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
  </p:notesMasterIdLst>
  <p:handoutMasterIdLst>
    <p:handoutMasterId r:id="rId7"/>
  </p:handoutMasterIdLst>
  <p:sldIdLst>
    <p:sldId id="257" r:id="rId2"/>
    <p:sldId id="258" r:id="rId3"/>
    <p:sldId id="259" r:id="rId4"/>
    <p:sldId id="260" r:id="rId5"/>
  </p:sldIdLst>
  <p:sldSz cx="9144000" cy="5143500" type="screen16x9"/>
  <p:notesSz cx="7102475" cy="9388475"/>
  <p:embeddedFontLst>
    <p:embeddedFont>
      <p:font typeface="PT Sans Narrow" panose="020B0604020202020204" charset="0"/>
      <p:regular r:id="rId8"/>
      <p:bold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4510" autoAdjust="0"/>
  </p:normalViewPr>
  <p:slideViewPr>
    <p:cSldViewPr snapToGrid="0">
      <p:cViewPr varScale="1">
        <p:scale>
          <a:sx n="141" d="100"/>
          <a:sy n="141" d="100"/>
        </p:scale>
        <p:origin x="1679" y="114"/>
      </p:cViewPr>
      <p:guideLst>
        <p:guide orient="horz" pos="1620"/>
        <p:guide pos="2880"/>
      </p:guideLst>
    </p:cSldViewPr>
  </p:slideViewPr>
  <p:notesTextViewPr>
    <p:cViewPr>
      <p:scale>
        <a:sx n="1" d="1"/>
        <a:sy n="1" d="1"/>
      </p:scale>
      <p:origin x="0" y="0"/>
    </p:cViewPr>
  </p:notesTextViewPr>
  <p:notesViewPr>
    <p:cSldViewPr snapToGrid="0">
      <p:cViewPr varScale="1">
        <p:scale>
          <a:sx n="124" d="100"/>
          <a:sy n="124" d="100"/>
        </p:scale>
        <p:origin x="4065" y="10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DBA8A9-5BD2-4688-B616-3C238CB019E7}" type="datetimeFigureOut">
              <a:rPr lang="en-CA" smtClean="0"/>
              <a:t>2019-11-18</a:t>
            </a:fld>
            <a:endParaRPr lang="en-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1F75CC1-9756-471C-8077-6FE847A503B1}" type="slidenum">
              <a:rPr lang="en-CA" smtClean="0"/>
              <a:t>‹#›</a:t>
            </a:fld>
            <a:endParaRPr lang="en-CA"/>
          </a:p>
        </p:txBody>
      </p:sp>
    </p:spTree>
    <p:extLst>
      <p:ext uri="{BB962C8B-B14F-4D97-AF65-F5344CB8AC3E}">
        <p14:creationId xmlns:p14="http://schemas.microsoft.com/office/powerpoint/2010/main" val="205060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898505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710248" y="4518203"/>
            <a:ext cx="5681980" cy="4414861"/>
          </a:xfrm>
          <a:prstGeom prst="rect">
            <a:avLst/>
          </a:prstGeom>
        </p:spPr>
        <p:txBody>
          <a:bodyPr spcFirstLastPara="1" wrap="square" lIns="94213" tIns="94213" rIns="94213" bIns="94213" anchor="t" anchorCtr="0">
            <a:noAutofit/>
          </a:bodyPr>
          <a:lstStyle/>
          <a:p>
            <a:pPr marL="176679" indent="-176679" defTabSz="942289">
              <a:lnSpc>
                <a:spcPct val="115000"/>
              </a:lnSpc>
              <a:buClr>
                <a:schemeClr val="dk1"/>
              </a:buClr>
              <a:defRPr/>
            </a:pPr>
            <a:r>
              <a:rPr lang="en-US" dirty="0"/>
              <a:t>The persistence of water problems despite years of attention  has been attributed to many factors, including failures of water governance. Common challenges for water governance include failing to recognize that water problems are dynamic, multi-level, and multi-scale. </a:t>
            </a:r>
          </a:p>
          <a:p>
            <a:pPr marL="176679" indent="-176679">
              <a:lnSpc>
                <a:spcPct val="115000"/>
              </a:lnSpc>
              <a:buClr>
                <a:schemeClr val="dk1"/>
              </a:buClr>
            </a:pPr>
            <a:endParaRPr lang="en-US" dirty="0"/>
          </a:p>
          <a:p>
            <a:pPr marL="176679" indent="-176679">
              <a:lnSpc>
                <a:spcPct val="115000"/>
              </a:lnSpc>
              <a:buClr>
                <a:schemeClr val="dk1"/>
              </a:buClr>
            </a:pPr>
            <a:r>
              <a:rPr lang="en-US" dirty="0"/>
              <a:t>While </a:t>
            </a:r>
            <a:r>
              <a:rPr lang="en-US" dirty="0"/>
              <a:t>regional and global forces in the political and socioeconomic domain have significant implications for water governance in Canada, these factors are often beyond the purview of water managers and decision-makers. This makes it challenging to achieve long-term water sustainability goals and to adapt effectively to, and manage, water-related risks. </a:t>
            </a:r>
          </a:p>
          <a:p>
            <a:pPr marL="176679" indent="-176679">
              <a:lnSpc>
                <a:spcPct val="115000"/>
              </a:lnSpc>
              <a:buClr>
                <a:schemeClr val="dk1"/>
              </a:buClr>
            </a:pPr>
            <a:endParaRPr lang="en-US" dirty="0"/>
          </a:p>
          <a:p>
            <a:pPr marL="176679" indent="-176679">
              <a:lnSpc>
                <a:spcPct val="115000"/>
              </a:lnSpc>
              <a:buClr>
                <a:schemeClr val="dk1"/>
              </a:buClr>
            </a:pPr>
            <a:r>
              <a:rPr lang="en-US" dirty="0"/>
              <a:t>This </a:t>
            </a:r>
            <a:r>
              <a:rPr lang="en-US" dirty="0"/>
              <a:t>project rethinks the way we govern freshwater so that we can mitigate negative impacts of social, economic and political forces that drive decisions affecting water resources, and take advantage of opportunities</a:t>
            </a:r>
            <a:r>
              <a:rPr lang="en-US" dirty="0"/>
              <a:t>.</a:t>
            </a:r>
          </a:p>
          <a:p>
            <a:pPr marL="176679" indent="-176679">
              <a:lnSpc>
                <a:spcPct val="115000"/>
              </a:lnSpc>
              <a:buClr>
                <a:schemeClr val="dk1"/>
              </a:buClr>
            </a:pPr>
            <a:endParaRPr lang="en-US" dirty="0"/>
          </a:p>
          <a:p>
            <a:pPr marL="176679" indent="-176679" defTabSz="942289">
              <a:lnSpc>
                <a:spcPct val="115000"/>
              </a:lnSpc>
              <a:buClr>
                <a:schemeClr val="dk1"/>
              </a:buClr>
              <a:defRPr/>
            </a:pPr>
            <a:r>
              <a:rPr lang="en-US" dirty="0"/>
              <a:t>The focus is on Lake Erie and its basin where increasingly severe algal blooms have become threats to human and ecosystem health. The blooms produced considerable public concern and joint government action from the United States and Canada is underway.</a:t>
            </a:r>
          </a:p>
          <a:p>
            <a:pPr marL="176679" indent="-176679">
              <a:lnSpc>
                <a:spcPct val="115000"/>
              </a:lnSpc>
              <a:buClr>
                <a:schemeClr val="dk1"/>
              </a:buClr>
            </a:pPr>
            <a:endParaRPr lang="en-US" dirty="0"/>
          </a:p>
        </p:txBody>
      </p:sp>
      <p:sp>
        <p:nvSpPr>
          <p:cNvPr id="68" name="Google Shape;68;g73db3644b4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75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710248" y="4518203"/>
            <a:ext cx="5681980" cy="4540975"/>
          </a:xfrm>
          <a:prstGeom prst="rect">
            <a:avLst/>
          </a:prstGeom>
        </p:spPr>
        <p:txBody>
          <a:bodyPr spcFirstLastPara="1" wrap="square" lIns="94213" tIns="94213" rIns="94213" bIns="94213" anchor="t" anchorCtr="0">
            <a:noAutofit/>
          </a:bodyPr>
          <a:lstStyle/>
          <a:p>
            <a:pPr marL="294465" lvl="5" indent="-294465">
              <a:buSzPts val="1400"/>
              <a:buFontTx/>
              <a:buChar char="-"/>
            </a:pPr>
            <a:r>
              <a:rPr lang="en-US" dirty="0">
                <a:solidFill>
                  <a:schemeClr val="dk1"/>
                </a:solidFill>
              </a:rPr>
              <a:t>Land use changes – </a:t>
            </a:r>
            <a:r>
              <a:rPr lang="en-US" dirty="0" smtClean="0">
                <a:solidFill>
                  <a:schemeClr val="dk1"/>
                </a:solidFill>
              </a:rPr>
              <a:t>changes in urbanization and settlement patterns</a:t>
            </a:r>
            <a:r>
              <a:rPr lang="en-US" baseline="0" dirty="0" smtClean="0">
                <a:solidFill>
                  <a:schemeClr val="dk1"/>
                </a:solidFill>
              </a:rPr>
              <a:t> affect nutrient loading into the western basin.</a:t>
            </a:r>
          </a:p>
          <a:p>
            <a:pPr marL="765610" lvl="6" indent="-294465">
              <a:buSzPts val="1400"/>
              <a:buFontTx/>
              <a:buChar char="-"/>
            </a:pPr>
            <a:r>
              <a:rPr lang="en-US" baseline="0" dirty="0" smtClean="0">
                <a:solidFill>
                  <a:schemeClr val="dk1"/>
                </a:solidFill>
              </a:rPr>
              <a:t>Increased impervious surfaces due to urbanization</a:t>
            </a:r>
          </a:p>
          <a:p>
            <a:pPr marL="765610" lvl="6" indent="-294465">
              <a:buSzPts val="1400"/>
              <a:buFontTx/>
              <a:buChar char="-"/>
            </a:pPr>
            <a:r>
              <a:rPr lang="en-US" baseline="0" dirty="0" smtClean="0">
                <a:solidFill>
                  <a:schemeClr val="dk1"/>
                </a:solidFill>
              </a:rPr>
              <a:t>Expansion and intensification of agricultural operations</a:t>
            </a:r>
          </a:p>
          <a:p>
            <a:pPr marL="765610" lvl="6" indent="-294465">
              <a:buSzPts val="1400"/>
              <a:buFontTx/>
              <a:buChar char="-"/>
            </a:pPr>
            <a:r>
              <a:rPr lang="en-US" baseline="0" dirty="0" smtClean="0">
                <a:solidFill>
                  <a:schemeClr val="dk1"/>
                </a:solidFill>
              </a:rPr>
              <a:t>Loss of wetlands and other natural heritage features</a:t>
            </a:r>
            <a:endParaRPr lang="en-US" dirty="0">
              <a:solidFill>
                <a:schemeClr val="dk1"/>
              </a:solidFill>
            </a:endParaRPr>
          </a:p>
          <a:p>
            <a:pPr marL="294465" lvl="5" indent="-294465">
              <a:buSzPts val="1400"/>
              <a:buFontTx/>
              <a:buChar char="-"/>
            </a:pPr>
            <a:r>
              <a:rPr lang="en-US" dirty="0">
                <a:solidFill>
                  <a:schemeClr val="dk1"/>
                </a:solidFill>
              </a:rPr>
              <a:t>Legacy </a:t>
            </a:r>
            <a:r>
              <a:rPr lang="en-US" dirty="0" smtClean="0">
                <a:solidFill>
                  <a:schemeClr val="dk1"/>
                </a:solidFill>
              </a:rPr>
              <a:t>phosphorous – sediments on agricultural fields and in lakes are now understood as being a source of nutrients to the western basin of Lake Erie</a:t>
            </a:r>
          </a:p>
          <a:p>
            <a:pPr marL="765610" lvl="6" indent="-294465">
              <a:buSzPts val="1400"/>
              <a:buFontTx/>
              <a:buChar char="-"/>
            </a:pPr>
            <a:r>
              <a:rPr lang="en-US" baseline="0" dirty="0" smtClean="0">
                <a:solidFill>
                  <a:schemeClr val="dk1"/>
                </a:solidFill>
              </a:rPr>
              <a:t>Legacy phosphorus will create a lag before the results/effectiveness of nutrient management efforts will be evident</a:t>
            </a:r>
            <a:endParaRPr lang="en-US" dirty="0" smtClean="0">
              <a:solidFill>
                <a:schemeClr val="dk1"/>
              </a:solidFill>
            </a:endParaRPr>
          </a:p>
          <a:p>
            <a:pPr marL="294465" lvl="5" indent="-294465">
              <a:buSzPts val="1400"/>
              <a:buFontTx/>
              <a:buChar char="-"/>
            </a:pPr>
            <a:r>
              <a:rPr lang="en-US" dirty="0" smtClean="0">
                <a:solidFill>
                  <a:schemeClr val="dk1"/>
                </a:solidFill>
              </a:rPr>
              <a:t>Demographic changes.</a:t>
            </a:r>
          </a:p>
          <a:p>
            <a:pPr marL="471145" lvl="6" indent="0" defTabSz="942289">
              <a:buSzPts val="1400"/>
              <a:buNone/>
              <a:defRPr/>
            </a:pPr>
            <a:r>
              <a:rPr lang="en-US" dirty="0" smtClean="0">
                <a:solidFill>
                  <a:schemeClr val="dk1"/>
                </a:solidFill>
              </a:rPr>
              <a:t>- Canada</a:t>
            </a:r>
            <a:r>
              <a:rPr lang="en-US" dirty="0">
                <a:solidFill>
                  <a:schemeClr val="dk1"/>
                </a:solidFill>
              </a:rPr>
              <a:t>,</a:t>
            </a:r>
            <a:r>
              <a:rPr lang="en-US" baseline="0" dirty="0">
                <a:solidFill>
                  <a:schemeClr val="dk1"/>
                </a:solidFill>
              </a:rPr>
              <a:t> and Ontario have been experiencing significant changes in the composition of their population. Importantly the growth in population in the coming three decades is expected to come form immigration. These immigrants have different ways of engaging with their natural surroundings as well as with the policy processes that affect our water resources. The academic and practitioner community has not yet fully recognized, and given due consideration to the nature of immigrants’ participation in water governance activities. In addition </a:t>
            </a:r>
            <a:r>
              <a:rPr lang="en-US" dirty="0"/>
              <a:t>a growing population with different dietary preferences changes the demand for what farmers produce, and this has implications for eutrophication. </a:t>
            </a:r>
          </a:p>
          <a:p>
            <a:pPr marL="294465" lvl="5" indent="-294465" defTabSz="942289">
              <a:buSzPts val="1400"/>
              <a:buFontTx/>
              <a:buChar char="-"/>
              <a:defRPr/>
            </a:pPr>
            <a:endParaRPr lang="en-US" dirty="0"/>
          </a:p>
          <a:p>
            <a:pPr marL="0" lvl="5" indent="0" defTabSz="942289">
              <a:buSzPts val="1400"/>
              <a:buNone/>
              <a:defRPr/>
            </a:pPr>
            <a:r>
              <a:rPr lang="en-US" dirty="0"/>
              <a:t>Failure to address t</a:t>
            </a:r>
            <a:r>
              <a:rPr lang="en-US" baseline="0" dirty="0">
                <a:solidFill>
                  <a:schemeClr val="dk1"/>
                </a:solidFill>
              </a:rPr>
              <a:t>he </a:t>
            </a:r>
            <a:r>
              <a:rPr lang="en-US" baseline="0" dirty="0" smtClean="0">
                <a:solidFill>
                  <a:schemeClr val="dk1"/>
                </a:solidFill>
              </a:rPr>
              <a:t>above ‘external drivers’ </a:t>
            </a:r>
            <a:r>
              <a:rPr lang="en-US" baseline="0" dirty="0">
                <a:solidFill>
                  <a:schemeClr val="dk1"/>
                </a:solidFill>
              </a:rPr>
              <a:t>may prove to be </a:t>
            </a:r>
            <a:r>
              <a:rPr lang="en-US" baseline="0" dirty="0" smtClean="0">
                <a:solidFill>
                  <a:schemeClr val="dk1"/>
                </a:solidFill>
              </a:rPr>
              <a:t>key </a:t>
            </a:r>
            <a:r>
              <a:rPr lang="en-US" baseline="0" dirty="0">
                <a:solidFill>
                  <a:schemeClr val="dk1"/>
                </a:solidFill>
              </a:rPr>
              <a:t>weakness towards safeguarding the Great Lakes freshwater resources for future generations.</a:t>
            </a:r>
            <a:endParaRPr lang="en-US" dirty="0">
              <a:solidFill>
                <a:schemeClr val="dk1"/>
              </a:solidFill>
            </a:endParaRPr>
          </a:p>
          <a:p>
            <a:pPr marL="157048" indent="0">
              <a:buSzPts val="1200"/>
              <a:buNone/>
            </a:pPr>
            <a:endParaRPr lang="en-US" dirty="0">
              <a:latin typeface="PT Sans Narrow"/>
              <a:ea typeface="PT Sans Narrow"/>
              <a:cs typeface="PT Sans Narrow"/>
              <a:sym typeface="PT Sans Narrow"/>
            </a:endParaRPr>
          </a:p>
          <a:p>
            <a:pPr marL="157048" indent="0">
              <a:buSzPts val="1200"/>
              <a:buNone/>
            </a:pPr>
            <a:endParaRPr lang="en-US" dirty="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34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3db3644b4_0_200:notes"/>
          <p:cNvSpPr txBox="1">
            <a:spLocks noGrp="1"/>
          </p:cNvSpPr>
          <p:nvPr>
            <p:ph type="body" idx="1"/>
          </p:nvPr>
        </p:nvSpPr>
        <p:spPr>
          <a:xfrm>
            <a:off x="710248" y="4518204"/>
            <a:ext cx="5681980" cy="3696866"/>
          </a:xfrm>
          <a:prstGeom prst="rect">
            <a:avLst/>
          </a:prstGeom>
        </p:spPr>
        <p:txBody>
          <a:bodyPr spcFirstLastPara="1" wrap="square" lIns="94213" tIns="94213" rIns="94213" bIns="94213" anchor="t" anchorCtr="0">
            <a:noAutofit/>
          </a:bodyPr>
          <a:lstStyle/>
          <a:p>
            <a:pPr marL="0" indent="0">
              <a:buClr>
                <a:schemeClr val="dk1"/>
              </a:buClr>
              <a:buNone/>
            </a:pPr>
            <a:endParaRPr sz="1200" dirty="0">
              <a:solidFill>
                <a:schemeClr val="dk1"/>
              </a:solidFill>
              <a:latin typeface="PT Sans Narrow"/>
              <a:ea typeface="PT Sans Narrow"/>
              <a:cs typeface="PT Sans Narrow"/>
              <a:sym typeface="PT Sans Narrow"/>
            </a:endParaRPr>
          </a:p>
          <a:p>
            <a:pPr marL="0" indent="0">
              <a:buNone/>
            </a:pPr>
            <a:endParaRPr dirty="0"/>
          </a:p>
        </p:txBody>
      </p:sp>
      <p:sp>
        <p:nvSpPr>
          <p:cNvPr id="86" name="Google Shape;86;g73db3644b4_0_20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65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3db3644b4_0_188:notes"/>
          <p:cNvSpPr txBox="1">
            <a:spLocks noGrp="1"/>
          </p:cNvSpPr>
          <p:nvPr>
            <p:ph type="body" idx="1"/>
          </p:nvPr>
        </p:nvSpPr>
        <p:spPr>
          <a:xfrm>
            <a:off x="710248" y="4518204"/>
            <a:ext cx="5681980" cy="3696866"/>
          </a:xfrm>
          <a:prstGeom prst="rect">
            <a:avLst/>
          </a:prstGeom>
        </p:spPr>
        <p:txBody>
          <a:bodyPr spcFirstLastPara="1" wrap="square" lIns="94213" tIns="94213" rIns="94213" bIns="94213" anchor="t" anchorCtr="0">
            <a:noAutofit/>
          </a:bodyPr>
          <a:lstStyle/>
          <a:p>
            <a:pPr marL="0" indent="0">
              <a:buNone/>
            </a:pPr>
            <a:endParaRPr dirty="0"/>
          </a:p>
        </p:txBody>
      </p:sp>
      <p:sp>
        <p:nvSpPr>
          <p:cNvPr id="95" name="Google Shape;95;g73db3644b4_0_18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457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pic>
        <p:nvPicPr>
          <p:cNvPr id="56" name="Google Shape;56;p13"/>
          <p:cNvPicPr preferRelativeResize="0"/>
          <p:nvPr/>
        </p:nvPicPr>
        <p:blipFill rotWithShape="1">
          <a:blip r:embed="rId2">
            <a:alphaModFix/>
          </a:blip>
          <a:srcRect/>
          <a:stretch/>
        </p:blipFill>
        <p:spPr>
          <a:xfrm>
            <a:off x="0" y="0"/>
            <a:ext cx="6858002" cy="791679"/>
          </a:xfrm>
          <a:prstGeom prst="rect">
            <a:avLst/>
          </a:prstGeom>
          <a:noFill/>
          <a:ln>
            <a:noFill/>
          </a:ln>
        </p:spPr>
      </p:pic>
      <p:pic>
        <p:nvPicPr>
          <p:cNvPr id="57" name="Google Shape;57;p13"/>
          <p:cNvPicPr preferRelativeResize="0"/>
          <p:nvPr/>
        </p:nvPicPr>
        <p:blipFill rotWithShape="1">
          <a:blip r:embed="rId3">
            <a:alphaModFix/>
          </a:blip>
          <a:srcRect/>
          <a:stretch/>
        </p:blipFill>
        <p:spPr>
          <a:xfrm>
            <a:off x="1447800" y="4594622"/>
            <a:ext cx="4800599" cy="488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waterloo.ca/water-policy-and-governance-grou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dirty="0">
              <a:solidFill>
                <a:srgbClr val="FFFFFF"/>
              </a:solidFill>
              <a:latin typeface="PT Sans Narrow"/>
              <a:ea typeface="PT Sans Narrow"/>
              <a:cs typeface="PT Sans Narrow"/>
              <a:sym typeface="PT Sans Narrow"/>
            </a:endParaRPr>
          </a:p>
        </p:txBody>
      </p:sp>
      <p:sp>
        <p:nvSpPr>
          <p:cNvPr id="71" name="Google Shape;71;p15"/>
          <p:cNvSpPr txBox="1"/>
          <p:nvPr/>
        </p:nvSpPr>
        <p:spPr>
          <a:xfrm>
            <a:off x="323850" y="280659"/>
            <a:ext cx="8476350" cy="614580"/>
          </a:xfrm>
          <a:prstGeom prst="rect">
            <a:avLst/>
          </a:prstGeom>
          <a:noFill/>
          <a:ln>
            <a:noFill/>
          </a:ln>
        </p:spPr>
        <p:txBody>
          <a:bodyPr spcFirstLastPara="1" wrap="square" lIns="91425" tIns="91425" rIns="91425" bIns="91425" anchor="t" anchorCtr="0">
            <a:noAutofit/>
          </a:bodyPr>
          <a:lstStyle/>
          <a:p>
            <a:pPr lvl="0"/>
            <a:r>
              <a:rPr lang="en-US" sz="2400" b="1" dirty="0">
                <a:solidFill>
                  <a:schemeClr val="tx1"/>
                </a:solidFill>
                <a:latin typeface="PT Sans Narrow"/>
                <a:ea typeface="PT Sans Narrow"/>
                <a:cs typeface="PT Sans Narrow"/>
                <a:sym typeface="PT Sans Narrow"/>
              </a:rPr>
              <a:t>How Should Canada Address External Drivers that Affect Water Governance?</a:t>
            </a:r>
            <a:endParaRPr sz="2400" b="1" dirty="0">
              <a:solidFill>
                <a:schemeClr val="tx1"/>
              </a:solidFill>
              <a:latin typeface="PT Sans Narrow"/>
              <a:ea typeface="PT Sans Narrow"/>
              <a:cs typeface="PT Sans Narrow"/>
              <a:sym typeface="PT Sans Narrow"/>
            </a:endParaRPr>
          </a:p>
        </p:txBody>
      </p:sp>
      <p:sp>
        <p:nvSpPr>
          <p:cNvPr id="72" name="Google Shape;72;p15"/>
          <p:cNvSpPr txBox="1"/>
          <p:nvPr/>
        </p:nvSpPr>
        <p:spPr>
          <a:xfrm>
            <a:off x="323850" y="850982"/>
            <a:ext cx="8355976" cy="3071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700" dirty="0">
                <a:solidFill>
                  <a:schemeClr val="tx1"/>
                </a:solidFill>
              </a:rPr>
              <a:t>The persistence of many water problems </a:t>
            </a:r>
            <a:r>
              <a:rPr lang="en-US" sz="1700" dirty="0" smtClean="0">
                <a:solidFill>
                  <a:schemeClr val="tx1"/>
                </a:solidFill>
              </a:rPr>
              <a:t>has </a:t>
            </a:r>
            <a:r>
              <a:rPr lang="en-US" sz="1700" dirty="0">
                <a:solidFill>
                  <a:schemeClr val="tx1"/>
                </a:solidFill>
              </a:rPr>
              <a:t>been attributed to </a:t>
            </a:r>
            <a:r>
              <a:rPr lang="en-US" sz="1700" dirty="0" smtClean="0">
                <a:solidFill>
                  <a:schemeClr val="tx1"/>
                </a:solidFill>
              </a:rPr>
              <a:t>governance systems that fail to account for key external drivers</a:t>
            </a:r>
            <a:endParaRPr sz="1700" dirty="0">
              <a:solidFill>
                <a:schemeClr val="tx1"/>
              </a:solidFill>
            </a:endParaRPr>
          </a:p>
          <a:p>
            <a:pPr marL="457200" lvl="0" indent="0" algn="l" rtl="0">
              <a:spcBef>
                <a:spcPts val="0"/>
              </a:spcBef>
              <a:spcAft>
                <a:spcPts val="0"/>
              </a:spcAft>
              <a:buNone/>
            </a:pPr>
            <a:endParaRPr sz="1700" dirty="0">
              <a:solidFill>
                <a:schemeClr val="tx1"/>
              </a:solidFill>
            </a:endParaRPr>
          </a:p>
          <a:p>
            <a:pPr marL="914400" lvl="1" indent="-317500" algn="l" rtl="0">
              <a:spcBef>
                <a:spcPts val="0"/>
              </a:spcBef>
              <a:spcAft>
                <a:spcPts val="0"/>
              </a:spcAft>
              <a:buSzPts val="1400"/>
              <a:buChar char="○"/>
            </a:pPr>
            <a:r>
              <a:rPr lang="en-US" sz="1700" b="1" dirty="0">
                <a:solidFill>
                  <a:schemeClr val="tx1"/>
                </a:solidFill>
              </a:rPr>
              <a:t>Research Question</a:t>
            </a:r>
            <a:r>
              <a:rPr lang="en-US" sz="1700" dirty="0">
                <a:solidFill>
                  <a:schemeClr val="tx1"/>
                </a:solidFill>
              </a:rPr>
              <a:t>: </a:t>
            </a:r>
            <a:r>
              <a:rPr lang="en-US" sz="1700" dirty="0" smtClean="0">
                <a:solidFill>
                  <a:schemeClr val="tx1"/>
                </a:solidFill>
              </a:rPr>
              <a:t>To what extent, and how, does </a:t>
            </a:r>
            <a:r>
              <a:rPr lang="en-US" sz="1700" dirty="0">
                <a:solidFill>
                  <a:schemeClr val="tx1"/>
                </a:solidFill>
              </a:rPr>
              <a:t>the existing governance system for nutrient management in the western Lake Erie Basin </a:t>
            </a:r>
            <a:r>
              <a:rPr lang="en-US" sz="1700" dirty="0" smtClean="0">
                <a:solidFill>
                  <a:schemeClr val="tx1"/>
                </a:solidFill>
              </a:rPr>
              <a:t>account for key external </a:t>
            </a:r>
            <a:r>
              <a:rPr lang="en-US" sz="1700" dirty="0">
                <a:solidFill>
                  <a:schemeClr val="tx1"/>
                </a:solidFill>
              </a:rPr>
              <a:t>drivers</a:t>
            </a:r>
            <a:r>
              <a:rPr lang="en-US" sz="1700" dirty="0" smtClean="0">
                <a:solidFill>
                  <a:schemeClr val="tx1"/>
                </a:solidFill>
              </a:rPr>
              <a:t>?</a:t>
            </a:r>
          </a:p>
          <a:p>
            <a:pPr marL="914400" lvl="1" indent="-317500" algn="l" rtl="0">
              <a:spcBef>
                <a:spcPts val="0"/>
              </a:spcBef>
              <a:spcAft>
                <a:spcPts val="0"/>
              </a:spcAft>
              <a:buSzPts val="1400"/>
              <a:buChar char="○"/>
            </a:pPr>
            <a:endParaRPr lang="en-US" sz="1700" dirty="0">
              <a:solidFill>
                <a:schemeClr val="tx1"/>
              </a:solidFill>
            </a:endParaRPr>
          </a:p>
          <a:p>
            <a:pPr marL="914400" lvl="1" indent="-317500">
              <a:buSzPts val="1400"/>
              <a:buChar char="○"/>
            </a:pPr>
            <a:r>
              <a:rPr lang="en-US" sz="1700" b="1" dirty="0">
                <a:solidFill>
                  <a:schemeClr val="tx1"/>
                </a:solidFill>
              </a:rPr>
              <a:t>Method</a:t>
            </a:r>
            <a:r>
              <a:rPr lang="en-US" sz="1700" dirty="0">
                <a:solidFill>
                  <a:schemeClr val="tx1"/>
                </a:solidFill>
              </a:rPr>
              <a:t>: </a:t>
            </a:r>
            <a:r>
              <a:rPr lang="en-US" sz="1700" dirty="0" smtClean="0">
                <a:solidFill>
                  <a:schemeClr val="tx1"/>
                </a:solidFill>
              </a:rPr>
              <a:t>Institutional analysis methods: </a:t>
            </a:r>
            <a:r>
              <a:rPr lang="en-US" sz="1700" dirty="0">
                <a:solidFill>
                  <a:schemeClr val="tx1"/>
                </a:solidFill>
              </a:rPr>
              <a:t>document </a:t>
            </a:r>
            <a:r>
              <a:rPr lang="en-US" sz="1700" dirty="0" smtClean="0">
                <a:solidFill>
                  <a:schemeClr val="tx1"/>
                </a:solidFill>
              </a:rPr>
              <a:t>analyses; key informant interviews; policy </a:t>
            </a:r>
            <a:r>
              <a:rPr lang="en-US" sz="1700" dirty="0">
                <a:solidFill>
                  <a:schemeClr val="tx1"/>
                </a:solidFill>
              </a:rPr>
              <a:t>Delphi </a:t>
            </a:r>
            <a:r>
              <a:rPr lang="en-US" sz="1700" dirty="0" smtClean="0">
                <a:solidFill>
                  <a:schemeClr val="tx1"/>
                </a:solidFill>
              </a:rPr>
              <a:t>surveys; and </a:t>
            </a:r>
            <a:r>
              <a:rPr lang="en-US" sz="1700" dirty="0">
                <a:solidFill>
                  <a:schemeClr val="tx1"/>
                </a:solidFill>
              </a:rPr>
              <a:t>systematic reviews</a:t>
            </a:r>
            <a:r>
              <a:rPr lang="en-US" sz="1700" dirty="0" smtClean="0">
                <a:solidFill>
                  <a:schemeClr val="tx1"/>
                </a:solidFill>
              </a:rPr>
              <a:t>.</a:t>
            </a:r>
          </a:p>
          <a:p>
            <a:pPr marL="914400" lvl="1" indent="-317500">
              <a:buSzPts val="1400"/>
              <a:buChar char="○"/>
            </a:pPr>
            <a:endParaRPr lang="en-US" sz="1700" dirty="0">
              <a:solidFill>
                <a:schemeClr val="tx1"/>
              </a:solidFill>
            </a:endParaRPr>
          </a:p>
          <a:p>
            <a:pPr marL="914400" lvl="1" indent="-317500">
              <a:buSzPts val="1400"/>
              <a:buChar char="○"/>
            </a:pPr>
            <a:r>
              <a:rPr lang="en-US" sz="1700" b="1" dirty="0">
                <a:solidFill>
                  <a:schemeClr val="tx1"/>
                </a:solidFill>
              </a:rPr>
              <a:t>Geographic Scope</a:t>
            </a:r>
            <a:r>
              <a:rPr lang="en-US" sz="1700" dirty="0">
                <a:solidFill>
                  <a:schemeClr val="tx1"/>
                </a:solidFill>
              </a:rPr>
              <a:t>: The western Lake Erie Basin </a:t>
            </a:r>
            <a:endParaRPr sz="1700" dirty="0">
              <a:solidFill>
                <a:schemeClr val="tx1"/>
              </a:solidFill>
            </a:endParaRPr>
          </a:p>
          <a:p>
            <a:pPr marL="457200" lvl="0" indent="-317500">
              <a:buSzPts val="1400"/>
              <a:buChar char="●"/>
            </a:pPr>
            <a:endParaRPr lang="en" sz="1700" dirty="0" smtClean="0">
              <a:solidFill>
                <a:srgbClr val="002060"/>
              </a:solidFill>
            </a:endParaRPr>
          </a:p>
          <a:p>
            <a:pPr marL="457200" lvl="0" indent="-317500">
              <a:buSzPts val="1400"/>
              <a:buChar char="●"/>
            </a:pPr>
            <a:r>
              <a:rPr lang="en" dirty="0" smtClean="0">
                <a:solidFill>
                  <a:schemeClr val="tx1"/>
                </a:solidFill>
              </a:rPr>
              <a:t>Project </a:t>
            </a:r>
            <a:r>
              <a:rPr lang="en" dirty="0">
                <a:solidFill>
                  <a:schemeClr val="tx1"/>
                </a:solidFill>
              </a:rPr>
              <a:t>contact: </a:t>
            </a:r>
            <a:r>
              <a:rPr lang="en-US" dirty="0"/>
              <a:t>Dr. Rob de Loë, rdeloe@uwaterloo.ca</a:t>
            </a:r>
            <a:r>
              <a:rPr lang="en-US" dirty="0">
                <a:solidFill>
                  <a:schemeClr val="tx1">
                    <a:lumMod val="95000"/>
                    <a:lumOff val="5000"/>
                  </a:schemeClr>
                </a:solidFill>
              </a:rPr>
              <a:t> </a:t>
            </a:r>
            <a:r>
              <a:rPr lang="en-US" dirty="0" smtClean="0">
                <a:hlinkClick r:id="rId3"/>
              </a:rPr>
              <a:t>www.uwaterloo.ca</a:t>
            </a:r>
            <a:endParaRPr dirty="0"/>
          </a:p>
          <a:p>
            <a:pPr marL="0" lvl="0" indent="0" algn="l" rtl="0">
              <a:spcBef>
                <a:spcPts val="0"/>
              </a:spcBef>
              <a:spcAft>
                <a:spcPts val="0"/>
              </a:spcAft>
              <a:buNone/>
            </a:pPr>
            <a:endParaRPr sz="1700" dirty="0"/>
          </a:p>
          <a:p>
            <a:pPr marL="457200" lvl="0" indent="0" algn="l" rtl="0">
              <a:spcBef>
                <a:spcPts val="0"/>
              </a:spcBef>
              <a:spcAft>
                <a:spcPts val="0"/>
              </a:spcAft>
              <a:buNone/>
            </a:pPr>
            <a:endParaRPr sz="1700" dirty="0"/>
          </a:p>
        </p:txBody>
      </p:sp>
      <p:pic>
        <p:nvPicPr>
          <p:cNvPr id="73" name="Google Shape;73;p15"/>
          <p:cNvPicPr preferRelativeResize="0"/>
          <p:nvPr/>
        </p:nvPicPr>
        <p:blipFill>
          <a:blip r:embed="rId4">
            <a:alphaModFix/>
          </a:blip>
          <a:stretch>
            <a:fillRect/>
          </a:stretch>
        </p:blipFill>
        <p:spPr>
          <a:xfrm>
            <a:off x="152400" y="4445700"/>
            <a:ext cx="8839200" cy="612982"/>
          </a:xfrm>
          <a:prstGeom prst="rect">
            <a:avLst/>
          </a:prstGeom>
          <a:noFill/>
          <a:ln>
            <a:noFill/>
          </a:ln>
        </p:spPr>
      </p:pic>
      <p:sp>
        <p:nvSpPr>
          <p:cNvPr id="74" name="Google Shape;74;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PT Sans Narrow"/>
                <a:ea typeface="PT Sans Narrow"/>
                <a:cs typeface="PT Sans Narrow"/>
                <a:sym typeface="PT Sans Narrow"/>
              </a:rPr>
              <a:t>Linking Water Governance to Global Economic, Social and Political Drivers</a:t>
            </a:r>
            <a:endParaRPr dirty="0">
              <a:solidFill>
                <a:srgbClr val="FFFFFF"/>
              </a:solidFill>
              <a:latin typeface="PT Sans Narrow"/>
              <a:ea typeface="PT Sans Narrow"/>
              <a:cs typeface="PT Sans Narrow"/>
              <a:sym typeface="PT Sans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dirty="0">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PT Sans Narrow"/>
                <a:ea typeface="PT Sans Narrow"/>
                <a:cs typeface="PT Sans Narrow"/>
                <a:sym typeface="PT Sans Narrow"/>
              </a:rPr>
              <a:t>Transformational Science Highlights</a:t>
            </a:r>
            <a:endParaRPr sz="3000" b="1" dirty="0">
              <a:latin typeface="PT Sans Narrow"/>
              <a:ea typeface="PT Sans Narrow"/>
              <a:cs typeface="PT Sans Narrow"/>
              <a:sym typeface="PT Sans Narrow"/>
            </a:endParaRPr>
          </a:p>
        </p:txBody>
      </p:sp>
      <p:sp>
        <p:nvSpPr>
          <p:cNvPr id="81" name="Google Shape;81;p16"/>
          <p:cNvSpPr txBox="1"/>
          <p:nvPr/>
        </p:nvSpPr>
        <p:spPr>
          <a:xfrm>
            <a:off x="364987" y="996300"/>
            <a:ext cx="8414025" cy="3163818"/>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800" dirty="0">
                <a:solidFill>
                  <a:schemeClr val="dk1"/>
                </a:solidFill>
              </a:rPr>
              <a:t>Preliminary results suggest that the existing governance system for nutrient management in the western Lake Erie Basin is </a:t>
            </a:r>
            <a:r>
              <a:rPr lang="en-US" sz="1800" dirty="0" smtClean="0">
                <a:solidFill>
                  <a:schemeClr val="dk1"/>
                </a:solidFill>
              </a:rPr>
              <a:t>influenced by</a:t>
            </a:r>
            <a:endParaRPr lang="en-US" sz="1800" dirty="0">
              <a:solidFill>
                <a:schemeClr val="dk1"/>
              </a:solidFill>
            </a:endParaRPr>
          </a:p>
          <a:p>
            <a:pPr marL="139700" lvl="1">
              <a:buSzPts val="1400"/>
            </a:pPr>
            <a:r>
              <a:rPr lang="en-US" sz="1800" dirty="0">
                <a:solidFill>
                  <a:schemeClr val="dk1"/>
                </a:solidFill>
              </a:rPr>
              <a:t>	- Land use changes (e.g., urbanization)</a:t>
            </a:r>
          </a:p>
          <a:p>
            <a:pPr marL="139700" lvl="1">
              <a:buSzPts val="1400"/>
            </a:pPr>
            <a:r>
              <a:rPr lang="en-US" sz="1800" dirty="0">
                <a:solidFill>
                  <a:schemeClr val="dk1"/>
                </a:solidFill>
              </a:rPr>
              <a:t>	- Legacy phosphorous</a:t>
            </a:r>
          </a:p>
          <a:p>
            <a:pPr marL="139700" lvl="1">
              <a:buSzPts val="1400"/>
            </a:pPr>
            <a:r>
              <a:rPr lang="en-US" sz="1800" dirty="0">
                <a:solidFill>
                  <a:schemeClr val="dk1"/>
                </a:solidFill>
              </a:rPr>
              <a:t>	- Demographic changes (e.g., size and composition)</a:t>
            </a:r>
          </a:p>
          <a:p>
            <a:pPr marL="139700" lvl="1">
              <a:buSzPts val="1400"/>
            </a:pPr>
            <a:endParaRPr lang="en-US" sz="1800" dirty="0">
              <a:solidFill>
                <a:schemeClr val="dk1"/>
              </a:solidFill>
            </a:endParaRPr>
          </a:p>
          <a:p>
            <a:pPr marL="457200" lvl="8" indent="-317500">
              <a:buSzPts val="1400"/>
              <a:buChar char="●"/>
            </a:pPr>
            <a:r>
              <a:rPr lang="en-US" sz="1800" dirty="0" smtClean="0">
                <a:solidFill>
                  <a:schemeClr val="dk1"/>
                </a:solidFill>
              </a:rPr>
              <a:t>A shared understanding </a:t>
            </a:r>
            <a:r>
              <a:rPr lang="en-US" sz="1800" dirty="0">
                <a:solidFill>
                  <a:schemeClr val="dk1"/>
                </a:solidFill>
              </a:rPr>
              <a:t>of </a:t>
            </a:r>
            <a:r>
              <a:rPr lang="en-US" sz="1800" dirty="0" smtClean="0">
                <a:solidFill>
                  <a:schemeClr val="dk1"/>
                </a:solidFill>
              </a:rPr>
              <a:t>important drivers </a:t>
            </a:r>
            <a:r>
              <a:rPr lang="en-US" sz="1800" dirty="0">
                <a:solidFill>
                  <a:schemeClr val="dk1"/>
                </a:solidFill>
              </a:rPr>
              <a:t>within the governance </a:t>
            </a:r>
            <a:r>
              <a:rPr lang="en-US" sz="1800" dirty="0" smtClean="0">
                <a:solidFill>
                  <a:schemeClr val="dk1"/>
                </a:solidFill>
              </a:rPr>
              <a:t>system</a:t>
            </a:r>
            <a:endParaRPr lang="en-US" sz="1800" dirty="0">
              <a:solidFill>
                <a:schemeClr val="dk1"/>
              </a:solidFill>
            </a:endParaRPr>
          </a:p>
          <a:p>
            <a:pPr marL="457200" lvl="8" indent="-317500">
              <a:buSzPts val="1400"/>
              <a:buChar char="●"/>
            </a:pPr>
            <a:endParaRPr lang="en-US" sz="1800" dirty="0">
              <a:solidFill>
                <a:schemeClr val="dk1"/>
              </a:solidFill>
            </a:endParaRPr>
          </a:p>
          <a:p>
            <a:pPr marL="457200" lvl="8" indent="-317500">
              <a:buSzPts val="1400"/>
              <a:buChar char="●"/>
            </a:pPr>
            <a:r>
              <a:rPr lang="en-US" sz="1800" dirty="0" smtClean="0">
                <a:solidFill>
                  <a:schemeClr val="dk1"/>
                </a:solidFill>
              </a:rPr>
              <a:t>Conflicting </a:t>
            </a:r>
            <a:r>
              <a:rPr lang="en-US" sz="1800" dirty="0">
                <a:solidFill>
                  <a:schemeClr val="dk1"/>
                </a:solidFill>
              </a:rPr>
              <a:t>opinions </a:t>
            </a:r>
            <a:r>
              <a:rPr lang="en-US" sz="1800" dirty="0" smtClean="0">
                <a:solidFill>
                  <a:schemeClr val="dk1"/>
                </a:solidFill>
              </a:rPr>
              <a:t>exist on the role </a:t>
            </a:r>
            <a:r>
              <a:rPr lang="en-US" sz="1800" dirty="0">
                <a:solidFill>
                  <a:schemeClr val="dk1"/>
                </a:solidFill>
              </a:rPr>
              <a:t>and </a:t>
            </a:r>
            <a:r>
              <a:rPr lang="en-US" sz="1800" dirty="0" smtClean="0">
                <a:solidFill>
                  <a:schemeClr val="dk1"/>
                </a:solidFill>
              </a:rPr>
              <a:t>importance of key drivers among practitioners</a:t>
            </a:r>
            <a:endParaRPr lang="en-US" sz="1800" dirty="0">
              <a:solidFill>
                <a:schemeClr val="dk1"/>
              </a:solidFill>
            </a:endParaRPr>
          </a:p>
          <a:p>
            <a:pPr marL="457200" lvl="8" indent="-317500">
              <a:buSzPts val="1400"/>
              <a:buChar char="●"/>
            </a:pPr>
            <a:endParaRPr lang="en-US" sz="1800" dirty="0">
              <a:solidFill>
                <a:schemeClr val="dk1"/>
              </a:solidFill>
            </a:endParaRPr>
          </a:p>
          <a:p>
            <a:pPr marL="457200" lvl="1" indent="-317500">
              <a:buSzPts val="1400"/>
              <a:buChar char="●"/>
            </a:pPr>
            <a:endParaRPr lang="en-US" sz="1800" dirty="0">
              <a:solidFill>
                <a:schemeClr val="dk1"/>
              </a:solidFill>
            </a:endParaRPr>
          </a:p>
          <a:p>
            <a:pPr marL="457200" lvl="0" indent="0" algn="l" rtl="0">
              <a:spcBef>
                <a:spcPts val="0"/>
              </a:spcBef>
              <a:spcAft>
                <a:spcPts val="0"/>
              </a:spcAft>
              <a:buNone/>
            </a:pPr>
            <a:endParaRPr sz="1800" dirty="0">
              <a:solidFill>
                <a:schemeClr val="dk1"/>
              </a:solidFill>
            </a:endParaRPr>
          </a:p>
          <a:p>
            <a:pPr marL="457200" lvl="0" indent="0" algn="l" rtl="0">
              <a:spcBef>
                <a:spcPts val="0"/>
              </a:spcBef>
              <a:spcAft>
                <a:spcPts val="0"/>
              </a:spcAft>
              <a:buNone/>
            </a:pPr>
            <a:endParaRPr sz="1800" dirty="0">
              <a:solidFill>
                <a:schemeClr val="dk1"/>
              </a:solidFill>
            </a:endParaRPr>
          </a:p>
          <a:p>
            <a:pPr marL="457200" lvl="0" indent="0" algn="l" rtl="0">
              <a:spcBef>
                <a:spcPts val="0"/>
              </a:spcBef>
              <a:spcAft>
                <a:spcPts val="0"/>
              </a:spcAft>
              <a:buNone/>
            </a:pPr>
            <a:endParaRPr sz="1800" dirty="0">
              <a:solidFill>
                <a:schemeClr val="dk1"/>
              </a:solidFill>
            </a:endParaRPr>
          </a:p>
          <a:p>
            <a:pPr marL="457200" lvl="0" indent="0" algn="l" rtl="0">
              <a:spcBef>
                <a:spcPts val="0"/>
              </a:spcBef>
              <a:spcAft>
                <a:spcPts val="0"/>
              </a:spcAft>
              <a:buNone/>
            </a:pPr>
            <a:endParaRPr sz="1800" dirty="0">
              <a:solidFill>
                <a:schemeClr val="dk1"/>
              </a:solidFill>
            </a:endParaRPr>
          </a:p>
          <a:p>
            <a:pPr marL="457200" lvl="0" indent="0" algn="l" rtl="0">
              <a:spcBef>
                <a:spcPts val="0"/>
              </a:spcBef>
              <a:spcAft>
                <a:spcPts val="0"/>
              </a:spcAft>
              <a:buNone/>
            </a:pPr>
            <a:endParaRPr sz="1800" dirty="0"/>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3" name="Google Shape;83;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PT Sans Narrow"/>
                <a:ea typeface="PT Sans Narrow"/>
                <a:cs typeface="PT Sans Narrow"/>
                <a:sym typeface="PT Sans Narrow"/>
              </a:rPr>
              <a:t>Linking Water </a:t>
            </a:r>
            <a:r>
              <a:rPr lang="en-CA" dirty="0" smtClean="0">
                <a:solidFill>
                  <a:srgbClr val="FFFFFF"/>
                </a:solidFill>
                <a:latin typeface="PT Sans Narrow"/>
                <a:ea typeface="PT Sans Narrow"/>
                <a:cs typeface="PT Sans Narrow"/>
                <a:sym typeface="PT Sans Narrow"/>
              </a:rPr>
              <a:t>Governance </a:t>
            </a:r>
            <a:r>
              <a:rPr lang="en-US" dirty="0" smtClean="0">
                <a:solidFill>
                  <a:srgbClr val="FFFFFF"/>
                </a:solidFill>
                <a:latin typeface="PT Sans Narrow"/>
                <a:ea typeface="PT Sans Narrow"/>
                <a:cs typeface="PT Sans Narrow"/>
                <a:sym typeface="PT Sans Narrow"/>
              </a:rPr>
              <a:t>to </a:t>
            </a:r>
            <a:r>
              <a:rPr lang="en-US" dirty="0">
                <a:solidFill>
                  <a:srgbClr val="FFFFFF"/>
                </a:solidFill>
                <a:latin typeface="PT Sans Narrow"/>
                <a:ea typeface="PT Sans Narrow"/>
                <a:cs typeface="PT Sans Narrow"/>
                <a:sym typeface="PT Sans Narrow"/>
              </a:rPr>
              <a:t>Global Economic, Social and Political Drivers</a:t>
            </a:r>
            <a:endParaRPr dirty="0">
              <a:solidFill>
                <a:srgbClr val="FFFFFF"/>
              </a:solidFill>
              <a:latin typeface="PT Sans Narrow"/>
              <a:ea typeface="PT Sans Narrow"/>
              <a:cs typeface="PT Sans Narrow"/>
              <a:sym typeface="PT Sans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dirty="0">
              <a:solidFill>
                <a:srgbClr val="FFFFFF"/>
              </a:solidFill>
              <a:latin typeface="PT Sans Narrow"/>
              <a:ea typeface="PT Sans Narrow"/>
              <a:cs typeface="PT Sans Narrow"/>
              <a:sym typeface="PT Sans Narrow"/>
            </a:endParaRPr>
          </a:p>
        </p:txBody>
      </p:sp>
      <p:sp>
        <p:nvSpPr>
          <p:cNvPr id="89" name="Google Shape;89;p17"/>
          <p:cNvSpPr txBox="1"/>
          <p:nvPr/>
        </p:nvSpPr>
        <p:spPr>
          <a:xfrm>
            <a:off x="106750" y="177900"/>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PT Sans Narrow"/>
                <a:ea typeface="PT Sans Narrow"/>
                <a:cs typeface="PT Sans Narrow"/>
                <a:sym typeface="PT Sans Narrow"/>
              </a:rPr>
              <a:t>Project Impact and Aspirations</a:t>
            </a:r>
            <a:endParaRPr sz="3000" b="1" dirty="0">
              <a:latin typeface="PT Sans Narrow"/>
              <a:ea typeface="PT Sans Narrow"/>
              <a:cs typeface="PT Sans Narrow"/>
              <a:sym typeface="PT Sans Narrow"/>
            </a:endParaRPr>
          </a:p>
        </p:txBody>
      </p:sp>
      <p:sp>
        <p:nvSpPr>
          <p:cNvPr id="90" name="Google Shape;90;p17"/>
          <p:cNvSpPr txBox="1"/>
          <p:nvPr/>
        </p:nvSpPr>
        <p:spPr>
          <a:xfrm>
            <a:off x="542924" y="945718"/>
            <a:ext cx="8058151" cy="3071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800" dirty="0">
                <a:solidFill>
                  <a:schemeClr val="dk1"/>
                </a:solidFill>
              </a:rPr>
              <a:t>Research Applications:</a:t>
            </a:r>
            <a:endParaRPr sz="1800" dirty="0">
              <a:solidFill>
                <a:schemeClr val="dk1"/>
              </a:solidFill>
            </a:endParaRPr>
          </a:p>
          <a:p>
            <a:pPr marL="457200" lvl="0" indent="0" algn="l" rtl="0">
              <a:spcBef>
                <a:spcPts val="0"/>
              </a:spcBef>
              <a:spcAft>
                <a:spcPts val="0"/>
              </a:spcAft>
              <a:buNone/>
            </a:pPr>
            <a:endParaRPr sz="1800" dirty="0">
              <a:solidFill>
                <a:schemeClr val="dk1"/>
              </a:solidFill>
            </a:endParaRPr>
          </a:p>
          <a:p>
            <a:pPr marL="914400" lvl="1" indent="-317500" algn="l" rtl="0">
              <a:spcBef>
                <a:spcPts val="0"/>
              </a:spcBef>
              <a:spcAft>
                <a:spcPts val="0"/>
              </a:spcAft>
              <a:buSzPts val="1400"/>
              <a:buChar char="○"/>
            </a:pPr>
            <a:r>
              <a:rPr lang="en-US" sz="1800" dirty="0" smtClean="0"/>
              <a:t>Contributes </a:t>
            </a:r>
            <a:r>
              <a:rPr lang="en-US" sz="1800" dirty="0"/>
              <a:t>to </a:t>
            </a:r>
            <a:r>
              <a:rPr lang="en-US" sz="1800" dirty="0" smtClean="0"/>
              <a:t>governance scholarship on </a:t>
            </a:r>
            <a:r>
              <a:rPr lang="en-US" sz="1800" dirty="0"/>
              <a:t>how external drivers can be identified and </a:t>
            </a:r>
            <a:r>
              <a:rPr lang="en-US" sz="1800" dirty="0" smtClean="0"/>
              <a:t>addressed</a:t>
            </a:r>
            <a:endParaRPr lang="en-US" sz="1800" dirty="0"/>
          </a:p>
          <a:p>
            <a:pPr marL="914400" lvl="1" indent="-317500" algn="l" rtl="0">
              <a:spcBef>
                <a:spcPts val="0"/>
              </a:spcBef>
              <a:spcAft>
                <a:spcPts val="0"/>
              </a:spcAft>
              <a:buSzPts val="1400"/>
              <a:buChar char="○"/>
            </a:pPr>
            <a:endParaRPr lang="en-US" sz="1800" dirty="0"/>
          </a:p>
          <a:p>
            <a:pPr marL="914400" lvl="1" indent="-317500" algn="l" rtl="0">
              <a:spcBef>
                <a:spcPts val="0"/>
              </a:spcBef>
              <a:spcAft>
                <a:spcPts val="0"/>
              </a:spcAft>
              <a:buSzPts val="1400"/>
              <a:buChar char="○"/>
            </a:pPr>
            <a:r>
              <a:rPr lang="en-US" sz="1800" dirty="0" smtClean="0"/>
              <a:t>Supports practitioners by revealing gaps </a:t>
            </a:r>
            <a:r>
              <a:rPr lang="en-US" sz="1800" dirty="0"/>
              <a:t>in </a:t>
            </a:r>
            <a:r>
              <a:rPr lang="en-US" sz="1800" dirty="0" smtClean="0"/>
              <a:t>governance arrangements for nutrient management</a:t>
            </a:r>
            <a:endParaRPr lang="en-US" sz="1800" dirty="0"/>
          </a:p>
          <a:p>
            <a:pPr marL="914400" lvl="1" indent="-317500" algn="l" rtl="0">
              <a:spcBef>
                <a:spcPts val="0"/>
              </a:spcBef>
              <a:spcAft>
                <a:spcPts val="0"/>
              </a:spcAft>
              <a:buSzPts val="1400"/>
              <a:buChar char="○"/>
            </a:pPr>
            <a:endParaRPr lang="en-US" sz="1800" dirty="0"/>
          </a:p>
          <a:p>
            <a:pPr marL="914400" lvl="1" indent="-317500" algn="l" rtl="0">
              <a:spcBef>
                <a:spcPts val="0"/>
              </a:spcBef>
              <a:spcAft>
                <a:spcPts val="0"/>
              </a:spcAft>
              <a:buSzPts val="1400"/>
              <a:buChar char="○"/>
            </a:pPr>
            <a:r>
              <a:rPr lang="en-US" sz="1800" dirty="0" smtClean="0"/>
              <a:t>Strengthened understanding of external drivers can increase </a:t>
            </a:r>
            <a:r>
              <a:rPr lang="en-US" sz="1800" dirty="0"/>
              <a:t>the effectiveness of water governance efforts for </a:t>
            </a:r>
            <a:r>
              <a:rPr lang="en-US" sz="1800" dirty="0" smtClean="0"/>
              <a:t>sustainability</a:t>
            </a:r>
            <a:endParaRPr sz="1800" dirty="0"/>
          </a:p>
          <a:p>
            <a:pPr marL="457200" lvl="0" indent="0" algn="l" rtl="0">
              <a:spcBef>
                <a:spcPts val="0"/>
              </a:spcBef>
              <a:spcAft>
                <a:spcPts val="0"/>
              </a:spcAft>
              <a:buNone/>
            </a:pPr>
            <a:endParaRPr sz="1800" dirty="0"/>
          </a:p>
        </p:txBody>
      </p:sp>
      <p:pic>
        <p:nvPicPr>
          <p:cNvPr id="91" name="Google Shape;91;p17"/>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92" name="Google Shape;92;p17"/>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PT Sans Narrow"/>
                <a:ea typeface="PT Sans Narrow"/>
                <a:cs typeface="PT Sans Narrow"/>
                <a:sym typeface="PT Sans Narrow"/>
              </a:rPr>
              <a:t>Linking Water Go</a:t>
            </a:r>
            <a:r>
              <a:rPr lang="en-US" dirty="0">
                <a:solidFill>
                  <a:srgbClr val="FFFFFF"/>
                </a:solidFill>
                <a:latin typeface="PT Sans Narrow"/>
                <a:ea typeface="PT Sans Narrow"/>
                <a:cs typeface="PT Sans Narrow"/>
                <a:sym typeface="PT Sans Narrow"/>
              </a:rPr>
              <a:t>vernance to Global Economic, Social and Political Drivers</a:t>
            </a:r>
            <a:endParaRPr dirty="0">
              <a:solidFill>
                <a:srgbClr val="FFFFFF"/>
              </a:solidFill>
              <a:latin typeface="PT Sans Narrow"/>
              <a:ea typeface="PT Sans Narrow"/>
              <a:cs typeface="PT Sans Narrow"/>
              <a:sym typeface="PT Sans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dirty="0">
              <a:solidFill>
                <a:srgbClr val="FFFFFF"/>
              </a:solidFill>
              <a:latin typeface="PT Sans Narrow"/>
              <a:ea typeface="PT Sans Narrow"/>
              <a:cs typeface="PT Sans Narrow"/>
              <a:sym typeface="PT Sans Narrow"/>
            </a:endParaRPr>
          </a:p>
        </p:txBody>
      </p:sp>
      <p:sp>
        <p:nvSpPr>
          <p:cNvPr id="98" name="Google Shape;98;p18"/>
          <p:cNvSpPr txBox="1"/>
          <p:nvPr/>
        </p:nvSpPr>
        <p:spPr>
          <a:xfrm>
            <a:off x="106750" y="177900"/>
            <a:ext cx="84204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chemeClr val="dk1"/>
                </a:solidFill>
                <a:latin typeface="PT Sans Narrow"/>
                <a:ea typeface="PT Sans Narrow"/>
                <a:cs typeface="PT Sans Narrow"/>
                <a:sym typeface="PT Sans Narrow"/>
              </a:rPr>
              <a:t>Challenges and Cross-project Collaboration Opportunities</a:t>
            </a:r>
            <a:endParaRPr sz="30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3000" b="1" dirty="0">
              <a:solidFill>
                <a:schemeClr val="dk1"/>
              </a:solidFill>
              <a:latin typeface="PT Sans Narrow"/>
              <a:ea typeface="PT Sans Narrow"/>
              <a:cs typeface="PT Sans Narrow"/>
              <a:sym typeface="PT Sans Narrow"/>
            </a:endParaRPr>
          </a:p>
        </p:txBody>
      </p:sp>
      <p:sp>
        <p:nvSpPr>
          <p:cNvPr id="99" name="Google Shape;99;p18"/>
          <p:cNvSpPr txBox="1"/>
          <p:nvPr/>
        </p:nvSpPr>
        <p:spPr>
          <a:xfrm>
            <a:off x="272774" y="1091125"/>
            <a:ext cx="7969017" cy="3071700"/>
          </a:xfrm>
          <a:prstGeom prst="rect">
            <a:avLst/>
          </a:prstGeom>
          <a:noFill/>
          <a:ln>
            <a:noFill/>
          </a:ln>
        </p:spPr>
        <p:txBody>
          <a:bodyPr spcFirstLastPara="1" wrap="square" lIns="91425" tIns="91425" rIns="91425" bIns="91425" anchor="t" anchorCtr="0">
            <a:noAutofit/>
          </a:bodyPr>
          <a:lstStyle/>
          <a:p>
            <a:pPr marL="457200" lvl="0" indent="-317500">
              <a:buSzPts val="1400"/>
              <a:buChar char="●"/>
            </a:pPr>
            <a:r>
              <a:rPr lang="en-US" sz="1800" dirty="0"/>
              <a:t>Potential for collaboration with </a:t>
            </a:r>
            <a:r>
              <a:rPr lang="en-CA" sz="1800" dirty="0"/>
              <a:t>Agriculture Water Futures (AWF) </a:t>
            </a:r>
            <a:r>
              <a:rPr lang="en-US" sz="1800" dirty="0"/>
              <a:t>in terms of providing analyses of factors not considered in AWF but which may have significant implications for water management in the agri-sector.</a:t>
            </a:r>
          </a:p>
          <a:p>
            <a:pPr marL="457200" lvl="0" indent="-317500">
              <a:buSzPts val="1400"/>
              <a:buChar char="●"/>
            </a:pPr>
            <a:endParaRPr lang="en-US" sz="1800" dirty="0"/>
          </a:p>
          <a:p>
            <a:pPr marL="457200" indent="-317500">
              <a:buSzPts val="1400"/>
              <a:buFont typeface="Arial"/>
              <a:buChar char="●"/>
            </a:pPr>
            <a:r>
              <a:rPr lang="en-US" sz="1800" dirty="0"/>
              <a:t>Some future assistance from the Knowledge Mobilization Team could be very helpful in developing infographics to share results with participants and decision-makers.</a:t>
            </a:r>
          </a:p>
          <a:p>
            <a:pPr marL="457200" lvl="0" indent="-317500">
              <a:buSzPts val="1400"/>
              <a:buChar char="●"/>
            </a:pPr>
            <a:endParaRPr lang="en" sz="1800" dirty="0"/>
          </a:p>
          <a:p>
            <a:pPr marL="457200" lvl="0" indent="0" algn="l" rtl="0">
              <a:spcBef>
                <a:spcPts val="0"/>
              </a:spcBef>
              <a:spcAft>
                <a:spcPts val="0"/>
              </a:spcAft>
              <a:buNone/>
            </a:pPr>
            <a:endParaRPr sz="1800" dirty="0"/>
          </a:p>
          <a:p>
            <a:pPr marL="0" lvl="0" indent="0" algn="l" rtl="0">
              <a:spcBef>
                <a:spcPts val="0"/>
              </a:spcBef>
              <a:spcAft>
                <a:spcPts val="0"/>
              </a:spcAft>
              <a:buNone/>
            </a:pPr>
            <a:endParaRPr sz="1800" dirty="0"/>
          </a:p>
        </p:txBody>
      </p:sp>
      <p:pic>
        <p:nvPicPr>
          <p:cNvPr id="100" name="Google Shape;100;p18"/>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101" name="Google Shape;101;p18"/>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PT Sans Narrow"/>
                <a:ea typeface="PT Sans Narrow"/>
                <a:cs typeface="PT Sans Narrow"/>
                <a:sym typeface="PT Sans Narrow"/>
              </a:rPr>
              <a:t>Linking Water G</a:t>
            </a:r>
            <a:r>
              <a:rPr lang="en-US" dirty="0">
                <a:solidFill>
                  <a:srgbClr val="FFFFFF"/>
                </a:solidFill>
                <a:latin typeface="PT Sans Narrow"/>
                <a:ea typeface="PT Sans Narrow"/>
                <a:cs typeface="PT Sans Narrow"/>
                <a:sym typeface="PT Sans Narrow"/>
              </a:rPr>
              <a:t>overnance to Global Economic, Social and Political Drivers</a:t>
            </a:r>
            <a:endParaRPr dirty="0">
              <a:solidFill>
                <a:srgbClr val="FFFFFF"/>
              </a:solidFill>
              <a:latin typeface="PT Sans Narrow"/>
              <a:ea typeface="PT Sans Narrow"/>
              <a:cs typeface="PT Sans Narrow"/>
              <a:sym typeface="PT Sans Narrow"/>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686</Words>
  <Application>Microsoft Office PowerPoint</Application>
  <PresentationFormat>On-screen Show (16:9)</PresentationFormat>
  <Paragraphs>62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PT Sans Narrow</vt:lpstr>
      <vt:lpstr>Calibri</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DeBeer, Chris</dc:creator>
  <cp:lastModifiedBy>Rob de Loe</cp:lastModifiedBy>
  <cp:revision>46</cp:revision>
  <cp:lastPrinted>2019-11-19T03:11:03Z</cp:lastPrinted>
  <dcterms:modified xsi:type="dcterms:W3CDTF">2019-11-19T03:11:06Z</dcterms:modified>
</cp:coreProperties>
</file>