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7"/>
  </p:notesMasterIdLst>
  <p:sldIdLst>
    <p:sldId id="262" r:id="rId2"/>
    <p:sldId id="263" r:id="rId3"/>
    <p:sldId id="264" r:id="rId4"/>
    <p:sldId id="265" r:id="rId5"/>
    <p:sldId id="266" r:id="rId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PT Sans Narrow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818" autoAdjust="0"/>
  </p:normalViewPr>
  <p:slideViewPr>
    <p:cSldViewPr snapToGrid="0">
      <p:cViewPr varScale="1">
        <p:scale>
          <a:sx n="127" d="100"/>
          <a:sy n="127" d="100"/>
        </p:scale>
        <p:origin x="54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3db3644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can help to frame your main research objective as a question. For example,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How will climate change affect agriculture in Canada?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How can we improve water quality and reduce algal blooms in Canadian lakes?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What are the links between fish health, food safety and food security in the Indigenous North?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What is the significance of groundwater fluxes on surface water flow?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73db3644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2918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3db3644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73db3644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6869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2124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0017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71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2" cy="791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4594622"/>
            <a:ext cx="4800599" cy="48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tiff"/><Relationship Id="rId3" Type="http://schemas.openxmlformats.org/officeDocument/2006/relationships/hyperlink" Target="mailto:frezanez@uwaterloo.ca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hyperlink" Target="https://uwaterloo.ca/winter-soil-processes" TargetMode="Externa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1.tiff"/><Relationship Id="rId5" Type="http://schemas.openxmlformats.org/officeDocument/2006/relationships/image" Target="../media/image18.emf"/><Relationship Id="rId10" Type="http://schemas.openxmlformats.org/officeDocument/2006/relationships/image" Target="../media/image22.jpeg"/><Relationship Id="rId4" Type="http://schemas.openxmlformats.org/officeDocument/2006/relationships/image" Target="../media/image17.emf"/><Relationship Id="rId9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coordinates: PI, email, website, etc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-49632" y="3909487"/>
            <a:ext cx="9140469" cy="77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dirty="0"/>
              <a:t>Project contact information: </a:t>
            </a:r>
            <a:r>
              <a:rPr lang="en-CA" dirty="0"/>
              <a:t>Fereidoun Rezanezhad</a:t>
            </a:r>
            <a:r>
              <a:rPr lang="en" dirty="0"/>
              <a:t>, </a:t>
            </a:r>
            <a:r>
              <a:rPr lang="en-CA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frezanez@uwaterloo.ca</a:t>
            </a:r>
            <a:endParaRPr lang="en-CA" dirty="0">
              <a:solidFill>
                <a:srgbClr val="0070C0"/>
              </a:solidFill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CA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https://uwaterloo.ca/winter-soil-processes</a:t>
            </a:r>
            <a:endParaRPr lang="en-CA" dirty="0">
              <a:solidFill>
                <a:srgbClr val="0070C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Winter Soil Processes in Transition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67D45A-4DE2-4B63-A6D5-C1A2D476FFA0}"/>
              </a:ext>
            </a:extLst>
          </p:cNvPr>
          <p:cNvSpPr txBox="1"/>
          <p:nvPr/>
        </p:nvSpPr>
        <p:spPr>
          <a:xfrm>
            <a:off x="0" y="1354937"/>
            <a:ext cx="914400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latin typeface="Cambria" panose="02040503050406030204" pitchFamily="18" charset="0"/>
              </a:rPr>
              <a:t>Winter Soil Processes in Transition</a:t>
            </a:r>
            <a:endParaRPr lang="en-CA" sz="4000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DD025E-DD27-4CCD-A36D-08B1AE6D6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5" y="-5797"/>
            <a:ext cx="4386432" cy="929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0F373-F411-45DC-9EAA-C91612A19C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561" y="-6550"/>
            <a:ext cx="1300439" cy="1302998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72EB4F8B-78DE-4B58-A831-91F7A87D78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35" y="181691"/>
            <a:ext cx="2903225" cy="72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8FF504-69BF-4011-B445-6DFB450F0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033" y="2312502"/>
            <a:ext cx="1547664" cy="913122"/>
          </a:xfrm>
          <a:prstGeom prst="rect">
            <a:avLst/>
          </a:prstGeom>
        </p:spPr>
      </p:pic>
      <p:pic>
        <p:nvPicPr>
          <p:cNvPr id="14" name="Picture 13" descr="CERC_logo.jpg">
            <a:extLst>
              <a:ext uri="{FF2B5EF4-FFF2-40B4-BE49-F238E27FC236}">
                <a16:creationId xmlns:a16="http://schemas.microsoft.com/office/drawing/2014/main" id="{D1285741-D48C-41AD-8498-E89B5F2D906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4" y="3100028"/>
            <a:ext cx="2627080" cy="778011"/>
          </a:xfrm>
          <a:prstGeom prst="rect">
            <a:avLst/>
          </a:prstGeom>
        </p:spPr>
      </p:pic>
      <p:pic>
        <p:nvPicPr>
          <p:cNvPr id="15" name="Picture 28" descr="Image result for Natural Resources Canada">
            <a:extLst>
              <a:ext uri="{FF2B5EF4-FFF2-40B4-BE49-F238E27FC236}">
                <a16:creationId xmlns:a16="http://schemas.microsoft.com/office/drawing/2014/main" id="{3CBE5036-7968-487F-9DEF-F3F263CA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67" y="2455506"/>
            <a:ext cx="2959069" cy="7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1" descr="NSERC_logo_Color">
            <a:extLst>
              <a:ext uri="{FF2B5EF4-FFF2-40B4-BE49-F238E27FC236}">
                <a16:creationId xmlns:a16="http://schemas.microsoft.com/office/drawing/2014/main" id="{EE1CA24A-C171-498C-AFA6-4CB650C1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9" y="2233003"/>
            <a:ext cx="2077370" cy="83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picture containing compact disk&#10;&#10;Description automatically generated">
            <a:extLst>
              <a:ext uri="{FF2B5EF4-FFF2-40B4-BE49-F238E27FC236}">
                <a16:creationId xmlns:a16="http://schemas.microsoft.com/office/drawing/2014/main" id="{B79DDB95-CE0C-4C46-A809-B08941A4E4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82" y="3441536"/>
            <a:ext cx="1710790" cy="171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7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coordinates: PI, email, website, etc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Winter Soil Processes in Transition 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4A288E-2FF8-496C-933C-D92834CC1D0D}"/>
              </a:ext>
            </a:extLst>
          </p:cNvPr>
          <p:cNvSpPr/>
          <p:nvPr/>
        </p:nvSpPr>
        <p:spPr>
          <a:xfrm>
            <a:off x="5779588" y="3035830"/>
            <a:ext cx="140355" cy="1024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90E38B4-95C7-4202-A483-BA235C8F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4027780-F4FE-4965-9471-4EB7FFFCB3BB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C821AD-C152-4FC4-A4B2-B903B77FFFAE}"/>
              </a:ext>
            </a:extLst>
          </p:cNvPr>
          <p:cNvSpPr/>
          <p:nvPr/>
        </p:nvSpPr>
        <p:spPr>
          <a:xfrm>
            <a:off x="0" y="570450"/>
            <a:ext cx="914399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A" sz="2000" dirty="0">
                <a:latin typeface="Cambria" panose="02040503050406030204" pitchFamily="18" charset="0"/>
              </a:rPr>
              <a:t>Importance of </a:t>
            </a:r>
            <a:r>
              <a:rPr lang="en-CA" sz="2000" b="1" dirty="0">
                <a:latin typeface="Cambria" panose="02040503050406030204" pitchFamily="18" charset="0"/>
              </a:rPr>
              <a:t>Winter Soil Processes </a:t>
            </a:r>
            <a:r>
              <a:rPr lang="en-CA" sz="2000" dirty="0">
                <a:latin typeface="Cambria" panose="02040503050406030204" pitchFamily="18" charset="0"/>
              </a:rPr>
              <a:t>on the export of Carbon and nutrients to </a:t>
            </a:r>
            <a:r>
              <a:rPr lang="en-CA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Groundwater</a:t>
            </a:r>
            <a:r>
              <a:rPr lang="en-CA" sz="2000" dirty="0">
                <a:latin typeface="Cambria" panose="02040503050406030204" pitchFamily="18" charset="0"/>
              </a:rPr>
              <a:t>, </a:t>
            </a:r>
            <a:r>
              <a:rPr lang="en-CA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Surface Water </a:t>
            </a:r>
            <a:r>
              <a:rPr lang="en-CA" sz="2000" dirty="0">
                <a:latin typeface="Cambria" panose="02040503050406030204" pitchFamily="18" charset="0"/>
              </a:rPr>
              <a:t>and</a:t>
            </a:r>
            <a:r>
              <a:rPr lang="en-CA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CA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Lakes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5311A-AC38-4FA8-9B84-29D276C72CD4}"/>
              </a:ext>
            </a:extLst>
          </p:cNvPr>
          <p:cNvSpPr txBox="1"/>
          <p:nvPr/>
        </p:nvSpPr>
        <p:spPr>
          <a:xfrm>
            <a:off x="0" y="-27384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chemeClr val="bg1"/>
                </a:solidFill>
                <a:latin typeface="Cambria" panose="02040503050406030204" pitchFamily="18" charset="0"/>
                <a:cs typeface="Arial" pitchFamily="34" charset="0"/>
              </a:rPr>
              <a:t>Objective and Approaches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681EE5-1C79-42F0-AB75-DE5E98F7AE9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49"/>
          <a:stretch/>
        </p:blipFill>
        <p:spPr bwMode="auto">
          <a:xfrm>
            <a:off x="6057365" y="1317081"/>
            <a:ext cx="1846249" cy="1969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BC7E96-4CF9-4BBA-8751-40E0EF42A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70" y="1200778"/>
            <a:ext cx="4827181" cy="24458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1D13353-B32E-4885-9333-52B6274073DB}"/>
              </a:ext>
            </a:extLst>
          </p:cNvPr>
          <p:cNvSpPr/>
          <p:nvPr/>
        </p:nvSpPr>
        <p:spPr>
          <a:xfrm>
            <a:off x="-28150" y="3539161"/>
            <a:ext cx="570949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9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 Regions </a:t>
            </a:r>
            <a:r>
              <a:rPr lang="en-GB" sz="19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warming more than twice as fast as the rest of the planet, with the </a:t>
            </a:r>
          </a:p>
          <a:p>
            <a:pPr algn="ctr"/>
            <a:r>
              <a:rPr lang="en-GB" sz="1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“Greatest Warming Occurring During the Winter”</a:t>
            </a:r>
            <a:r>
              <a:rPr lang="en-GB" sz="19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9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1B23C2-6CF7-422A-89AE-C60365A93E6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5"/>
          <a:stretch/>
        </p:blipFill>
        <p:spPr bwMode="auto">
          <a:xfrm>
            <a:off x="5588188" y="2767420"/>
            <a:ext cx="3501656" cy="19693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816A34-D154-461A-9E3F-2399AD8E8C0A}"/>
              </a:ext>
            </a:extLst>
          </p:cNvPr>
          <p:cNvSpPr/>
          <p:nvPr/>
        </p:nvSpPr>
        <p:spPr>
          <a:xfrm>
            <a:off x="5604276" y="3765721"/>
            <a:ext cx="514636" cy="344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AC8B0D-BD36-4F01-A849-1A54B7C7B9B8}"/>
              </a:ext>
            </a:extLst>
          </p:cNvPr>
          <p:cNvSpPr/>
          <p:nvPr/>
        </p:nvSpPr>
        <p:spPr>
          <a:xfrm>
            <a:off x="7822297" y="2422981"/>
            <a:ext cx="514636" cy="344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57733D-4B1F-47C9-B7F3-2200C0E6B6AB}"/>
              </a:ext>
            </a:extLst>
          </p:cNvPr>
          <p:cNvCxnSpPr>
            <a:cxnSpLocks/>
          </p:cNvCxnSpPr>
          <p:nvPr/>
        </p:nvCxnSpPr>
        <p:spPr>
          <a:xfrm>
            <a:off x="5805189" y="1787306"/>
            <a:ext cx="0" cy="150180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A329999-1B9B-47E1-AFBA-BAE484EC726A}"/>
              </a:ext>
            </a:extLst>
          </p:cNvPr>
          <p:cNvCxnSpPr>
            <a:cxnSpLocks/>
          </p:cNvCxnSpPr>
          <p:nvPr/>
        </p:nvCxnSpPr>
        <p:spPr>
          <a:xfrm flipH="1">
            <a:off x="5802573" y="2754023"/>
            <a:ext cx="41265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A17D536-2B3A-4E75-96E9-92FDE87CAB88}"/>
              </a:ext>
            </a:extLst>
          </p:cNvPr>
          <p:cNvCxnSpPr>
            <a:cxnSpLocks/>
          </p:cNvCxnSpPr>
          <p:nvPr/>
        </p:nvCxnSpPr>
        <p:spPr>
          <a:xfrm flipH="1">
            <a:off x="5802573" y="1787306"/>
            <a:ext cx="25479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90299F4-68C7-4A70-BB4A-3A58F4FF9080}"/>
              </a:ext>
            </a:extLst>
          </p:cNvPr>
          <p:cNvSpPr txBox="1"/>
          <p:nvPr/>
        </p:nvSpPr>
        <p:spPr>
          <a:xfrm>
            <a:off x="8064985" y="1509630"/>
            <a:ext cx="18462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Cambria" panose="02040503050406030204" pitchFamily="18" charset="0"/>
              </a:rPr>
              <a:t>1 PhD</a:t>
            </a:r>
          </a:p>
          <a:p>
            <a:r>
              <a:rPr lang="en-CA" b="1" dirty="0">
                <a:latin typeface="Cambria" panose="02040503050406030204" pitchFamily="18" charset="0"/>
              </a:rPr>
              <a:t>1 MSc</a:t>
            </a:r>
          </a:p>
          <a:p>
            <a:r>
              <a:rPr lang="en-CA" b="1" dirty="0">
                <a:latin typeface="Cambria" panose="02040503050406030204" pitchFamily="18" charset="0"/>
              </a:rPr>
              <a:t>1 PDF</a:t>
            </a:r>
          </a:p>
          <a:p>
            <a:r>
              <a:rPr lang="en-CA" b="1" dirty="0">
                <a:latin typeface="Cambria" panose="02040503050406030204" pitchFamily="18" charset="0"/>
              </a:rPr>
              <a:t>3 UG Thesis </a:t>
            </a:r>
          </a:p>
          <a:p>
            <a:r>
              <a:rPr lang="en-CA" b="1" dirty="0">
                <a:latin typeface="Cambria" panose="02040503050406030204" pitchFamily="18" charset="0"/>
              </a:rPr>
              <a:t>4 UG RA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A31ABC5-DF83-4B42-984E-4CFC46D80E52}"/>
              </a:ext>
            </a:extLst>
          </p:cNvPr>
          <p:cNvSpPr/>
          <p:nvPr/>
        </p:nvSpPr>
        <p:spPr>
          <a:xfrm>
            <a:off x="7963902" y="1557493"/>
            <a:ext cx="160188" cy="1063727"/>
          </a:xfrm>
          <a:prstGeom prst="lef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3" name="Picture 22" descr="A picture containing compact disk&#10;&#10;Description automatically generated">
            <a:extLst>
              <a:ext uri="{FF2B5EF4-FFF2-40B4-BE49-F238E27FC236}">
                <a16:creationId xmlns:a16="http://schemas.microsoft.com/office/drawing/2014/main" id="{37C3E274-8B44-47A0-9DEF-799C6966BF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" y="4412167"/>
            <a:ext cx="654414" cy="6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5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Winter Soil Processes in Transition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5E631-A28B-4C3E-8901-E71CECAEE1AC}"/>
              </a:ext>
            </a:extLst>
          </p:cNvPr>
          <p:cNvSpPr/>
          <p:nvPr/>
        </p:nvSpPr>
        <p:spPr>
          <a:xfrm>
            <a:off x="0" y="1385901"/>
            <a:ext cx="9144000" cy="3170099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dirty="0">
                <a:latin typeface="Cambria" panose="02040503050406030204" pitchFamily="18" charset="0"/>
              </a:rPr>
              <a:t>The response of nutrient leaching and GHG fluxes to </a:t>
            </a:r>
          </a:p>
          <a:p>
            <a:r>
              <a:rPr lang="en-US" sz="2100" b="1" dirty="0">
                <a:latin typeface="Cambria" panose="02040503050406030204" pitchFamily="18" charset="0"/>
              </a:rPr>
              <a:t>       Winter Pulse Warming </a:t>
            </a:r>
          </a:p>
          <a:p>
            <a:pPr marL="719138" indent="-252413">
              <a:buFont typeface="Wingdings" panose="05000000000000000000" pitchFamily="2" charset="2"/>
              <a:buChar char="v"/>
            </a:pPr>
            <a:r>
              <a:rPr lang="en-CA" sz="2100" dirty="0">
                <a:latin typeface="Cambria" panose="02040503050406030204" pitchFamily="18" charset="0"/>
              </a:rPr>
              <a:t> Spring runoff of carbon/nutrients from agricultural soil</a:t>
            </a:r>
            <a:endParaRPr lang="en-CA" sz="2100" b="1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Best management practices for </a:t>
            </a:r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fertilizer application</a:t>
            </a:r>
          </a:p>
          <a:p>
            <a:pPr marL="447675">
              <a:buFont typeface="Wingdings" panose="05000000000000000000" pitchFamily="2" charset="2"/>
              <a:buChar char="v"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How are fall fertilizer amendments affected by freeze-thaw conditions?</a:t>
            </a:r>
          </a:p>
          <a:p>
            <a:pPr marL="447675">
              <a:buFont typeface="Wingdings" panose="05000000000000000000" pitchFamily="2" charset="2"/>
              <a:buChar char="v"/>
            </a:pPr>
            <a:r>
              <a:rPr lang="en-CA" sz="2100" dirty="0">
                <a:latin typeface="Cambria" panose="02040503050406030204" pitchFamily="18" charset="0"/>
              </a:rPr>
              <a:t> How can placement of fertilizer affect the nutrient leaching in frozen ground?</a:t>
            </a:r>
          </a:p>
          <a:p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61950" lvl="1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elevant to current </a:t>
            </a:r>
            <a:r>
              <a:rPr lang="en-US" sz="21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4R Fertilization 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questions </a:t>
            </a:r>
          </a:p>
          <a:p>
            <a:pPr marL="361950" lvl="1"/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6A1BA8-9397-44BB-9CA0-D106244F0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781" y="4139921"/>
            <a:ext cx="1523456" cy="9574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9BFA86-6ACC-45C5-A57B-762FDD8673AB}"/>
              </a:ext>
            </a:extLst>
          </p:cNvPr>
          <p:cNvSpPr/>
          <p:nvPr/>
        </p:nvSpPr>
        <p:spPr>
          <a:xfrm>
            <a:off x="6770828" y="6423145"/>
            <a:ext cx="2382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200" dirty="0">
                <a:latin typeface="Cambria" panose="02040503050406030204" pitchFamily="18" charset="0"/>
              </a:rPr>
              <a:t>THE NUTRIENT STEWARDSHIP</a:t>
            </a:r>
          </a:p>
          <a:p>
            <a:pPr algn="ctr"/>
            <a:r>
              <a:rPr lang="en-CA" sz="1200" dirty="0">
                <a:latin typeface="Cambria" panose="02040503050406030204" pitchFamily="18" charset="0"/>
              </a:rPr>
              <a:t>4R POCKET GUIDE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E37CC-F5BE-40F5-B614-A7B91E90699F}"/>
              </a:ext>
            </a:extLst>
          </p:cNvPr>
          <p:cNvSpPr/>
          <p:nvPr/>
        </p:nvSpPr>
        <p:spPr>
          <a:xfrm>
            <a:off x="0" y="581704"/>
            <a:ext cx="91531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How will changing winter conditions affect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Agriculture Best Practices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532078-2410-4CA9-894E-475813C6EEC1}"/>
              </a:ext>
            </a:extLst>
          </p:cNvPr>
          <p:cNvSpPr txBox="1"/>
          <p:nvPr/>
        </p:nvSpPr>
        <p:spPr>
          <a:xfrm>
            <a:off x="0" y="-27384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chemeClr val="bg1"/>
                </a:solidFill>
                <a:latin typeface="Cambria" panose="02040503050406030204" pitchFamily="18" charset="0"/>
                <a:cs typeface="Arial" pitchFamily="34" charset="0"/>
              </a:rPr>
              <a:t>Transformational Science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D0EB8-700B-42D3-ABF1-4C9983552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357" y="3405427"/>
            <a:ext cx="1242962" cy="1697328"/>
          </a:xfrm>
          <a:prstGeom prst="rect">
            <a:avLst/>
          </a:prstGeom>
        </p:spPr>
      </p:pic>
      <p:pic>
        <p:nvPicPr>
          <p:cNvPr id="12" name="Picture 11" descr="A picture containing compact disk&#10;&#10;Description automatically generated">
            <a:extLst>
              <a:ext uri="{FF2B5EF4-FFF2-40B4-BE49-F238E27FC236}">
                <a16:creationId xmlns:a16="http://schemas.microsoft.com/office/drawing/2014/main" id="{C8DF4BCE-E6C6-4AEF-AA97-315CD61404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" y="4412167"/>
            <a:ext cx="654414" cy="654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23E9D0-BA0D-4FD9-A032-F765EE19B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420" y="652950"/>
            <a:ext cx="1376567" cy="136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Winter Soil Processes in Transition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9BFA86-6ACC-45C5-A57B-762FDD8673AB}"/>
              </a:ext>
            </a:extLst>
          </p:cNvPr>
          <p:cNvSpPr/>
          <p:nvPr/>
        </p:nvSpPr>
        <p:spPr>
          <a:xfrm>
            <a:off x="6770828" y="6423145"/>
            <a:ext cx="2382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200" dirty="0">
                <a:latin typeface="Cambria" panose="02040503050406030204" pitchFamily="18" charset="0"/>
              </a:rPr>
              <a:t>THE NUTRIENT STEWARDSHIP</a:t>
            </a:r>
          </a:p>
          <a:p>
            <a:pPr algn="ctr"/>
            <a:r>
              <a:rPr lang="en-CA" sz="1200" dirty="0">
                <a:latin typeface="Cambria" panose="02040503050406030204" pitchFamily="18" charset="0"/>
              </a:rPr>
              <a:t>4R POCKET GUIDE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532078-2410-4CA9-894E-475813C6EEC1}"/>
              </a:ext>
            </a:extLst>
          </p:cNvPr>
          <p:cNvSpPr txBox="1"/>
          <p:nvPr/>
        </p:nvSpPr>
        <p:spPr>
          <a:xfrm>
            <a:off x="0" y="-27384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chemeClr val="bg1"/>
                </a:solidFill>
                <a:latin typeface="Cambria" panose="02040503050406030204" pitchFamily="18" charset="0"/>
                <a:cs typeface="Arial" pitchFamily="34" charset="0"/>
              </a:rPr>
              <a:t>Transformational Science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E7ACC4-D96A-4DBD-9482-B1427F27F33B}"/>
              </a:ext>
            </a:extLst>
          </p:cNvPr>
          <p:cNvSpPr/>
          <p:nvPr/>
        </p:nvSpPr>
        <p:spPr>
          <a:xfrm>
            <a:off x="-23725" y="621929"/>
            <a:ext cx="49576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ambria" panose="02040503050406030204" pitchFamily="18" charset="0"/>
              </a:rPr>
              <a:t>Winter Carbon Losses in Wetlands under Current and Future Climates </a:t>
            </a:r>
          </a:p>
          <a:p>
            <a:pPr algn="ctr"/>
            <a:endParaRPr lang="en-CA" sz="2800" b="1" dirty="0">
              <a:latin typeface="Cambria" panose="02040503050406030204" pitchFamily="18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F80521-F464-447F-A2EE-01745340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7096323"/>
            <a:ext cx="2133600" cy="365125"/>
          </a:xfrm>
        </p:spPr>
        <p:txBody>
          <a:bodyPr/>
          <a:lstStyle/>
          <a:p>
            <a:fld id="{64027780-F4FE-4965-9471-4EB7FFFCB3BB}" type="slidenum">
              <a:rPr lang="en-CA" smtClean="0"/>
              <a:pPr/>
              <a:t>4</a:t>
            </a:fld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F7F934-5500-4430-80EF-44203E50901C}"/>
              </a:ext>
            </a:extLst>
          </p:cNvPr>
          <p:cNvSpPr/>
          <p:nvPr/>
        </p:nvSpPr>
        <p:spPr>
          <a:xfrm>
            <a:off x="0" y="2617774"/>
            <a:ext cx="90415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2200" b="1" dirty="0">
                <a:latin typeface="Cambria" panose="02040503050406030204" pitchFamily="18" charset="0"/>
              </a:rPr>
              <a:t>Study sites: </a:t>
            </a:r>
          </a:p>
          <a:p>
            <a:pPr algn="just"/>
            <a:r>
              <a:rPr lang="en-CA" sz="2200" b="1" dirty="0">
                <a:solidFill>
                  <a:srgbClr val="FF0000"/>
                </a:solidFill>
                <a:latin typeface="Cambria" panose="02040503050406030204" pitchFamily="18" charset="0"/>
              </a:rPr>
              <a:t>Wetlands/Peatlands/Permafrost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31E3A0-140A-43AF-BBE5-73318B893ED9}"/>
              </a:ext>
            </a:extLst>
          </p:cNvPr>
          <p:cNvSpPr/>
          <p:nvPr/>
        </p:nvSpPr>
        <p:spPr>
          <a:xfrm>
            <a:off x="0" y="3492433"/>
            <a:ext cx="612823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700" dirty="0">
                <a:latin typeface="Cambria" panose="02040503050406030204" pitchFamily="18" charset="0"/>
              </a:rPr>
              <a:t>Historical data synthesis, laboratory experiments and modelling: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CA" sz="1700" dirty="0">
                <a:latin typeface="Cambria" panose="02040503050406030204" pitchFamily="18" charset="0"/>
              </a:rPr>
              <a:t>Hydrological and climatic factors driving microbial NGS carbon cycling </a:t>
            </a:r>
            <a:r>
              <a:rPr lang="en-CA" sz="1700" dirty="0"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CA" sz="2200" b="1" dirty="0">
                <a:latin typeface="Cambria" panose="02040503050406030204" pitchFamily="18" charset="0"/>
              </a:rPr>
              <a:t>Carbon Budget Model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98F3D9-ED31-4B25-8937-656733800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289" y="686926"/>
            <a:ext cx="1286107" cy="1274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45E4EA-97FC-4189-9C85-809265BF7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440" y="676608"/>
            <a:ext cx="1361069" cy="12951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19FDB0-00C1-4E98-8DBA-7A39D27DB0F1}"/>
              </a:ext>
            </a:extLst>
          </p:cNvPr>
          <p:cNvSpPr/>
          <p:nvPr/>
        </p:nvSpPr>
        <p:spPr>
          <a:xfrm>
            <a:off x="-23725" y="1994779"/>
            <a:ext cx="5262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dirty="0">
                <a:latin typeface="Cambria" panose="02040503050406030204" pitchFamily="18" charset="0"/>
              </a:rPr>
              <a:t>(NSERC Advancing Climate Change Science in Canada, 2019-2022, $500K)</a:t>
            </a:r>
          </a:p>
        </p:txBody>
      </p:sp>
      <p:pic>
        <p:nvPicPr>
          <p:cNvPr id="24" name="Picture 28" descr="Image result for Natural Resources Canada">
            <a:extLst>
              <a:ext uri="{FF2B5EF4-FFF2-40B4-BE49-F238E27FC236}">
                <a16:creationId xmlns:a16="http://schemas.microsoft.com/office/drawing/2014/main" id="{5846F7A4-AEF0-4759-AAE5-00A202C68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489" y="4441837"/>
            <a:ext cx="2133600" cy="55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931E3DF0-3DE4-490F-B772-08244F28E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216" y="1961845"/>
            <a:ext cx="1361069" cy="1814759"/>
          </a:xfrm>
          <a:prstGeom prst="rect">
            <a:avLst/>
          </a:prstGeom>
        </p:spPr>
      </p:pic>
      <p:pic>
        <p:nvPicPr>
          <p:cNvPr id="6" name="Picture 5" descr="A picture containing outdoor, grass, person, field&#10;&#10;Description automatically generated">
            <a:extLst>
              <a:ext uri="{FF2B5EF4-FFF2-40B4-BE49-F238E27FC236}">
                <a16:creationId xmlns:a16="http://schemas.microsoft.com/office/drawing/2014/main" id="{9D6E2710-D2BB-42B8-9E79-9D3C89625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0344" y="2021117"/>
            <a:ext cx="1311582" cy="17487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2B43A9-57AA-4C2E-8592-3847BECEA5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4909" y="727307"/>
            <a:ext cx="1361069" cy="12735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E66AAD-1A78-4379-8A7E-DA090B3DC2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6" t="22127" r="34349" b="11627"/>
          <a:stretch/>
        </p:blipFill>
        <p:spPr>
          <a:xfrm>
            <a:off x="6106424" y="3769893"/>
            <a:ext cx="3027152" cy="1373361"/>
          </a:xfrm>
          <a:prstGeom prst="rect">
            <a:avLst/>
          </a:prstGeom>
        </p:spPr>
      </p:pic>
      <p:pic>
        <p:nvPicPr>
          <p:cNvPr id="21" name="Picture 20" descr="A picture containing compact disk&#10;&#10;Description automatically generated">
            <a:extLst>
              <a:ext uri="{FF2B5EF4-FFF2-40B4-BE49-F238E27FC236}">
                <a16:creationId xmlns:a16="http://schemas.microsoft.com/office/drawing/2014/main" id="{9CFBF0DA-6723-445F-818F-4EBCE0241F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" y="4412167"/>
            <a:ext cx="654414" cy="6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26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CA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Winter Soil Processes in Transition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B0118-FF8F-4D79-BBEE-C4C5323D41ED}"/>
              </a:ext>
            </a:extLst>
          </p:cNvPr>
          <p:cNvSpPr txBox="1"/>
          <p:nvPr/>
        </p:nvSpPr>
        <p:spPr>
          <a:xfrm>
            <a:off x="0" y="-27384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chemeClr val="bg1"/>
                </a:solidFill>
                <a:latin typeface="Cambria" panose="02040503050406030204" pitchFamily="18" charset="0"/>
                <a:cs typeface="Arial" pitchFamily="34" charset="0"/>
              </a:rPr>
              <a:t>Project Impact and Aspirations </a:t>
            </a:r>
          </a:p>
        </p:txBody>
      </p:sp>
      <p:pic>
        <p:nvPicPr>
          <p:cNvPr id="9" name="Picture 8" descr="A picture containing compact disk&#10;&#10;Description automatically generated">
            <a:extLst>
              <a:ext uri="{FF2B5EF4-FFF2-40B4-BE49-F238E27FC236}">
                <a16:creationId xmlns:a16="http://schemas.microsoft.com/office/drawing/2014/main" id="{EC6B13F4-AED8-4A52-A0DC-35DB3E214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" y="4412167"/>
            <a:ext cx="654414" cy="6544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63C1FD-7CF9-4C41-9089-95134D405B88}"/>
              </a:ext>
            </a:extLst>
          </p:cNvPr>
          <p:cNvSpPr/>
          <p:nvPr/>
        </p:nvSpPr>
        <p:spPr>
          <a:xfrm>
            <a:off x="-85815" y="59447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b="1" dirty="0">
                <a:latin typeface="Cambria" panose="02040503050406030204" pitchFamily="18" charset="0"/>
              </a:rPr>
              <a:t>Interest to Partners:</a:t>
            </a:r>
          </a:p>
          <a:p>
            <a:pPr algn="ctr"/>
            <a:r>
              <a:rPr lang="en-CA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Implications for Water Quality, Soil Health (Crop Production)</a:t>
            </a:r>
            <a:endParaRPr lang="en-CA" sz="2400" dirty="0">
              <a:latin typeface="Cambria" panose="02040503050406030204" pitchFamily="18" charset="0"/>
            </a:endParaRPr>
          </a:p>
          <a:p>
            <a:pPr algn="ctr"/>
            <a:r>
              <a:rPr lang="en-CA" sz="2400" dirty="0">
                <a:latin typeface="Cambria" panose="02040503050406030204" pitchFamily="18" charset="0"/>
              </a:rPr>
              <a:t>Inform government decision-making on climate action to see the impacts of </a:t>
            </a:r>
            <a:r>
              <a:rPr lang="en-CA" sz="2400" b="1" dirty="0">
                <a:latin typeface="Cambria" panose="02040503050406030204" pitchFamily="18" charset="0"/>
              </a:rPr>
              <a:t>winter warming </a:t>
            </a:r>
            <a:r>
              <a:rPr lang="en-CA" sz="2400" dirty="0">
                <a:latin typeface="Cambria" panose="02040503050406030204" pitchFamily="18" charset="0"/>
              </a:rPr>
              <a:t>on the export of carbon and nutrients under different climatic scenarios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837B55-9E71-4665-B777-BF8AD0BCB194}"/>
              </a:ext>
            </a:extLst>
          </p:cNvPr>
          <p:cNvSpPr/>
          <p:nvPr/>
        </p:nvSpPr>
        <p:spPr>
          <a:xfrm>
            <a:off x="85815" y="2534730"/>
            <a:ext cx="8972370" cy="1877437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In the Coming Year: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CA" sz="2300" dirty="0">
                <a:solidFill>
                  <a:schemeClr val="tx1"/>
                </a:solidFill>
                <a:latin typeface="Cambria" panose="02040503050406030204" pitchFamily="18" charset="0"/>
              </a:rPr>
              <a:t>Complete identifying the winter biogeochemical drivers on soil microbial community composition, functions and dynamics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CA" sz="23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Complete d</a:t>
            </a:r>
            <a:r>
              <a:rPr lang="en-CA" sz="2300" dirty="0">
                <a:latin typeface="Cambria" panose="02040503050406030204" pitchFamily="18" charset="0"/>
              </a:rPr>
              <a:t>eveloping process-based models (RTM &amp;Bioenergetics)</a:t>
            </a:r>
            <a:endParaRPr lang="en-CA" sz="23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CA" sz="2300" dirty="0">
                <a:solidFill>
                  <a:schemeClr val="tx1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        </a:t>
            </a:r>
            <a:r>
              <a:rPr lang="en-CA" sz="2300" dirty="0">
                <a:solidFill>
                  <a:schemeClr val="tx1"/>
                </a:solidFill>
                <a:latin typeface="Cambria" panose="02040503050406030204" pitchFamily="18" charset="0"/>
              </a:rPr>
              <a:t>Process Hypothetical Scenarios</a:t>
            </a:r>
          </a:p>
        </p:txBody>
      </p:sp>
    </p:spTree>
    <p:extLst>
      <p:ext uri="{BB962C8B-B14F-4D97-AF65-F5344CB8AC3E}">
        <p14:creationId xmlns:p14="http://schemas.microsoft.com/office/powerpoint/2010/main" val="295681015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503</Words>
  <Application>Microsoft Office PowerPoint</Application>
  <PresentationFormat>On-screen Show (16:9)</PresentationFormat>
  <Paragraphs>71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Cambria</vt:lpstr>
      <vt:lpstr>PT Sans Narrow</vt:lpstr>
      <vt:lpstr>Wingdings</vt:lpstr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DeBeer, Chris</dc:creator>
  <cp:lastModifiedBy>Fereidoun Reza Nezhad</cp:lastModifiedBy>
  <cp:revision>33</cp:revision>
  <dcterms:modified xsi:type="dcterms:W3CDTF">2019-11-19T19:27:33Z</dcterms:modified>
</cp:coreProperties>
</file>