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8"/>
  </p:notesMasterIdLst>
  <p:sldIdLst>
    <p:sldId id="258" r:id="rId2"/>
    <p:sldId id="257" r:id="rId3"/>
    <p:sldId id="352" r:id="rId4"/>
    <p:sldId id="351" r:id="rId5"/>
    <p:sldId id="259" r:id="rId6"/>
    <p:sldId id="260" r:id="rId7"/>
  </p:sldIdLst>
  <p:sldSz cx="9144000" cy="5143500" type="screen16x9"/>
  <p:notesSz cx="6858000" cy="9144000"/>
  <p:embeddedFontLst>
    <p:embeddedFont>
      <p:font typeface="PT Sans Narrow" panose="020B0604020202020204" charset="0"/>
      <p:regular r:id="rId9"/>
      <p:bold r:id="rId10"/>
    </p:embeddedFont>
    <p:embeddedFont>
      <p:font typeface="Calibri" panose="020F050202020403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9"/>
    <p:restoredTop sz="82046"/>
  </p:normalViewPr>
  <p:slideViewPr>
    <p:cSldViewPr snapToGrid="0">
      <p:cViewPr varScale="1">
        <p:scale>
          <a:sx n="66" d="100"/>
          <a:sy n="66" d="100"/>
        </p:scale>
        <p:origin x="1380" y="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rowdwater.ch/"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crowdhydrology.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T Sans Narrow"/>
                <a:ea typeface="PT Sans Narrow"/>
                <a:cs typeface="PT Sans Narrow"/>
                <a:sym typeface="PT Sans Narrow"/>
              </a:rPr>
              <a:t>These accomplishments slides will be also be used to build slide bank for use in GWF presentations </a:t>
            </a:r>
            <a:endParaRPr sz="1200" dirty="0">
              <a:latin typeface="PT Sans Narrow"/>
              <a:ea typeface="PT Sans Narrow"/>
              <a:cs typeface="PT Sans Narrow"/>
              <a:sym typeface="PT Sans Narrow"/>
            </a:endParaRPr>
          </a:p>
          <a:p>
            <a:pPr marL="0" lvl="0" indent="0" algn="l" rtl="0">
              <a:spcBef>
                <a:spcPts val="0"/>
              </a:spcBef>
              <a:spcAft>
                <a:spcPts val="0"/>
              </a:spcAft>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key to advancing the science</a:t>
            </a:r>
            <a:endParaRPr sz="1200" dirty="0">
              <a:latin typeface="PT Sans Narrow"/>
              <a:ea typeface="PT Sans Narrow"/>
              <a:cs typeface="PT Sans Narrow"/>
              <a:sym typeface="PT Sans Narrow"/>
            </a:endParaRPr>
          </a:p>
          <a:p>
            <a:pPr marL="457200" lvl="0" indent="0" algn="l" rtl="0">
              <a:spcBef>
                <a:spcPts val="0"/>
              </a:spcBef>
              <a:spcAft>
                <a:spcPts val="0"/>
              </a:spcAft>
              <a:buClr>
                <a:schemeClr val="dk1"/>
              </a:buClr>
              <a:buSzPts val="1100"/>
              <a:buFont typeface="Arial"/>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linked to the needs of your partners/users?</a:t>
            </a:r>
          </a:p>
          <a:p>
            <a:pPr marL="457200" lvl="0" indent="-304800" algn="l" rtl="0">
              <a:spcBef>
                <a:spcPts val="0"/>
              </a:spcBef>
              <a:spcAft>
                <a:spcPts val="0"/>
              </a:spcAft>
              <a:buClr>
                <a:srgbClr val="000000"/>
              </a:buClr>
              <a:buSzPts val="1200"/>
              <a:buFont typeface="PT Sans Narrow"/>
              <a:buChar char="●"/>
            </a:pPr>
            <a:endParaRPr lang="en" sz="1200" dirty="0">
              <a:latin typeface="PT Sans Narrow"/>
              <a:ea typeface="PT Sans Narrow"/>
              <a:cs typeface="PT Sans Narrow"/>
              <a:sym typeface="PT Sans Narrow"/>
            </a:endParaRPr>
          </a:p>
          <a:p>
            <a:pPr lvl="0"/>
            <a:r>
              <a:rPr lang="en-US" sz="1100" b="1" i="0" u="none" strike="noStrike" cap="none" dirty="0" err="1">
                <a:solidFill>
                  <a:srgbClr val="000000"/>
                </a:solidFill>
                <a:effectLst/>
                <a:latin typeface="Arial"/>
                <a:ea typeface="Arial"/>
                <a:cs typeface="Arial"/>
                <a:sym typeface="Arial"/>
              </a:rPr>
              <a:t>CrowdWater</a:t>
            </a:r>
            <a:r>
              <a:rPr lang="en-US" sz="1100" b="1" i="0" u="none" strike="noStrike" cap="none" dirty="0">
                <a:solidFill>
                  <a:srgbClr val="000000"/>
                </a:solidFill>
                <a:effectLst/>
                <a:latin typeface="Arial"/>
                <a:ea typeface="Arial"/>
                <a:cs typeface="Arial"/>
                <a:sym typeface="Arial"/>
              </a:rPr>
              <a:t> (2017)</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Author: Jan Seibert</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Barbara Strobl</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Simon </a:t>
            </a:r>
            <a:r>
              <a:rPr lang="en-US" sz="1100" b="0" i="0" u="none" strike="noStrike" cap="none" dirty="0" err="1">
                <a:solidFill>
                  <a:srgbClr val="000000"/>
                </a:solidFill>
                <a:effectLst/>
                <a:latin typeface="Arial"/>
                <a:ea typeface="Arial"/>
                <a:cs typeface="Arial"/>
                <a:sym typeface="Arial"/>
              </a:rPr>
              <a:t>Etter</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Marc Vis</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Van </a:t>
            </a:r>
            <a:r>
              <a:rPr lang="en-US" sz="1100" b="0" i="0" u="none" strike="noStrike" cap="none" dirty="0" err="1">
                <a:solidFill>
                  <a:srgbClr val="000000"/>
                </a:solidFill>
                <a:effectLst/>
                <a:latin typeface="Arial"/>
                <a:ea typeface="Arial"/>
                <a:cs typeface="Arial"/>
                <a:sym typeface="Arial"/>
              </a:rPr>
              <a:t>Meerveld</a:t>
            </a:r>
            <a:endParaRPr lang="en-CA" sz="1100" b="0" i="0" u="none" strike="noStrike" cap="none" dirty="0">
              <a:solidFill>
                <a:srgbClr val="000000"/>
              </a:solidFill>
              <a:effectLst/>
              <a:latin typeface="Arial"/>
              <a:ea typeface="Arial"/>
              <a:cs typeface="Arial"/>
              <a:sym typeface="Arial"/>
            </a:endParaRPr>
          </a:p>
          <a:p>
            <a:pPr lvl="0"/>
            <a:r>
              <a:rPr lang="en-US" sz="1100" b="0" i="0" u="sng" strike="noStrike" cap="none" dirty="0">
                <a:solidFill>
                  <a:srgbClr val="000000"/>
                </a:solidFill>
                <a:effectLst/>
                <a:latin typeface="Arial"/>
                <a:ea typeface="Arial"/>
                <a:cs typeface="Arial"/>
                <a:sym typeface="Arial"/>
                <a:hlinkClick r:id="rId3"/>
              </a:rPr>
              <a:t>www.crowdwater.ch</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Origin: Zurich Switzerland</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Measurement of water level, water flow and soil moisture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Google play store and Apple store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is georeferenced, and time stamped</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Virtual scale superimposed on the image is used for water level measurements</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stored on the server is viewed on a map both on the App and website (</a:t>
            </a:r>
            <a:r>
              <a:rPr lang="en-US" sz="1100" b="0" i="0" u="none" strike="noStrike" cap="none" dirty="0" err="1">
                <a:solidFill>
                  <a:srgbClr val="000000"/>
                </a:solidFill>
                <a:effectLst/>
                <a:latin typeface="Arial"/>
                <a:ea typeface="Arial"/>
                <a:cs typeface="Arial"/>
                <a:sym typeface="Arial"/>
              </a:rPr>
              <a:t>OpenStreetMaps</a:t>
            </a:r>
            <a:r>
              <a:rPr lang="en-US" sz="1100" b="0" i="0" u="none" strike="noStrike" cap="none" dirty="0">
                <a:solidFill>
                  <a:srgbClr val="000000"/>
                </a:solidFill>
                <a:effectLst/>
                <a:latin typeface="Arial"/>
                <a:ea typeface="Arial"/>
                <a:cs typeface="Arial"/>
                <a:sym typeface="Arial"/>
              </a:rPr>
              <a:t>)</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can be edited, deleted, updated and downloaded on the App</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Ranks and scores provided to encourage citizens to participate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Every new site updated is shared to all users through the application and Facebook</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shared are used by researchers for hydrological modelling of streamflow</a:t>
            </a:r>
            <a:endParaRPr lang="en-CA" sz="1100" b="0" i="0" u="none" strike="noStrike" cap="none" dirty="0">
              <a:solidFill>
                <a:srgbClr val="000000"/>
              </a:solidFill>
              <a:effectLst/>
              <a:latin typeface="Arial"/>
              <a:ea typeface="Arial"/>
              <a:cs typeface="Arial"/>
              <a:sym typeface="Arial"/>
            </a:endParaRPr>
          </a:p>
          <a:p>
            <a:pPr marL="457200" lvl="0" indent="-304800" algn="l" rtl="0">
              <a:spcBef>
                <a:spcPts val="0"/>
              </a:spcBef>
              <a:spcAft>
                <a:spcPts val="0"/>
              </a:spcAft>
              <a:buClr>
                <a:srgbClr val="000000"/>
              </a:buClr>
              <a:buSzPts val="1200"/>
              <a:buFont typeface="PT Sans Narrow"/>
              <a:buChar char="●"/>
            </a:pPr>
            <a:endParaRPr lang="en-CA" sz="1200" dirty="0">
              <a:latin typeface="PT Sans Narrow"/>
              <a:ea typeface="PT Sans Narrow"/>
              <a:cs typeface="PT Sans Narrow"/>
              <a:sym typeface="PT Sans Narrow"/>
            </a:endParaRPr>
          </a:p>
          <a:p>
            <a:pPr lvl="0"/>
            <a:r>
              <a:rPr lang="en-US" sz="1100" b="1" i="0" u="none" strike="noStrike" cap="none" dirty="0">
                <a:solidFill>
                  <a:srgbClr val="000000"/>
                </a:solidFill>
                <a:effectLst/>
                <a:latin typeface="Arial"/>
                <a:ea typeface="Arial"/>
                <a:cs typeface="Arial"/>
                <a:sym typeface="Arial"/>
              </a:rPr>
              <a:t>Crowd Hydrology (2010)</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Author: Dr. Chris Lowry</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Dr. Mike Fienen  </a:t>
            </a:r>
            <a:endParaRPr lang="en-CA" sz="1100" b="0" i="0" u="none" strike="noStrike" cap="none" dirty="0">
              <a:solidFill>
                <a:srgbClr val="000000"/>
              </a:solidFill>
              <a:effectLst/>
              <a:latin typeface="Arial"/>
              <a:ea typeface="Arial"/>
              <a:cs typeface="Arial"/>
              <a:sym typeface="Arial"/>
            </a:endParaRPr>
          </a:p>
          <a:p>
            <a:pPr lvl="0"/>
            <a:r>
              <a:rPr lang="en-US" sz="1100" b="0" i="0" u="sng" strike="noStrike" cap="none" dirty="0">
                <a:solidFill>
                  <a:srgbClr val="000000"/>
                </a:solidFill>
                <a:effectLst/>
                <a:latin typeface="Arial"/>
                <a:ea typeface="Arial"/>
                <a:cs typeface="Arial"/>
                <a:sym typeface="Arial"/>
                <a:hlinkClick r:id="rId4"/>
              </a:rPr>
              <a:t>www.crowdhydrology.org</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Origin: New York</a:t>
            </a:r>
            <a:endParaRPr lang="en-CA"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Measurement of stream water level</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Stream gauging staffs at nine locations</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Observation and data shared by text messages to a common server and forwarded to the website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Signage/Posters at every location on how to crowdsource the data</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presented as hydrographs, table and web-based map on the website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Measurements send to the server were timestamped by the software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downloaded as CSV files from the website</a:t>
            </a:r>
            <a:endParaRPr lang="en-CA"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Data important to resource managers, researches, teachers &amp; outdoor enthusiasts to monitor trends in stream stage</a:t>
            </a:r>
            <a:endParaRPr lang="en-CA" sz="1100" b="0" i="0" u="none" strike="noStrike" cap="none" dirty="0">
              <a:solidFill>
                <a:srgbClr val="000000"/>
              </a:solidFill>
              <a:effectLst/>
              <a:latin typeface="Arial"/>
              <a:ea typeface="Arial"/>
              <a:cs typeface="Arial"/>
              <a:sym typeface="Arial"/>
            </a:endParaRPr>
          </a:p>
          <a:p>
            <a:pPr marL="457200" lvl="0" indent="-304800" algn="l" rtl="0">
              <a:spcBef>
                <a:spcPts val="0"/>
              </a:spcBef>
              <a:spcAft>
                <a:spcPts val="0"/>
              </a:spcAft>
              <a:buClr>
                <a:srgbClr val="000000"/>
              </a:buClr>
              <a:buSzPts val="1200"/>
              <a:buFont typeface="PT Sans Narrow"/>
              <a:buChar char="●"/>
            </a:pPr>
            <a:endParaRPr lang="en-CA"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It can help to frame your main research objective as a question. For example,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How will climate change affect agriculture in Canada?</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How can we improve water quality and reduce algal blooms in Canadian lakes?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What are the links between fish health, food safety and food security in the Indigenous North?</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What is the significance of groundwater fluxes on surface water flow?</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effectLst/>
              </a:rPr>
              <a:t>The sharing of content is all it does as if now. The system speed is tedious as for obvious reasons and to make it faster and smarter, machine learning part is in progress (to generate trust factor of the media content owner)</a:t>
            </a:r>
            <a:endParaRPr lang="en-US" dirty="0"/>
          </a:p>
        </p:txBody>
      </p:sp>
    </p:spTree>
    <p:extLst>
      <p:ext uri="{BB962C8B-B14F-4D97-AF65-F5344CB8AC3E}">
        <p14:creationId xmlns:p14="http://schemas.microsoft.com/office/powerpoint/2010/main" val="219268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 Upstream of areas not affected by human controls of water flows – mud flats still exist and they are teaming with life. </a:t>
            </a:r>
          </a:p>
          <a:p>
            <a:r>
              <a:rPr lang="en-US" dirty="0"/>
              <a:t>B – Nesting colonies of birds (e.g. Pelicans, Cormorants, Gulls and Turns)</a:t>
            </a:r>
          </a:p>
          <a:p>
            <a:r>
              <a:rPr lang="en-US" dirty="0"/>
              <a:t>C – </a:t>
            </a:r>
            <a:r>
              <a:rPr lang="en-US" dirty="0" smtClean="0"/>
              <a:t>Many </a:t>
            </a:r>
            <a:r>
              <a:rPr lang="en-US" dirty="0"/>
              <a:t>migrating birds, ducks and geese used the delta for foraging, but an invasive grass (</a:t>
            </a:r>
            <a:r>
              <a:rPr lang="en-US" dirty="0" err="1"/>
              <a:t>Fragmities</a:t>
            </a:r>
            <a:r>
              <a:rPr lang="en-US" dirty="0"/>
              <a:t> Australis has established) Application tool may be useful to help with burning or harvesting the grasses in an attempt to reestablish more biologically productive mudflats. </a:t>
            </a:r>
          </a:p>
          <a:p>
            <a:r>
              <a:rPr lang="en-US" dirty="0"/>
              <a:t>D – Knowing the location of nesting colonies could be helpful</a:t>
            </a:r>
          </a:p>
        </p:txBody>
      </p:sp>
    </p:spTree>
    <p:extLst>
      <p:ext uri="{BB962C8B-B14F-4D97-AF65-F5344CB8AC3E}">
        <p14:creationId xmlns:p14="http://schemas.microsoft.com/office/powerpoint/2010/main" val="207072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PT Sans Narrow"/>
              <a:ea typeface="PT Sans Narrow"/>
              <a:cs typeface="PT Sans Narrow"/>
              <a:sym typeface="PT Sans Narrow"/>
            </a:endParaRPr>
          </a:p>
          <a:p>
            <a:pPr marL="0" lvl="0" indent="0" algn="l" rtl="0">
              <a:spcBef>
                <a:spcPts val="0"/>
              </a:spcBef>
              <a:spcAft>
                <a:spcPts val="0"/>
              </a:spcAft>
              <a:buNone/>
            </a:pPr>
            <a:endParaRPr dirty="0"/>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Image from Black Tie Digital Marketing</a:t>
            </a:r>
            <a:endParaRPr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3.png"/><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0" Type="http://schemas.openxmlformats.org/officeDocument/2006/relationships/image" Target="../media/image21.tiff"/><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PT Sans Narrow"/>
                <a:ea typeface="PT Sans Narrow"/>
                <a:cs typeface="PT Sans Narrow"/>
                <a:sym typeface="PT Sans Narrow"/>
              </a:rPr>
              <a:t>Transformational Science Highlights</a:t>
            </a:r>
            <a:endParaRPr sz="3200" b="1" dirty="0">
              <a:latin typeface="PT Sans Narrow"/>
              <a:ea typeface="PT Sans Narrow"/>
              <a:cs typeface="PT Sans Narrow"/>
              <a:sym typeface="PT Sans Narrow"/>
            </a:endParaRPr>
          </a:p>
        </p:txBody>
      </p:sp>
      <p:sp>
        <p:nvSpPr>
          <p:cNvPr id="81" name="Google Shape;81;p16"/>
          <p:cNvSpPr txBox="1"/>
          <p:nvPr/>
        </p:nvSpPr>
        <p:spPr>
          <a:xfrm>
            <a:off x="272775" y="1091125"/>
            <a:ext cx="4840260" cy="3139178"/>
          </a:xfrm>
          <a:prstGeom prst="rect">
            <a:avLst/>
          </a:prstGeom>
          <a:noFill/>
          <a:ln>
            <a:noFill/>
          </a:ln>
        </p:spPr>
        <p:txBody>
          <a:bodyPr spcFirstLastPara="1" wrap="square" lIns="91425" tIns="91425" rIns="91425" bIns="91425" anchor="t" anchorCtr="0">
            <a:noAutofit/>
          </a:bodyPr>
          <a:lstStyle/>
          <a:p>
            <a:pPr marL="139700" lvl="0" algn="l" rtl="0">
              <a:spcBef>
                <a:spcPts val="0"/>
              </a:spcBef>
              <a:spcAft>
                <a:spcPts val="0"/>
              </a:spcAft>
              <a:buSzPts val="1400"/>
            </a:pPr>
            <a:r>
              <a:rPr lang="en-CA" sz="1800" b="1" dirty="0" smtClean="0">
                <a:solidFill>
                  <a:schemeClr val="dk1"/>
                </a:solidFill>
              </a:rPr>
              <a:t>We reviewed </a:t>
            </a:r>
            <a:r>
              <a:rPr lang="en-CA" sz="1800" b="1" dirty="0">
                <a:solidFill>
                  <a:schemeClr val="dk1"/>
                </a:solidFill>
              </a:rPr>
              <a:t>other citizen water science </a:t>
            </a:r>
            <a:r>
              <a:rPr lang="en-CA" sz="1800" b="1" dirty="0" smtClean="0">
                <a:solidFill>
                  <a:schemeClr val="dk1"/>
                </a:solidFill>
              </a:rPr>
              <a:t>apps:</a:t>
            </a:r>
            <a:endParaRPr lang="en-CA" sz="1800" b="1" dirty="0">
              <a:solidFill>
                <a:schemeClr val="dk1"/>
              </a:solidFill>
            </a:endParaRPr>
          </a:p>
          <a:p>
            <a:pPr marL="139700" lvl="2">
              <a:buSzPts val="1400"/>
            </a:pPr>
            <a:r>
              <a:rPr lang="en-CA" sz="1800" b="1" dirty="0">
                <a:solidFill>
                  <a:schemeClr val="dk1"/>
                </a:solidFill>
              </a:rPr>
              <a:t>	</a:t>
            </a:r>
            <a:r>
              <a:rPr lang="en-CA" sz="1800" b="1" dirty="0" smtClean="0">
                <a:solidFill>
                  <a:schemeClr val="dk1"/>
                </a:solidFill>
              </a:rPr>
              <a:t>Culvert </a:t>
            </a:r>
            <a:r>
              <a:rPr lang="en-CA" sz="1800" b="1" dirty="0">
                <a:solidFill>
                  <a:schemeClr val="dk1"/>
                </a:solidFill>
              </a:rPr>
              <a:t>Inventory App</a:t>
            </a:r>
          </a:p>
          <a:p>
            <a:pPr marL="139700" lvl="2">
              <a:buSzPts val="1400"/>
            </a:pPr>
            <a:r>
              <a:rPr lang="en-CA" sz="1800" b="1" dirty="0">
                <a:solidFill>
                  <a:schemeClr val="dk1"/>
                </a:solidFill>
              </a:rPr>
              <a:t>	</a:t>
            </a:r>
            <a:r>
              <a:rPr lang="en-CA" sz="1800" b="1" dirty="0" err="1" smtClean="0">
                <a:solidFill>
                  <a:schemeClr val="dk1"/>
                </a:solidFill>
              </a:rPr>
              <a:t>CrowdHydrology</a:t>
            </a:r>
            <a:endParaRPr lang="en-CA" sz="1800" b="1" dirty="0">
              <a:solidFill>
                <a:schemeClr val="dk1"/>
              </a:solidFill>
            </a:endParaRPr>
          </a:p>
          <a:p>
            <a:pPr marL="139700" lvl="2">
              <a:buSzPts val="1400"/>
            </a:pPr>
            <a:r>
              <a:rPr lang="en-CA" sz="1800" b="1" dirty="0">
                <a:solidFill>
                  <a:schemeClr val="dk1"/>
                </a:solidFill>
              </a:rPr>
              <a:t>	</a:t>
            </a:r>
            <a:r>
              <a:rPr lang="en-CA" sz="1800" b="1" dirty="0" err="1" smtClean="0">
                <a:solidFill>
                  <a:schemeClr val="dk1"/>
                </a:solidFill>
              </a:rPr>
              <a:t>CrowdWater</a:t>
            </a:r>
            <a:endParaRPr lang="en-CA" sz="1800" b="1" dirty="0">
              <a:solidFill>
                <a:schemeClr val="dk1"/>
              </a:solidFill>
            </a:endParaRPr>
          </a:p>
          <a:p>
            <a:pPr marL="139700" lvl="2">
              <a:buSzPts val="1400"/>
            </a:pPr>
            <a:r>
              <a:rPr lang="en-CA" dirty="0">
                <a:solidFill>
                  <a:schemeClr val="dk1"/>
                </a:solidFill>
              </a:rPr>
              <a:t>		 </a:t>
            </a:r>
          </a:p>
          <a:p>
            <a:pPr marL="139700" lvl="2">
              <a:buSzPts val="1400"/>
            </a:pPr>
            <a:r>
              <a:rPr lang="en-CA" sz="1800" b="1" dirty="0" smtClean="0">
                <a:solidFill>
                  <a:schemeClr val="dk1"/>
                </a:solidFill>
              </a:rPr>
              <a:t>In collaboration with computer scientists, we then built </a:t>
            </a:r>
            <a:r>
              <a:rPr lang="en-CA" sz="1800" b="1" dirty="0">
                <a:solidFill>
                  <a:schemeClr val="dk1"/>
                </a:solidFill>
              </a:rPr>
              <a:t>a new tool focused on the </a:t>
            </a:r>
            <a:r>
              <a:rPr lang="en-CA" sz="1800" b="1" i="1" dirty="0" smtClean="0">
                <a:solidFill>
                  <a:schemeClr val="dk1"/>
                </a:solidFill>
              </a:rPr>
              <a:t>backend </a:t>
            </a:r>
            <a:r>
              <a:rPr lang="en-CA" sz="1800" b="1" i="1" dirty="0">
                <a:solidFill>
                  <a:schemeClr val="dk1"/>
                </a:solidFill>
              </a:rPr>
              <a:t>trust relationships </a:t>
            </a:r>
            <a:r>
              <a:rPr lang="en-CA" sz="1800" b="1" dirty="0">
                <a:solidFill>
                  <a:schemeClr val="dk1"/>
                </a:solidFill>
              </a:rPr>
              <a:t>for sharing sensitive water data (e.g. unlicensed drainage, sacred places, flood impacts, broken infrastructure</a:t>
            </a:r>
            <a:r>
              <a:rPr lang="en-CA" sz="1800" b="1" dirty="0" smtClean="0">
                <a:solidFill>
                  <a:schemeClr val="dk1"/>
                </a:solidFill>
              </a:rPr>
              <a:t>) </a:t>
            </a:r>
            <a:endParaRPr sz="1800" b="1"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Distributed Water </a:t>
            </a:r>
            <a:r>
              <a:rPr lang="en" dirty="0" err="1">
                <a:solidFill>
                  <a:srgbClr val="FFFFFF"/>
                </a:solidFill>
                <a:latin typeface="PT Sans Narrow"/>
                <a:ea typeface="PT Sans Narrow"/>
                <a:cs typeface="PT Sans Narrow"/>
                <a:sym typeface="PT Sans Narrow"/>
              </a:rPr>
              <a:t>Secience</a:t>
            </a:r>
            <a:endParaRPr dirty="0">
              <a:solidFill>
                <a:srgbClr val="FFFFFF"/>
              </a:solidFill>
              <a:latin typeface="PT Sans Narrow"/>
              <a:ea typeface="PT Sans Narrow"/>
              <a:cs typeface="PT Sans Narrow"/>
              <a:sym typeface="PT Sans Narrow"/>
            </a:endParaRPr>
          </a:p>
        </p:txBody>
      </p:sp>
      <p:pic>
        <p:nvPicPr>
          <p:cNvPr id="3" name="Picture 2">
            <a:extLst>
              <a:ext uri="{FF2B5EF4-FFF2-40B4-BE49-F238E27FC236}">
                <a16:creationId xmlns:a16="http://schemas.microsoft.com/office/drawing/2014/main" id="{E299F053-51D6-DD4B-8FB4-E1120A67ED0D}"/>
              </a:ext>
            </a:extLst>
          </p:cNvPr>
          <p:cNvPicPr>
            <a:picLocks noChangeAspect="1"/>
          </p:cNvPicPr>
          <p:nvPr/>
        </p:nvPicPr>
        <p:blipFill>
          <a:blip r:embed="rId4"/>
          <a:stretch>
            <a:fillRect/>
          </a:stretch>
        </p:blipFill>
        <p:spPr>
          <a:xfrm>
            <a:off x="5113035" y="911480"/>
            <a:ext cx="3022758" cy="1636068"/>
          </a:xfrm>
          <a:prstGeom prst="rect">
            <a:avLst/>
          </a:prstGeom>
        </p:spPr>
      </p:pic>
      <p:pic>
        <p:nvPicPr>
          <p:cNvPr id="5" name="Picture 4">
            <a:extLst>
              <a:ext uri="{FF2B5EF4-FFF2-40B4-BE49-F238E27FC236}">
                <a16:creationId xmlns:a16="http://schemas.microsoft.com/office/drawing/2014/main" id="{CC91E897-4223-E844-853B-063D07928EE8}"/>
              </a:ext>
            </a:extLst>
          </p:cNvPr>
          <p:cNvPicPr>
            <a:picLocks noChangeAspect="1"/>
          </p:cNvPicPr>
          <p:nvPr/>
        </p:nvPicPr>
        <p:blipFill>
          <a:blip r:embed="rId5"/>
          <a:stretch>
            <a:fillRect/>
          </a:stretch>
        </p:blipFill>
        <p:spPr>
          <a:xfrm>
            <a:off x="5739424" y="1671318"/>
            <a:ext cx="2972262" cy="1514644"/>
          </a:xfrm>
          <a:prstGeom prst="rect">
            <a:avLst/>
          </a:prstGeom>
        </p:spPr>
      </p:pic>
      <p:pic>
        <p:nvPicPr>
          <p:cNvPr id="11" name="Picture 10">
            <a:extLst>
              <a:ext uri="{FF2B5EF4-FFF2-40B4-BE49-F238E27FC236}">
                <a16:creationId xmlns:a16="http://schemas.microsoft.com/office/drawing/2014/main" id="{0A942950-E96A-D447-AB4E-D49A6056ABB1}"/>
              </a:ext>
            </a:extLst>
          </p:cNvPr>
          <p:cNvPicPr>
            <a:picLocks noChangeAspect="1"/>
          </p:cNvPicPr>
          <p:nvPr/>
        </p:nvPicPr>
        <p:blipFill>
          <a:blip r:embed="rId6"/>
          <a:stretch>
            <a:fillRect/>
          </a:stretch>
        </p:blipFill>
        <p:spPr>
          <a:xfrm>
            <a:off x="6276500" y="2486074"/>
            <a:ext cx="2753601" cy="1830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333630" y="80094"/>
            <a:ext cx="8466570" cy="12660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T Sans Narrow"/>
                <a:ea typeface="PT Sans Narrow"/>
                <a:cs typeface="PT Sans Narrow"/>
                <a:sym typeface="PT Sans Narrow"/>
              </a:rPr>
              <a:t>Distributed Water Science: </a:t>
            </a:r>
            <a:r>
              <a:rPr lang="en" sz="3000" b="1" dirty="0" smtClean="0">
                <a:latin typeface="PT Sans Narrow"/>
                <a:ea typeface="PT Sans Narrow"/>
                <a:cs typeface="PT Sans Narrow"/>
                <a:sym typeface="PT Sans Narrow"/>
              </a:rPr>
              <a:t>Developing </a:t>
            </a:r>
            <a:r>
              <a:rPr lang="en" sz="3000" b="1" dirty="0">
                <a:latin typeface="PT Sans Narrow"/>
                <a:ea typeface="PT Sans Narrow"/>
                <a:cs typeface="PT Sans Narrow"/>
                <a:sym typeface="PT Sans Narrow"/>
              </a:rPr>
              <a:t>Trusted Citizen-S</a:t>
            </a:r>
            <a:r>
              <a:rPr lang="en-CA" sz="3000" b="1" dirty="0">
                <a:latin typeface="PT Sans Narrow"/>
                <a:ea typeface="PT Sans Narrow"/>
                <a:cs typeface="PT Sans Narrow"/>
                <a:sym typeface="PT Sans Narrow"/>
              </a:rPr>
              <a:t>c</a:t>
            </a:r>
            <a:r>
              <a:rPr lang="en" sz="3000" b="1" dirty="0" err="1">
                <a:latin typeface="PT Sans Narrow"/>
                <a:ea typeface="PT Sans Narrow"/>
                <a:cs typeface="PT Sans Narrow"/>
                <a:sym typeface="PT Sans Narrow"/>
              </a:rPr>
              <a:t>ience</a:t>
            </a:r>
            <a:r>
              <a:rPr lang="en" sz="3000" b="1" dirty="0">
                <a:latin typeface="PT Sans Narrow"/>
                <a:ea typeface="PT Sans Narrow"/>
                <a:cs typeface="PT Sans Narrow"/>
                <a:sym typeface="PT Sans Narrow"/>
              </a:rPr>
              <a:t> T</a:t>
            </a:r>
            <a:r>
              <a:rPr lang="en-CA" sz="3000" b="1" dirty="0">
                <a:latin typeface="PT Sans Narrow"/>
                <a:ea typeface="PT Sans Narrow"/>
                <a:cs typeface="PT Sans Narrow"/>
                <a:sym typeface="PT Sans Narrow"/>
              </a:rPr>
              <a:t>o</a:t>
            </a:r>
            <a:r>
              <a:rPr lang="en" sz="3000" b="1" dirty="0" err="1">
                <a:latin typeface="PT Sans Narrow"/>
                <a:ea typeface="PT Sans Narrow"/>
                <a:cs typeface="PT Sans Narrow"/>
                <a:sym typeface="PT Sans Narrow"/>
              </a:rPr>
              <a:t>ols</a:t>
            </a:r>
            <a:r>
              <a:rPr lang="en" sz="3000" b="1" dirty="0">
                <a:latin typeface="PT Sans Narrow"/>
                <a:ea typeface="PT Sans Narrow"/>
                <a:cs typeface="PT Sans Narrow"/>
                <a:sym typeface="PT Sans Narrow"/>
              </a:rPr>
              <a:t> </a:t>
            </a:r>
            <a:endParaRPr sz="3000" b="1" dirty="0">
              <a:latin typeface="PT Sans Narrow"/>
              <a:ea typeface="PT Sans Narrow"/>
              <a:cs typeface="PT Sans Narrow"/>
              <a:sym typeface="PT Sans Narrow"/>
            </a:endParaRPr>
          </a:p>
        </p:txBody>
      </p:sp>
      <p:sp>
        <p:nvSpPr>
          <p:cNvPr id="72" name="Google Shape;72;p15"/>
          <p:cNvSpPr txBox="1"/>
          <p:nvPr/>
        </p:nvSpPr>
        <p:spPr>
          <a:xfrm>
            <a:off x="272774" y="1091125"/>
            <a:ext cx="7504439" cy="2862310"/>
          </a:xfrm>
          <a:prstGeom prst="rect">
            <a:avLst/>
          </a:prstGeom>
          <a:noFill/>
          <a:ln>
            <a:noFill/>
          </a:ln>
        </p:spPr>
        <p:txBody>
          <a:bodyPr spcFirstLastPara="1" wrap="square" lIns="91425" tIns="91425" rIns="91425" bIns="91425" anchor="t" anchorCtr="0">
            <a:noAutofit/>
          </a:bodyPr>
          <a:lstStyle/>
          <a:p>
            <a:pPr marL="139700" lvl="0" algn="l" rtl="0">
              <a:spcBef>
                <a:spcPts val="0"/>
              </a:spcBef>
              <a:spcAft>
                <a:spcPts val="0"/>
              </a:spcAft>
              <a:buSzPts val="1400"/>
            </a:pPr>
            <a:r>
              <a:rPr lang="en-CA" sz="1800" b="1" dirty="0"/>
              <a:t>Trusted sharing of </a:t>
            </a:r>
            <a:r>
              <a:rPr lang="en-CA" sz="1800" b="1" dirty="0" smtClean="0"/>
              <a:t>geo-located </a:t>
            </a:r>
            <a:r>
              <a:rPr lang="en-CA" sz="1800" b="1" dirty="0"/>
              <a:t>photos of sensitive water data</a:t>
            </a:r>
            <a:endParaRPr sz="1800" b="1" dirty="0"/>
          </a:p>
          <a:p>
            <a:pPr marL="457200" lvl="0" indent="0" algn="l" rtl="0">
              <a:spcBef>
                <a:spcPts val="0"/>
              </a:spcBef>
              <a:spcAft>
                <a:spcPts val="0"/>
              </a:spcAft>
              <a:buNone/>
            </a:pPr>
            <a:endParaRPr sz="1600" b="1" dirty="0"/>
          </a:p>
          <a:p>
            <a:pPr marL="914400" lvl="1" indent="-317500" algn="l" rtl="0">
              <a:spcBef>
                <a:spcPts val="0"/>
              </a:spcBef>
              <a:spcAft>
                <a:spcPts val="0"/>
              </a:spcAft>
              <a:buSzPts val="1400"/>
              <a:buChar char="○"/>
            </a:pPr>
            <a:r>
              <a:rPr lang="en" sz="1600" b="1" dirty="0"/>
              <a:t>Main objective: Empowered data collection</a:t>
            </a:r>
            <a:endParaRPr sz="1600" b="1" dirty="0"/>
          </a:p>
          <a:p>
            <a:pPr marL="457200" lvl="0" indent="0" algn="l" rtl="0">
              <a:spcBef>
                <a:spcPts val="0"/>
              </a:spcBef>
              <a:spcAft>
                <a:spcPts val="0"/>
              </a:spcAft>
              <a:buNone/>
            </a:pPr>
            <a:r>
              <a:rPr lang="en" sz="1600" b="1" dirty="0"/>
              <a:t>	</a:t>
            </a:r>
            <a:endParaRPr sz="1600" b="1" dirty="0"/>
          </a:p>
          <a:p>
            <a:pPr marL="914400" lvl="1" indent="-317500" algn="l" rtl="0">
              <a:spcBef>
                <a:spcPts val="0"/>
              </a:spcBef>
              <a:spcAft>
                <a:spcPts val="0"/>
              </a:spcAft>
              <a:buSzPts val="1400"/>
              <a:buChar char="○"/>
            </a:pPr>
            <a:r>
              <a:rPr lang="en-CA" sz="1600" b="1" i="1" dirty="0"/>
              <a:t>Blockchain</a:t>
            </a:r>
            <a:r>
              <a:rPr lang="en-CA" sz="1600" b="1" dirty="0"/>
              <a:t> enabled data sharing</a:t>
            </a:r>
            <a:endParaRPr sz="1600" b="1" dirty="0"/>
          </a:p>
          <a:p>
            <a:pPr marL="457200" lvl="0" indent="0" algn="l" rtl="0">
              <a:spcBef>
                <a:spcPts val="0"/>
              </a:spcBef>
              <a:spcAft>
                <a:spcPts val="0"/>
              </a:spcAft>
              <a:buNone/>
            </a:pPr>
            <a:endParaRPr sz="1600" b="1" dirty="0"/>
          </a:p>
          <a:p>
            <a:pPr marL="914400" lvl="1" indent="-317500" algn="l" rtl="0">
              <a:spcBef>
                <a:spcPts val="0"/>
              </a:spcBef>
              <a:spcAft>
                <a:spcPts val="0"/>
              </a:spcAft>
              <a:buSzPts val="1400"/>
              <a:buChar char="○"/>
            </a:pPr>
            <a:r>
              <a:rPr lang="en" sz="1600" b="1" dirty="0"/>
              <a:t>Study regions</a:t>
            </a:r>
          </a:p>
          <a:p>
            <a:pPr marL="596900" lvl="2">
              <a:buSzPts val="1400"/>
            </a:pPr>
            <a:r>
              <a:rPr lang="en" sz="1600" b="1" dirty="0"/>
              <a:t>		</a:t>
            </a:r>
            <a:r>
              <a:rPr lang="en" sz="1600" b="1" dirty="0" err="1"/>
              <a:t>Sask</a:t>
            </a:r>
            <a:r>
              <a:rPr lang="en" sz="1600" b="1" dirty="0"/>
              <a:t> River Delta</a:t>
            </a:r>
          </a:p>
          <a:p>
            <a:pPr marL="596900" lvl="2">
              <a:buSzPts val="1400"/>
            </a:pPr>
            <a:r>
              <a:rPr lang="en" sz="1600" b="1" dirty="0"/>
              <a:t>		Mistawasis </a:t>
            </a:r>
            <a:r>
              <a:rPr lang="en" sz="1600" b="1" dirty="0" err="1"/>
              <a:t>Nehiyawak</a:t>
            </a:r>
            <a:endParaRPr lang="en" sz="1600" b="1" dirty="0"/>
          </a:p>
          <a:p>
            <a:pPr marL="596900" lvl="2">
              <a:buSzPts val="1400"/>
            </a:pPr>
            <a:r>
              <a:rPr lang="en" sz="1600" b="1" dirty="0"/>
              <a:t>		Qu’Appelle Valley	</a:t>
            </a:r>
            <a:endParaRPr sz="1600" b="1" dirty="0"/>
          </a:p>
          <a:p>
            <a:pPr marL="457200" lvl="0" indent="0" algn="l" rtl="0">
              <a:spcBef>
                <a:spcPts val="0"/>
              </a:spcBef>
              <a:spcAft>
                <a:spcPts val="0"/>
              </a:spcAft>
              <a:buNone/>
            </a:pPr>
            <a:endParaRPr dirty="0"/>
          </a:p>
          <a:p>
            <a:pPr marL="139700" lvl="0" algn="l" rtl="0">
              <a:spcBef>
                <a:spcPts val="0"/>
              </a:spcBef>
              <a:spcAft>
                <a:spcPts val="0"/>
              </a:spcAft>
              <a:buSzPts val="1400"/>
            </a:pPr>
            <a:r>
              <a:rPr lang="en-CA" dirty="0"/>
              <a:t>		</a:t>
            </a:r>
            <a:endParaRPr dirty="0"/>
          </a:p>
          <a:p>
            <a:pPr marL="457200" lvl="0" indent="0" algn="l" rtl="0">
              <a:spcBef>
                <a:spcPts val="0"/>
              </a:spcBef>
              <a:spcAft>
                <a:spcPts val="0"/>
              </a:spcAft>
              <a:buNone/>
            </a:pPr>
            <a:endParaRPr dirty="0"/>
          </a:p>
        </p:txBody>
      </p:sp>
      <p:pic>
        <p:nvPicPr>
          <p:cNvPr id="73" name="Google Shape;73;p15"/>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Distributed Water Science</a:t>
            </a:r>
            <a:endParaRPr dirty="0">
              <a:solidFill>
                <a:srgbClr val="FFFFFF"/>
              </a:solidFill>
              <a:latin typeface="PT Sans Narrow"/>
              <a:ea typeface="PT Sans Narrow"/>
              <a:cs typeface="PT Sans Narrow"/>
              <a:sym typeface="PT Sans Narrow"/>
            </a:endParaRPr>
          </a:p>
        </p:txBody>
      </p:sp>
      <p:grpSp>
        <p:nvGrpSpPr>
          <p:cNvPr id="4" name="Group 3"/>
          <p:cNvGrpSpPr/>
          <p:nvPr/>
        </p:nvGrpSpPr>
        <p:grpSpPr>
          <a:xfrm>
            <a:off x="5597091" y="1795112"/>
            <a:ext cx="3333794" cy="2434552"/>
            <a:chOff x="4321116" y="1981200"/>
            <a:chExt cx="3863811" cy="2681600"/>
          </a:xfrm>
        </p:grpSpPr>
        <p:pic>
          <p:nvPicPr>
            <p:cNvPr id="2" name="Picture 1">
              <a:extLst>
                <a:ext uri="{FF2B5EF4-FFF2-40B4-BE49-F238E27FC236}">
                  <a16:creationId xmlns:a16="http://schemas.microsoft.com/office/drawing/2014/main" id="{A3EE0BBA-00C4-454A-99E8-0C2A18A6B030}"/>
                </a:ext>
              </a:extLst>
            </p:cNvPr>
            <p:cNvPicPr>
              <a:picLocks noChangeAspect="1"/>
            </p:cNvPicPr>
            <p:nvPr/>
          </p:nvPicPr>
          <p:blipFill>
            <a:blip r:embed="rId4"/>
            <a:stretch>
              <a:fillRect/>
            </a:stretch>
          </p:blipFill>
          <p:spPr>
            <a:xfrm>
              <a:off x="4321116" y="1981200"/>
              <a:ext cx="3863811" cy="2681600"/>
            </a:xfrm>
            <a:prstGeom prst="rect">
              <a:avLst/>
            </a:prstGeom>
          </p:spPr>
        </p:pic>
        <p:sp>
          <p:nvSpPr>
            <p:cNvPr id="3" name="Frame 2">
              <a:extLst>
                <a:ext uri="{FF2B5EF4-FFF2-40B4-BE49-F238E27FC236}">
                  <a16:creationId xmlns:a16="http://schemas.microsoft.com/office/drawing/2014/main" id="{09EEEFC3-94D9-1945-BDAF-B9521DD5663B}"/>
                </a:ext>
              </a:extLst>
            </p:cNvPr>
            <p:cNvSpPr/>
            <p:nvPr/>
          </p:nvSpPr>
          <p:spPr>
            <a:xfrm>
              <a:off x="6963995" y="2571750"/>
              <a:ext cx="392769" cy="25457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C23B5005-0C90-C84B-8547-9ACDCA6844B0}"/>
                </a:ext>
              </a:extLst>
            </p:cNvPr>
            <p:cNvSpPr/>
            <p:nvPr/>
          </p:nvSpPr>
          <p:spPr>
            <a:xfrm>
              <a:off x="6056636" y="2903351"/>
              <a:ext cx="392769" cy="2545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EC3BFE17-2267-8D45-B801-4B53FB53B4C2}"/>
                </a:ext>
              </a:extLst>
            </p:cNvPr>
            <p:cNvSpPr/>
            <p:nvPr/>
          </p:nvSpPr>
          <p:spPr>
            <a:xfrm>
              <a:off x="6516142" y="3419949"/>
              <a:ext cx="392769" cy="2545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44" y="717082"/>
            <a:ext cx="3775574" cy="3545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902" y="717082"/>
            <a:ext cx="1831999" cy="354525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250760" y="2056573"/>
            <a:ext cx="1371600" cy="720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774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A966-7A31-D34A-BD22-35BE3AADDB3F}"/>
              </a:ext>
            </a:extLst>
          </p:cNvPr>
          <p:cNvSpPr>
            <a:spLocks noGrp="1"/>
          </p:cNvSpPr>
          <p:nvPr>
            <p:ph type="title"/>
          </p:nvPr>
        </p:nvSpPr>
        <p:spPr>
          <a:xfrm>
            <a:off x="33923" y="61543"/>
            <a:ext cx="8520600" cy="747434"/>
          </a:xfrm>
        </p:spPr>
        <p:txBody>
          <a:bodyPr/>
          <a:lstStyle/>
          <a:p>
            <a:r>
              <a:rPr lang="en-US" sz="3600" b="1" dirty="0">
                <a:latin typeface="PT Sans" panose="020B0503020203020204" pitchFamily="34" charset="77"/>
              </a:rPr>
              <a:t>Example: </a:t>
            </a:r>
            <a:r>
              <a:rPr lang="en-US" sz="3600" b="1" dirty="0" err="1">
                <a:latin typeface="PT Sans" panose="020B0503020203020204" pitchFamily="34" charset="77"/>
              </a:rPr>
              <a:t>Sask</a:t>
            </a:r>
            <a:r>
              <a:rPr lang="en-US" sz="3600" b="1" dirty="0">
                <a:latin typeface="PT Sans" panose="020B0503020203020204" pitchFamily="34" charset="77"/>
              </a:rPr>
              <a:t> River Delta</a:t>
            </a:r>
          </a:p>
        </p:txBody>
      </p:sp>
      <p:pic>
        <p:nvPicPr>
          <p:cNvPr id="6" name="Picture 5">
            <a:extLst>
              <a:ext uri="{FF2B5EF4-FFF2-40B4-BE49-F238E27FC236}">
                <a16:creationId xmlns:a16="http://schemas.microsoft.com/office/drawing/2014/main" id="{4EDA7616-454A-D94F-8E32-461A8C6609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5957" y="152069"/>
            <a:ext cx="2146202" cy="1449240"/>
          </a:xfrm>
          <a:prstGeom prst="rect">
            <a:avLst/>
          </a:prstGeom>
        </p:spPr>
      </p:pic>
      <p:pic>
        <p:nvPicPr>
          <p:cNvPr id="8" name="Picture 7">
            <a:extLst>
              <a:ext uri="{FF2B5EF4-FFF2-40B4-BE49-F238E27FC236}">
                <a16:creationId xmlns:a16="http://schemas.microsoft.com/office/drawing/2014/main" id="{67BCEDC9-EB1B-F44A-8119-8E41DC35F7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928" y="1052004"/>
            <a:ext cx="2121245" cy="1468144"/>
          </a:xfrm>
          <a:prstGeom prst="rect">
            <a:avLst/>
          </a:prstGeom>
        </p:spPr>
      </p:pic>
      <p:pic>
        <p:nvPicPr>
          <p:cNvPr id="10" name="Picture 9">
            <a:extLst>
              <a:ext uri="{FF2B5EF4-FFF2-40B4-BE49-F238E27FC236}">
                <a16:creationId xmlns:a16="http://schemas.microsoft.com/office/drawing/2014/main" id="{C26ABD7F-2E9E-2C49-A217-616E401EE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57284" y="1198485"/>
            <a:ext cx="3285761" cy="2167262"/>
          </a:xfrm>
          <a:prstGeom prst="rect">
            <a:avLst/>
          </a:prstGeom>
        </p:spPr>
      </p:pic>
      <p:cxnSp>
        <p:nvCxnSpPr>
          <p:cNvPr id="12" name="Straight Connector 11">
            <a:extLst>
              <a:ext uri="{FF2B5EF4-FFF2-40B4-BE49-F238E27FC236}">
                <a16:creationId xmlns:a16="http://schemas.microsoft.com/office/drawing/2014/main" id="{CA43B4FD-444E-2E4A-90AF-7F4A0B053090}"/>
              </a:ext>
            </a:extLst>
          </p:cNvPr>
          <p:cNvCxnSpPr/>
          <p:nvPr/>
        </p:nvCxnSpPr>
        <p:spPr>
          <a:xfrm flipH="1" flipV="1">
            <a:off x="2237173" y="1052004"/>
            <a:ext cx="1391575" cy="1324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10A4B-BEAC-4945-8AA5-894E689760B0}"/>
              </a:ext>
            </a:extLst>
          </p:cNvPr>
          <p:cNvCxnSpPr/>
          <p:nvPr/>
        </p:nvCxnSpPr>
        <p:spPr>
          <a:xfrm flipH="1">
            <a:off x="2230475" y="2423604"/>
            <a:ext cx="1444881" cy="96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7C26FC-45D3-D448-AC0C-691BE83693FF}"/>
              </a:ext>
            </a:extLst>
          </p:cNvPr>
          <p:cNvCxnSpPr/>
          <p:nvPr/>
        </p:nvCxnSpPr>
        <p:spPr>
          <a:xfrm flipV="1">
            <a:off x="4247965" y="164685"/>
            <a:ext cx="2447992" cy="2235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3AA76D-B569-D44E-B384-FA351AD80E90}"/>
              </a:ext>
            </a:extLst>
          </p:cNvPr>
          <p:cNvCxnSpPr/>
          <p:nvPr/>
        </p:nvCxnSpPr>
        <p:spPr>
          <a:xfrm flipV="1">
            <a:off x="4254624" y="1601310"/>
            <a:ext cx="2441333" cy="822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BCE4D0-5067-B041-B60C-941B7B406CD1}"/>
              </a:ext>
            </a:extLst>
          </p:cNvPr>
          <p:cNvCxnSpPr/>
          <p:nvPr/>
        </p:nvCxnSpPr>
        <p:spPr>
          <a:xfrm>
            <a:off x="4200164" y="2643327"/>
            <a:ext cx="1792264" cy="38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964F88-6CF4-6E40-A730-FF5D2C9F5035}"/>
              </a:ext>
            </a:extLst>
          </p:cNvPr>
          <p:cNvCxnSpPr/>
          <p:nvPr/>
        </p:nvCxnSpPr>
        <p:spPr>
          <a:xfrm>
            <a:off x="4200164" y="2678282"/>
            <a:ext cx="1774608" cy="227212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F770B42-636B-324C-82C6-1FAC59CEFF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02872" y="3648864"/>
            <a:ext cx="1811045" cy="1387030"/>
          </a:xfrm>
          <a:prstGeom prst="rect">
            <a:avLst/>
          </a:prstGeom>
        </p:spPr>
      </p:pic>
      <p:pic>
        <p:nvPicPr>
          <p:cNvPr id="28" name="Picture 27">
            <a:extLst>
              <a:ext uri="{FF2B5EF4-FFF2-40B4-BE49-F238E27FC236}">
                <a16:creationId xmlns:a16="http://schemas.microsoft.com/office/drawing/2014/main" id="{3D75D521-D73A-4942-8FB4-2FF520EEFD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74771" y="3009531"/>
            <a:ext cx="2579752" cy="1940879"/>
          </a:xfrm>
          <a:prstGeom prst="rect">
            <a:avLst/>
          </a:prstGeom>
        </p:spPr>
      </p:pic>
      <p:cxnSp>
        <p:nvCxnSpPr>
          <p:cNvPr id="30" name="Straight Connector 29">
            <a:extLst>
              <a:ext uri="{FF2B5EF4-FFF2-40B4-BE49-F238E27FC236}">
                <a16:creationId xmlns:a16="http://schemas.microsoft.com/office/drawing/2014/main" id="{1CD4D77F-48A3-2E46-901A-24F90E2878CD}"/>
              </a:ext>
            </a:extLst>
          </p:cNvPr>
          <p:cNvCxnSpPr/>
          <p:nvPr/>
        </p:nvCxnSpPr>
        <p:spPr>
          <a:xfrm flipH="1">
            <a:off x="3049480" y="2617245"/>
            <a:ext cx="1058662" cy="938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863ABA-9FD3-8F46-A009-FAD7FA24571D}"/>
              </a:ext>
            </a:extLst>
          </p:cNvPr>
          <p:cNvCxnSpPr/>
          <p:nvPr/>
        </p:nvCxnSpPr>
        <p:spPr>
          <a:xfrm>
            <a:off x="4068437" y="2643327"/>
            <a:ext cx="745480" cy="8892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21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PT Sans Narrow"/>
                <a:ea typeface="PT Sans Narrow"/>
                <a:cs typeface="PT Sans Narrow"/>
                <a:sym typeface="PT Sans Narrow"/>
              </a:rPr>
              <a:t>Project Impact and Aspirations</a:t>
            </a:r>
            <a:endParaRPr sz="4000" b="1" dirty="0">
              <a:latin typeface="PT Sans Narrow"/>
              <a:ea typeface="PT Sans Narrow"/>
              <a:cs typeface="PT Sans Narrow"/>
              <a:sym typeface="PT Sans Narrow"/>
            </a:endParaRPr>
          </a:p>
        </p:txBody>
      </p:sp>
      <p:sp>
        <p:nvSpPr>
          <p:cNvPr id="90" name="Google Shape;90;p17"/>
          <p:cNvSpPr txBox="1"/>
          <p:nvPr/>
        </p:nvSpPr>
        <p:spPr>
          <a:xfrm>
            <a:off x="272774" y="1091125"/>
            <a:ext cx="8718826" cy="3071700"/>
          </a:xfrm>
          <a:prstGeom prst="rect">
            <a:avLst/>
          </a:prstGeom>
          <a:noFill/>
          <a:ln>
            <a:noFill/>
          </a:ln>
        </p:spPr>
        <p:txBody>
          <a:bodyPr spcFirstLastPara="1" wrap="square" lIns="91425" tIns="91425" rIns="91425" bIns="91425" anchor="t" anchorCtr="0">
            <a:noAutofit/>
          </a:bodyPr>
          <a:lstStyle/>
          <a:p>
            <a:pPr marL="425450" lvl="0" indent="-285750">
              <a:buSzPts val="1400"/>
              <a:buFont typeface="Arial" panose="020B0604020202020204" pitchFamily="34" charset="0"/>
              <a:buChar char="•"/>
            </a:pPr>
            <a:r>
              <a:rPr lang="en-CA" sz="1800" b="1" dirty="0" smtClean="0">
                <a:solidFill>
                  <a:schemeClr val="dk1"/>
                </a:solidFill>
              </a:rPr>
              <a:t>Results:</a:t>
            </a:r>
          </a:p>
          <a:p>
            <a:pPr marL="914400" lvl="1" indent="-317500">
              <a:buSzPts val="1400"/>
              <a:buChar char="○"/>
            </a:pPr>
            <a:r>
              <a:rPr lang="en-CA" sz="1800" b="1" dirty="0"/>
              <a:t>Built a functional Web app and Android app</a:t>
            </a:r>
          </a:p>
          <a:p>
            <a:pPr marL="914400" lvl="1" indent="-317500">
              <a:buSzPts val="1400"/>
              <a:buChar char="○"/>
            </a:pPr>
            <a:r>
              <a:rPr lang="en-CA" sz="1800" b="1" dirty="0"/>
              <a:t>Partners gained interest and understanding of </a:t>
            </a:r>
            <a:r>
              <a:rPr lang="en-CA" sz="1800" b="1" u="sng" dirty="0"/>
              <a:t>encrypted</a:t>
            </a:r>
            <a:r>
              <a:rPr lang="en-CA" sz="1800" b="1" dirty="0"/>
              <a:t> data sharing</a:t>
            </a:r>
          </a:p>
          <a:p>
            <a:pPr marL="914400" lvl="1" indent="-317500">
              <a:buSzPts val="1400"/>
              <a:buChar char="○"/>
            </a:pPr>
            <a:r>
              <a:rPr lang="en-CA" sz="1800" b="1" dirty="0"/>
              <a:t>Lots of interest beyond basic functions (e.g. geo-located </a:t>
            </a:r>
            <a:r>
              <a:rPr lang="en-CA" sz="1800" b="1" dirty="0" smtClean="0"/>
              <a:t>photos)</a:t>
            </a:r>
            <a:endParaRPr lang="en-CA" sz="1800" b="1" dirty="0"/>
          </a:p>
          <a:p>
            <a:pPr marL="425450" lvl="0" indent="-285750" algn="l" rtl="0">
              <a:spcBef>
                <a:spcPts val="0"/>
              </a:spcBef>
              <a:spcAft>
                <a:spcPts val="0"/>
              </a:spcAft>
              <a:buSzPts val="1400"/>
              <a:buFont typeface="Arial" panose="020B0604020202020204" pitchFamily="34" charset="0"/>
              <a:buChar char="•"/>
            </a:pPr>
            <a:endParaRPr lang="en-CA" sz="1800" b="1" dirty="0" smtClean="0">
              <a:solidFill>
                <a:schemeClr val="dk1"/>
              </a:solidFill>
            </a:endParaRPr>
          </a:p>
          <a:p>
            <a:pPr marL="425450" lvl="0" indent="-285750">
              <a:buSzPts val="1400"/>
              <a:buFont typeface="Arial" panose="020B0604020202020204" pitchFamily="34" charset="0"/>
              <a:buChar char="•"/>
            </a:pPr>
            <a:r>
              <a:rPr lang="en-CA" sz="1800" b="1" dirty="0" smtClean="0"/>
              <a:t>Next Steps</a:t>
            </a:r>
            <a:r>
              <a:rPr lang="en-CA" sz="1800" b="1" dirty="0" smtClean="0">
                <a:solidFill>
                  <a:schemeClr val="dk1"/>
                </a:solidFill>
              </a:rPr>
              <a:t>:</a:t>
            </a:r>
            <a:endParaRPr sz="1800" b="1" dirty="0">
              <a:solidFill>
                <a:schemeClr val="dk1"/>
              </a:solidFill>
            </a:endParaRPr>
          </a:p>
          <a:p>
            <a:pPr marL="914400" indent="-317500">
              <a:buSzPts val="1400"/>
              <a:buChar char="○"/>
            </a:pPr>
            <a:r>
              <a:rPr lang="en-CA" sz="1800" b="1" dirty="0" smtClean="0"/>
              <a:t>Trust </a:t>
            </a:r>
            <a:r>
              <a:rPr lang="en-CA" sz="1800" b="1" dirty="0"/>
              <a:t>agreements between users</a:t>
            </a:r>
          </a:p>
          <a:p>
            <a:pPr marL="914400" lvl="1" indent="-317500" algn="l" rtl="0">
              <a:spcBef>
                <a:spcPts val="0"/>
              </a:spcBef>
              <a:spcAft>
                <a:spcPts val="0"/>
              </a:spcAft>
              <a:buSzPts val="1400"/>
              <a:buChar char="○"/>
            </a:pPr>
            <a:r>
              <a:rPr lang="en-CA" sz="1800" b="1" dirty="0"/>
              <a:t>Apps that don’t sell data to any third parties</a:t>
            </a:r>
            <a:endParaRPr sz="1800" b="1" dirty="0"/>
          </a:p>
          <a:p>
            <a:pPr marL="914400" lvl="1" indent="-317500" algn="l" rtl="0">
              <a:spcBef>
                <a:spcPts val="0"/>
              </a:spcBef>
              <a:spcAft>
                <a:spcPts val="0"/>
              </a:spcAft>
              <a:buSzPts val="1400"/>
              <a:buChar char="○"/>
            </a:pPr>
            <a:r>
              <a:rPr lang="en-CA" sz="1800" b="1" dirty="0" smtClean="0"/>
              <a:t>ECCC - Maritimes </a:t>
            </a:r>
            <a:r>
              <a:rPr lang="en-CA" sz="1800" b="1" dirty="0"/>
              <a:t>would like to use the app as a way to </a:t>
            </a:r>
            <a:r>
              <a:rPr lang="en-CA" sz="1800" b="1" dirty="0" smtClean="0"/>
              <a:t>engage fishers in </a:t>
            </a:r>
            <a:r>
              <a:rPr lang="en-CA" sz="1800" b="1" dirty="0"/>
              <a:t>data </a:t>
            </a:r>
            <a:r>
              <a:rPr lang="en-CA" sz="1800" b="1" dirty="0" smtClean="0"/>
              <a:t>collection</a:t>
            </a:r>
            <a:endParaRPr sz="1800" b="1" dirty="0"/>
          </a:p>
          <a:p>
            <a:pPr marL="457200" lvl="0" indent="0" algn="l" rtl="0">
              <a:spcBef>
                <a:spcPts val="0"/>
              </a:spcBef>
              <a:spcAft>
                <a:spcPts val="0"/>
              </a:spcAft>
              <a:buNone/>
            </a:pPr>
            <a:endParaRPr sz="1800" b="1" dirty="0"/>
          </a:p>
          <a:p>
            <a:pPr marL="457200" lvl="0" indent="0" algn="l" rtl="0">
              <a:spcBef>
                <a:spcPts val="0"/>
              </a:spcBef>
              <a:spcAft>
                <a:spcPts val="0"/>
              </a:spcAft>
              <a:buNone/>
            </a:pPr>
            <a:endParaRPr sz="1800" b="1" dirty="0"/>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92" name="Google Shape;92;p17"/>
          <p:cNvSpPr txBox="1"/>
          <p:nvPr/>
        </p:nvSpPr>
        <p:spPr>
          <a:xfrm>
            <a:off x="1624800" y="4556000"/>
            <a:ext cx="7175400" cy="33844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Distributed Water Science</a:t>
            </a:r>
            <a:endParaRPr dirty="0">
              <a:solidFill>
                <a:srgbClr val="FFFFFF"/>
              </a:solidFill>
              <a:latin typeface="PT Sans Narrow"/>
              <a:ea typeface="PT Sans Narrow"/>
              <a:cs typeface="PT Sans Narrow"/>
              <a:sym typeface="PT Sans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177900"/>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chemeClr val="dk1"/>
                </a:solidFill>
                <a:latin typeface="PT Sans Narrow"/>
                <a:ea typeface="PT Sans Narrow"/>
                <a:cs typeface="PT Sans Narrow"/>
                <a:sym typeface="PT Sans Narrow"/>
              </a:rPr>
              <a:t>Challenges and </a:t>
            </a:r>
            <a:r>
              <a:rPr lang="en" sz="3000" b="1" dirty="0" smtClean="0">
                <a:solidFill>
                  <a:schemeClr val="dk1"/>
                </a:solidFill>
                <a:latin typeface="PT Sans Narrow"/>
                <a:ea typeface="PT Sans Narrow"/>
                <a:cs typeface="PT Sans Narrow"/>
                <a:sym typeface="PT Sans Narrow"/>
              </a:rPr>
              <a:t>Cross-Project </a:t>
            </a:r>
            <a:r>
              <a:rPr lang="en" sz="3000" b="1" dirty="0">
                <a:solidFill>
                  <a:schemeClr val="dk1"/>
                </a:solidFill>
                <a:latin typeface="PT Sans Narrow"/>
                <a:ea typeface="PT Sans Narrow"/>
                <a:cs typeface="PT Sans Narrow"/>
                <a:sym typeface="PT Sans Narrow"/>
              </a:rPr>
              <a:t>Collaboration Opportunities</a:t>
            </a:r>
            <a:endParaRPr sz="3000" b="1" dirty="0">
              <a:solidFill>
                <a:schemeClr val="dk1"/>
              </a:solidFill>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endParaRPr sz="3000" dirty="0">
              <a:solidFill>
                <a:schemeClr val="dk1"/>
              </a:solidFill>
              <a:latin typeface="PT Sans Narrow"/>
              <a:ea typeface="PT Sans Narrow"/>
              <a:cs typeface="PT Sans Narrow"/>
              <a:sym typeface="PT Sans Narrow"/>
            </a:endParaRPr>
          </a:p>
        </p:txBody>
      </p:sp>
      <p:sp>
        <p:nvSpPr>
          <p:cNvPr id="99" name="Google Shape;99;p18"/>
          <p:cNvSpPr txBox="1"/>
          <p:nvPr/>
        </p:nvSpPr>
        <p:spPr>
          <a:xfrm>
            <a:off x="152400" y="2569891"/>
            <a:ext cx="6320589"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CA" sz="1600" b="1" dirty="0"/>
              <a:t>People are rapidly </a:t>
            </a:r>
            <a:r>
              <a:rPr lang="en-CA" sz="1600" b="1" dirty="0" smtClean="0"/>
              <a:t>losing </a:t>
            </a:r>
            <a:r>
              <a:rPr lang="en-CA" sz="1600" b="1" u="sng" dirty="0"/>
              <a:t>trust</a:t>
            </a:r>
            <a:r>
              <a:rPr lang="en-CA" sz="1600" b="1" dirty="0"/>
              <a:t> in social media and apps</a:t>
            </a:r>
            <a:endParaRPr sz="1600" b="1" dirty="0"/>
          </a:p>
          <a:p>
            <a:pPr marL="45720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en-CA" sz="1600" b="1" i="1" dirty="0" err="1"/>
              <a:t>Blockchain</a:t>
            </a:r>
            <a:r>
              <a:rPr lang="en-CA" sz="1600" b="1" dirty="0"/>
              <a:t> </a:t>
            </a:r>
            <a:r>
              <a:rPr lang="en-CA" sz="1600" b="1" dirty="0" smtClean="0"/>
              <a:t>backend </a:t>
            </a:r>
            <a:r>
              <a:rPr lang="en-CA" sz="1600" b="1" dirty="0"/>
              <a:t>of our app might be useful to other GWF apps</a:t>
            </a:r>
            <a:endParaRPr sz="1600" b="1" dirty="0"/>
          </a:p>
          <a:p>
            <a:pPr marL="45720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en-CA" sz="1600" b="1" dirty="0"/>
              <a:t>Would love to meet and share with other GWF app developers</a:t>
            </a:r>
            <a:endParaRPr sz="1600" b="1" dirty="0"/>
          </a:p>
          <a:p>
            <a:pPr marL="457200" lvl="0" indent="0" algn="l" rtl="0">
              <a:spcBef>
                <a:spcPts val="0"/>
              </a:spcBef>
              <a:spcAft>
                <a:spcPts val="0"/>
              </a:spcAft>
              <a:buNone/>
            </a:pPr>
            <a:endParaRPr dirty="0"/>
          </a:p>
          <a:p>
            <a:pPr marL="139700" lvl="0" algn="l" rtl="0">
              <a:spcBef>
                <a:spcPts val="0"/>
              </a:spcBef>
              <a:spcAft>
                <a:spcPts val="0"/>
              </a:spcAft>
              <a:buSzPts val="1400"/>
            </a:pPr>
            <a:endParaRPr dirty="0"/>
          </a:p>
        </p:txBody>
      </p:sp>
      <p:pic>
        <p:nvPicPr>
          <p:cNvPr id="100" name="Google Shape;100;p18"/>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101" name="Google Shape;101;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Distributed Water Science</a:t>
            </a:r>
            <a:endParaRPr dirty="0">
              <a:solidFill>
                <a:srgbClr val="FFFFFF"/>
              </a:solidFill>
              <a:latin typeface="PT Sans Narrow"/>
              <a:ea typeface="PT Sans Narrow"/>
              <a:cs typeface="PT Sans Narrow"/>
              <a:sym typeface="PT Sans Narrow"/>
            </a:endParaRPr>
          </a:p>
        </p:txBody>
      </p:sp>
      <p:pic>
        <p:nvPicPr>
          <p:cNvPr id="4" name="Picture 3">
            <a:extLst>
              <a:ext uri="{FF2B5EF4-FFF2-40B4-BE49-F238E27FC236}">
                <a16:creationId xmlns:a16="http://schemas.microsoft.com/office/drawing/2014/main" id="{7C755A3A-9B9D-454B-BF3E-214DD72C0C1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68833" y="1391907"/>
            <a:ext cx="2312566" cy="3245501"/>
          </a:xfrm>
          <a:prstGeom prst="rect">
            <a:avLst/>
          </a:prstGeom>
        </p:spPr>
      </p:pic>
      <p:pic>
        <p:nvPicPr>
          <p:cNvPr id="5" name="Picture 4">
            <a:extLst>
              <a:ext uri="{FF2B5EF4-FFF2-40B4-BE49-F238E27FC236}">
                <a16:creationId xmlns:a16="http://schemas.microsoft.com/office/drawing/2014/main" id="{5C1793D1-BFA9-FA42-9024-E7EAFE4BC0B4}"/>
              </a:ext>
            </a:extLst>
          </p:cNvPr>
          <p:cNvPicPr>
            <a:picLocks noChangeAspect="1"/>
          </p:cNvPicPr>
          <p:nvPr/>
        </p:nvPicPr>
        <p:blipFill>
          <a:blip r:embed="rId5">
            <a:alphaModFix amt="68000"/>
          </a:blip>
          <a:stretch>
            <a:fillRect/>
          </a:stretch>
        </p:blipFill>
        <p:spPr>
          <a:xfrm>
            <a:off x="7261271" y="1622403"/>
            <a:ext cx="530058" cy="511459"/>
          </a:xfrm>
          <a:prstGeom prst="rect">
            <a:avLst/>
          </a:prstGeom>
        </p:spPr>
      </p:pic>
      <p:pic>
        <p:nvPicPr>
          <p:cNvPr id="6" name="Picture 5">
            <a:extLst>
              <a:ext uri="{FF2B5EF4-FFF2-40B4-BE49-F238E27FC236}">
                <a16:creationId xmlns:a16="http://schemas.microsoft.com/office/drawing/2014/main" id="{86B0A3F5-3819-AB4E-B158-96A66CFF26A6}"/>
              </a:ext>
            </a:extLst>
          </p:cNvPr>
          <p:cNvPicPr>
            <a:picLocks noChangeAspect="1"/>
          </p:cNvPicPr>
          <p:nvPr/>
        </p:nvPicPr>
        <p:blipFill>
          <a:blip r:embed="rId6">
            <a:alphaModFix amt="56000"/>
          </a:blip>
          <a:stretch>
            <a:fillRect/>
          </a:stretch>
        </p:blipFill>
        <p:spPr>
          <a:xfrm>
            <a:off x="6935465" y="3089976"/>
            <a:ext cx="1158667" cy="523492"/>
          </a:xfrm>
          <a:prstGeom prst="rect">
            <a:avLst/>
          </a:prstGeom>
        </p:spPr>
      </p:pic>
      <p:pic>
        <p:nvPicPr>
          <p:cNvPr id="8" name="Picture 7">
            <a:extLst>
              <a:ext uri="{FF2B5EF4-FFF2-40B4-BE49-F238E27FC236}">
                <a16:creationId xmlns:a16="http://schemas.microsoft.com/office/drawing/2014/main" id="{450155FD-9F31-CB43-B11F-212DA13548AD}"/>
              </a:ext>
            </a:extLst>
          </p:cNvPr>
          <p:cNvPicPr>
            <a:picLocks noChangeAspect="1"/>
          </p:cNvPicPr>
          <p:nvPr/>
        </p:nvPicPr>
        <p:blipFill>
          <a:blip r:embed="rId7">
            <a:alphaModFix amt="34000"/>
          </a:blip>
          <a:stretch>
            <a:fillRect/>
          </a:stretch>
        </p:blipFill>
        <p:spPr>
          <a:xfrm>
            <a:off x="7084569" y="3682738"/>
            <a:ext cx="819487" cy="399500"/>
          </a:xfrm>
          <a:prstGeom prst="rect">
            <a:avLst/>
          </a:prstGeom>
        </p:spPr>
      </p:pic>
      <p:pic>
        <p:nvPicPr>
          <p:cNvPr id="11" name="Picture 10">
            <a:extLst>
              <a:ext uri="{FF2B5EF4-FFF2-40B4-BE49-F238E27FC236}">
                <a16:creationId xmlns:a16="http://schemas.microsoft.com/office/drawing/2014/main" id="{AB72AE51-48F4-5B4B-A8E2-A18E4FBC6C99}"/>
              </a:ext>
            </a:extLst>
          </p:cNvPr>
          <p:cNvPicPr>
            <a:picLocks noChangeAspect="1"/>
          </p:cNvPicPr>
          <p:nvPr/>
        </p:nvPicPr>
        <p:blipFill>
          <a:blip r:embed="rId8">
            <a:alphaModFix amt="62000"/>
          </a:blip>
          <a:stretch>
            <a:fillRect/>
          </a:stretch>
        </p:blipFill>
        <p:spPr>
          <a:xfrm>
            <a:off x="6672977" y="2275627"/>
            <a:ext cx="250158" cy="250158"/>
          </a:xfrm>
          <a:prstGeom prst="rect">
            <a:avLst/>
          </a:prstGeom>
        </p:spPr>
      </p:pic>
      <p:pic>
        <p:nvPicPr>
          <p:cNvPr id="12" name="Picture 11">
            <a:extLst>
              <a:ext uri="{FF2B5EF4-FFF2-40B4-BE49-F238E27FC236}">
                <a16:creationId xmlns:a16="http://schemas.microsoft.com/office/drawing/2014/main" id="{AD2ADF8C-CBCE-914E-8382-184E7E33D23F}"/>
              </a:ext>
            </a:extLst>
          </p:cNvPr>
          <p:cNvPicPr>
            <a:picLocks noChangeAspect="1"/>
          </p:cNvPicPr>
          <p:nvPr/>
        </p:nvPicPr>
        <p:blipFill>
          <a:blip r:embed="rId9">
            <a:alphaModFix amt="69000"/>
          </a:blip>
          <a:stretch>
            <a:fillRect/>
          </a:stretch>
        </p:blipFill>
        <p:spPr>
          <a:xfrm>
            <a:off x="7007891" y="2250561"/>
            <a:ext cx="460424" cy="246763"/>
          </a:xfrm>
          <a:prstGeom prst="rect">
            <a:avLst/>
          </a:prstGeom>
        </p:spPr>
      </p:pic>
      <p:pic>
        <p:nvPicPr>
          <p:cNvPr id="13" name="Picture 12">
            <a:extLst>
              <a:ext uri="{FF2B5EF4-FFF2-40B4-BE49-F238E27FC236}">
                <a16:creationId xmlns:a16="http://schemas.microsoft.com/office/drawing/2014/main" id="{37C94FE2-06E3-3F46-B343-0DC4AD4CB2AD}"/>
              </a:ext>
            </a:extLst>
          </p:cNvPr>
          <p:cNvPicPr>
            <a:picLocks noChangeAspect="1"/>
          </p:cNvPicPr>
          <p:nvPr/>
        </p:nvPicPr>
        <p:blipFill>
          <a:blip r:embed="rId10">
            <a:alphaModFix amt="52000"/>
          </a:blip>
          <a:stretch>
            <a:fillRect/>
          </a:stretch>
        </p:blipFill>
        <p:spPr>
          <a:xfrm>
            <a:off x="7521276" y="2197071"/>
            <a:ext cx="372820" cy="372820"/>
          </a:xfrm>
          <a:prstGeom prst="rect">
            <a:avLst/>
          </a:prstGeom>
        </p:spPr>
      </p:pic>
      <p:pic>
        <p:nvPicPr>
          <p:cNvPr id="14" name="Picture 13">
            <a:extLst>
              <a:ext uri="{FF2B5EF4-FFF2-40B4-BE49-F238E27FC236}">
                <a16:creationId xmlns:a16="http://schemas.microsoft.com/office/drawing/2014/main" id="{6DD7E4A5-1529-5341-9102-2C588F0BC39B}"/>
              </a:ext>
            </a:extLst>
          </p:cNvPr>
          <p:cNvPicPr>
            <a:picLocks noChangeAspect="1"/>
          </p:cNvPicPr>
          <p:nvPr/>
        </p:nvPicPr>
        <p:blipFill>
          <a:blip r:embed="rId11">
            <a:alphaModFix amt="36000"/>
          </a:blip>
          <a:stretch>
            <a:fillRect/>
          </a:stretch>
        </p:blipFill>
        <p:spPr>
          <a:xfrm>
            <a:off x="8000018" y="2220061"/>
            <a:ext cx="349830" cy="349830"/>
          </a:xfrm>
          <a:prstGeom prst="rect">
            <a:avLst/>
          </a:prstGeom>
        </p:spPr>
      </p:pic>
      <p:pic>
        <p:nvPicPr>
          <p:cNvPr id="15" name="Picture 14">
            <a:extLst>
              <a:ext uri="{FF2B5EF4-FFF2-40B4-BE49-F238E27FC236}">
                <a16:creationId xmlns:a16="http://schemas.microsoft.com/office/drawing/2014/main" id="{B40461DA-6F75-CB42-B185-51654AD8049B}"/>
              </a:ext>
            </a:extLst>
          </p:cNvPr>
          <p:cNvPicPr>
            <a:picLocks noChangeAspect="1"/>
          </p:cNvPicPr>
          <p:nvPr/>
        </p:nvPicPr>
        <p:blipFill>
          <a:blip r:embed="rId12">
            <a:alphaModFix amt="37000"/>
          </a:blip>
          <a:stretch>
            <a:fillRect/>
          </a:stretch>
        </p:blipFill>
        <p:spPr>
          <a:xfrm>
            <a:off x="7261271" y="2533969"/>
            <a:ext cx="520011" cy="520011"/>
          </a:xfrm>
          <a:prstGeom prst="rect">
            <a:avLst/>
          </a:prstGeom>
        </p:spPr>
      </p:pic>
      <p:pic>
        <p:nvPicPr>
          <p:cNvPr id="16" name="Picture 15">
            <a:extLst>
              <a:ext uri="{FF2B5EF4-FFF2-40B4-BE49-F238E27FC236}">
                <a16:creationId xmlns:a16="http://schemas.microsoft.com/office/drawing/2014/main" id="{D3B459D1-4E77-7248-B1EC-82872DCA7541}"/>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389467" y="764591"/>
            <a:ext cx="6215909" cy="1807159"/>
          </a:xfrm>
          <a:prstGeom prst="rect">
            <a:avLst/>
          </a:prstGeom>
        </p:spPr>
      </p:pic>
      <p:sp>
        <p:nvSpPr>
          <p:cNvPr id="17" name="TextBox 16">
            <a:extLst>
              <a:ext uri="{FF2B5EF4-FFF2-40B4-BE49-F238E27FC236}">
                <a16:creationId xmlns:a16="http://schemas.microsoft.com/office/drawing/2014/main" id="{DF132B74-E1A4-1548-BF1E-6D9A6D28EED6}"/>
              </a:ext>
            </a:extLst>
          </p:cNvPr>
          <p:cNvSpPr txBox="1"/>
          <p:nvPr/>
        </p:nvSpPr>
        <p:spPr>
          <a:xfrm>
            <a:off x="4614105" y="1797648"/>
            <a:ext cx="1677653" cy="246221"/>
          </a:xfrm>
          <a:prstGeom prst="rect">
            <a:avLst/>
          </a:prstGeom>
          <a:noFill/>
        </p:spPr>
        <p:txBody>
          <a:bodyPr wrap="square" rtlCol="0">
            <a:spAutoFit/>
          </a:bodyPr>
          <a:lstStyle/>
          <a:p>
            <a:r>
              <a:rPr lang="en-US" sz="1000" dirty="0">
                <a:solidFill>
                  <a:srgbClr val="FFFF00"/>
                </a:solidFill>
              </a:rPr>
              <a:t>RMS   T   R   U   S   T</a:t>
            </a:r>
          </a:p>
        </p:txBody>
      </p:sp>
      <p:pic>
        <p:nvPicPr>
          <p:cNvPr id="18" name="Picture 17">
            <a:extLst>
              <a:ext uri="{FF2B5EF4-FFF2-40B4-BE49-F238E27FC236}">
                <a16:creationId xmlns:a16="http://schemas.microsoft.com/office/drawing/2014/main" id="{D3F228FB-4BA3-1D43-885B-EDCFD939D041}"/>
              </a:ext>
            </a:extLst>
          </p:cNvPr>
          <p:cNvPicPr>
            <a:picLocks noChangeAspect="1"/>
          </p:cNvPicPr>
          <p:nvPr/>
        </p:nvPicPr>
        <p:blipFill rotWithShape="1">
          <a:blip r:embed="rId14">
            <a:alphaModFix amt="57000"/>
            <a:extLst>
              <a:ext uri="{28A0092B-C50C-407E-A947-70E740481C1C}">
                <a14:useLocalDpi xmlns:a14="http://schemas.microsoft.com/office/drawing/2010/main"/>
              </a:ext>
            </a:extLst>
          </a:blip>
          <a:srcRect/>
          <a:stretch/>
        </p:blipFill>
        <p:spPr>
          <a:xfrm>
            <a:off x="7895262" y="2633100"/>
            <a:ext cx="375613" cy="355278"/>
          </a:xfrm>
          <a:prstGeom prst="rect">
            <a:avLst/>
          </a:prstGeom>
          <a:effectLst>
            <a:outerShdw blurRad="50800" dist="50800" dir="5400000" algn="ctr" rotWithShape="0">
              <a:srgbClr val="000000"/>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4473</TotalTime>
  <Words>590</Words>
  <Application>Microsoft Office PowerPoint</Application>
  <PresentationFormat>On-screen Show (16:9)</PresentationFormat>
  <Paragraphs>99</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PT Sans Narrow</vt:lpstr>
      <vt:lpstr>Arial</vt:lpstr>
      <vt:lpstr>Calibri</vt:lpstr>
      <vt:lpstr>PT Sans</vt:lpstr>
      <vt:lpstr>Simple Light</vt:lpstr>
      <vt:lpstr>PowerPoint Presentation</vt:lpstr>
      <vt:lpstr>PowerPoint Presentation</vt:lpstr>
      <vt:lpstr>PowerPoint Presentation</vt:lpstr>
      <vt:lpstr>Example: Sask River Delta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Bradford, L</cp:lastModifiedBy>
  <cp:revision>21</cp:revision>
  <dcterms:modified xsi:type="dcterms:W3CDTF">2019-11-19T12:41:15Z</dcterms:modified>
</cp:coreProperties>
</file>