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
  </p:notesMasterIdLst>
  <p:sldIdLst>
    <p:sldId id="263" r:id="rId2"/>
    <p:sldId id="257" r:id="rId3"/>
    <p:sldId id="261" r:id="rId4"/>
  </p:sldIdLst>
  <p:sldSz cx="9144000" cy="5143500" type="screen16x9"/>
  <p:notesSz cx="6858000" cy="9144000"/>
  <p:embeddedFontLst>
    <p:embeddedFont>
      <p:font typeface="Calibri" panose="020F0502020204030204" pitchFamily="34" charset="0"/>
      <p:regular r:id="rId6"/>
      <p:bold r:id="rId7"/>
      <p:italic r:id="rId8"/>
      <p:boldItalic r:id="rId9"/>
    </p:embeddedFont>
    <p:embeddedFont>
      <p:font typeface="PT Sans Narrow" panose="020B0506020203020204" pitchFamily="34" charset="77"/>
      <p:regular r:id="rId10"/>
      <p:bold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3"/>
  </p:normalViewPr>
  <p:slideViewPr>
    <p:cSldViewPr snapToGrid="0">
      <p:cViewPr varScale="1">
        <p:scale>
          <a:sx n="144" d="100"/>
          <a:sy n="144" d="100"/>
        </p:scale>
        <p:origin x="72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566683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9301B612-A532-4352-94BA-7E1970277E6F}" type="slidenum">
              <a:rPr lang="en-CA" smtClean="0"/>
              <a:t>1</a:t>
            </a:fld>
            <a:endParaRPr lang="en-CA"/>
          </a:p>
        </p:txBody>
      </p:sp>
    </p:spTree>
    <p:extLst>
      <p:ext uri="{BB962C8B-B14F-4D97-AF65-F5344CB8AC3E}">
        <p14:creationId xmlns:p14="http://schemas.microsoft.com/office/powerpoint/2010/main" val="2109335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3db3644b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It can help to frame your main research objective as a question. For example,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How will climate change affect agriculture in Canada?</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How can we improve water quality and reduce algal blooms in Canadian lakes?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are the links between fish health, food safety and food security in the Indigenous North?</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is the significance of groundwater fluxes on surface water flow?</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8" name="Google Shape;68;g73db3644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994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db3644b4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PT Sans Narrow"/>
                <a:ea typeface="PT Sans Narrow"/>
                <a:cs typeface="PT Sans Narrow"/>
                <a:sym typeface="PT Sans Narrow"/>
              </a:rPr>
              <a:t>These accomplishments slides will be also be used to build slide bank for use in GWF presentations </a:t>
            </a:r>
            <a:endParaRPr sz="1200">
              <a:latin typeface="PT Sans Narrow"/>
              <a:ea typeface="PT Sans Narrow"/>
              <a:cs typeface="PT Sans Narrow"/>
              <a:sym typeface="PT Sans Narrow"/>
            </a:endParaRPr>
          </a:p>
          <a:p>
            <a:pPr marL="0" lvl="0" indent="0" algn="l" rtl="0">
              <a:spcBef>
                <a:spcPts val="0"/>
              </a:spcBef>
              <a:spcAft>
                <a:spcPts val="0"/>
              </a:spcAft>
              <a:buNone/>
            </a:pPr>
            <a:endParaRPr sz="1200">
              <a:latin typeface="PT Sans Narrow"/>
              <a:ea typeface="PT Sans Narrow"/>
              <a:cs typeface="PT Sans Narrow"/>
              <a:sym typeface="PT Sans Narrow"/>
            </a:endParaRPr>
          </a:p>
          <a:p>
            <a:pPr marL="457200" lvl="0" indent="-304800" algn="l" rtl="0">
              <a:spcBef>
                <a:spcPts val="0"/>
              </a:spcBef>
              <a:spcAft>
                <a:spcPts val="0"/>
              </a:spcAft>
              <a:buClr>
                <a:srgbClr val="000000"/>
              </a:buClr>
              <a:buSzPts val="1200"/>
              <a:buFont typeface="PT Sans Narrow"/>
              <a:buChar char="●"/>
            </a:pPr>
            <a:r>
              <a:rPr lang="en" sz="1200">
                <a:latin typeface="PT Sans Narrow"/>
                <a:ea typeface="PT Sans Narrow"/>
                <a:cs typeface="PT Sans Narrow"/>
                <a:sym typeface="PT Sans Narrow"/>
              </a:rPr>
              <a:t>How are these results key to advancing the science</a:t>
            </a:r>
            <a:endParaRPr sz="1200">
              <a:latin typeface="PT Sans Narrow"/>
              <a:ea typeface="PT Sans Narrow"/>
              <a:cs typeface="PT Sans Narrow"/>
              <a:sym typeface="PT Sans Narrow"/>
            </a:endParaRPr>
          </a:p>
          <a:p>
            <a:pPr marL="457200" lvl="0" indent="0" algn="l" rtl="0">
              <a:spcBef>
                <a:spcPts val="0"/>
              </a:spcBef>
              <a:spcAft>
                <a:spcPts val="0"/>
              </a:spcAft>
              <a:buClr>
                <a:schemeClr val="dk1"/>
              </a:buClr>
              <a:buSzPts val="1100"/>
              <a:buFont typeface="Arial"/>
              <a:buNone/>
            </a:pPr>
            <a:endParaRPr sz="1200">
              <a:latin typeface="PT Sans Narrow"/>
              <a:ea typeface="PT Sans Narrow"/>
              <a:cs typeface="PT Sans Narrow"/>
              <a:sym typeface="PT Sans Narrow"/>
            </a:endParaRPr>
          </a:p>
          <a:p>
            <a:pPr marL="457200" lvl="0" indent="-304800" algn="l" rtl="0">
              <a:spcBef>
                <a:spcPts val="0"/>
              </a:spcBef>
              <a:spcAft>
                <a:spcPts val="0"/>
              </a:spcAft>
              <a:buClr>
                <a:srgbClr val="000000"/>
              </a:buClr>
              <a:buSzPts val="1200"/>
              <a:buFont typeface="PT Sans Narrow"/>
              <a:buChar char="●"/>
            </a:pPr>
            <a:r>
              <a:rPr lang="en" sz="1200">
                <a:latin typeface="PT Sans Narrow"/>
                <a:ea typeface="PT Sans Narrow"/>
                <a:cs typeface="PT Sans Narrow"/>
                <a:sym typeface="PT Sans Narrow"/>
              </a:rPr>
              <a:t>How are these results linked to the needs of your partners/users?</a:t>
            </a:r>
            <a:endParaRPr sz="1200">
              <a:latin typeface="PT Sans Narrow"/>
              <a:ea typeface="PT Sans Narrow"/>
              <a:cs typeface="PT Sans Narrow"/>
              <a:sym typeface="PT Sans Narrow"/>
            </a:endParaRPr>
          </a:p>
        </p:txBody>
      </p:sp>
      <p:sp>
        <p:nvSpPr>
          <p:cNvPr id="77" name="Google Shape;77;g73db3644b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291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13"/>
          <p:cNvPicPr preferRelativeResize="0"/>
          <p:nvPr/>
        </p:nvPicPr>
        <p:blipFill rotWithShape="1">
          <a:blip r:embed="rId2">
            <a:alphaModFix/>
          </a:blip>
          <a:srcRect/>
          <a:stretch/>
        </p:blipFill>
        <p:spPr>
          <a:xfrm>
            <a:off x="0" y="0"/>
            <a:ext cx="6858002" cy="791679"/>
          </a:xfrm>
          <a:prstGeom prst="rect">
            <a:avLst/>
          </a:prstGeom>
          <a:noFill/>
          <a:ln>
            <a:noFill/>
          </a:ln>
        </p:spPr>
      </p:pic>
      <p:pic>
        <p:nvPicPr>
          <p:cNvPr id="57" name="Google Shape;57;p13"/>
          <p:cNvPicPr preferRelativeResize="0"/>
          <p:nvPr/>
        </p:nvPicPr>
        <p:blipFill rotWithShape="1">
          <a:blip r:embed="rId3">
            <a:alphaModFix/>
          </a:blip>
          <a:srcRect/>
          <a:stretch/>
        </p:blipFill>
        <p:spPr>
          <a:xfrm>
            <a:off x="1447800" y="4594622"/>
            <a:ext cx="4800599" cy="488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tmitchell@wlu.c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scockerton@matawa.on.ca"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fourrivers.group/mwfvide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1882" b="22792"/>
          <a:stretch/>
        </p:blipFill>
        <p:spPr>
          <a:xfrm>
            <a:off x="0" y="-122829"/>
            <a:ext cx="9144000" cy="5363570"/>
          </a:xfrm>
          <a:prstGeom prst="rect">
            <a:avLst/>
          </a:prstGeom>
        </p:spPr>
      </p:pic>
      <p:sp>
        <p:nvSpPr>
          <p:cNvPr id="2" name="Title 1">
            <a:extLst>
              <a:ext uri="{FF2B5EF4-FFF2-40B4-BE49-F238E27FC236}">
                <a16:creationId xmlns:a16="http://schemas.microsoft.com/office/drawing/2014/main" id="{4745EAC7-CC87-BF4E-96D3-F33AF56E25B7}"/>
              </a:ext>
            </a:extLst>
          </p:cNvPr>
          <p:cNvSpPr>
            <a:spLocks noGrp="1"/>
          </p:cNvSpPr>
          <p:nvPr>
            <p:ph type="ctrTitle"/>
          </p:nvPr>
        </p:nvSpPr>
        <p:spPr>
          <a:xfrm>
            <a:off x="685800" y="567445"/>
            <a:ext cx="7826189" cy="1790700"/>
          </a:xfrm>
        </p:spPr>
        <p:txBody>
          <a:bodyPr>
            <a:normAutofit fontScale="90000"/>
          </a:bodyPr>
          <a:lstStyle/>
          <a:p>
            <a:r>
              <a:rPr lang="en-CA" b="1" dirty="0"/>
              <a:t>An Update on the </a:t>
            </a:r>
            <a:br>
              <a:rPr lang="en-CA" b="1" dirty="0"/>
            </a:br>
            <a:r>
              <a:rPr lang="en-CA" b="1" dirty="0"/>
              <a:t>Matawa Water Futures (MWF) Project</a:t>
            </a:r>
            <a:endParaRPr lang="en-US" b="1" dirty="0"/>
          </a:p>
        </p:txBody>
      </p:sp>
      <p:sp>
        <p:nvSpPr>
          <p:cNvPr id="3" name="Subtitle 2">
            <a:extLst>
              <a:ext uri="{FF2B5EF4-FFF2-40B4-BE49-F238E27FC236}">
                <a16:creationId xmlns:a16="http://schemas.microsoft.com/office/drawing/2014/main" id="{7FF46912-AA1D-3943-B366-6009C68A80E1}"/>
              </a:ext>
            </a:extLst>
          </p:cNvPr>
          <p:cNvSpPr>
            <a:spLocks noGrp="1"/>
          </p:cNvSpPr>
          <p:nvPr>
            <p:ph type="subTitle" idx="1"/>
          </p:nvPr>
        </p:nvSpPr>
        <p:spPr>
          <a:xfrm>
            <a:off x="1143000" y="2427201"/>
            <a:ext cx="6858000" cy="1241822"/>
          </a:xfrm>
        </p:spPr>
        <p:txBody>
          <a:bodyPr>
            <a:normAutofit/>
          </a:bodyPr>
          <a:lstStyle/>
          <a:p>
            <a:r>
              <a:rPr lang="en-CA" sz="2400" dirty="0"/>
              <a:t>Developing an Indigenous-Informed Framework for Watershed Monitoring and Stewardship</a:t>
            </a:r>
          </a:p>
          <a:p>
            <a:r>
              <a:rPr lang="en-CA" sz="1275" i="1" dirty="0"/>
              <a:t>Global Water Futures Operations Meeting, Hamilton, Ontario, November 19-20, 2019</a:t>
            </a:r>
            <a:endParaRPr lang="en-US" sz="1275" i="1" dirty="0"/>
          </a:p>
        </p:txBody>
      </p:sp>
      <p:cxnSp>
        <p:nvCxnSpPr>
          <p:cNvPr id="4" name="Straight Connector 3">
            <a:extLst>
              <a:ext uri="{FF2B5EF4-FFF2-40B4-BE49-F238E27FC236}">
                <a16:creationId xmlns:a16="http://schemas.microsoft.com/office/drawing/2014/main" id="{172A0BFC-66DB-4948-9C85-AA90DA159787}"/>
              </a:ext>
            </a:extLst>
          </p:cNvPr>
          <p:cNvCxnSpPr/>
          <p:nvPr/>
        </p:nvCxnSpPr>
        <p:spPr>
          <a:xfrm>
            <a:off x="685800" y="2358145"/>
            <a:ext cx="763626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coordinates: PI, email, website, etc</a:t>
            </a:r>
            <a:endParaRPr>
              <a:solidFill>
                <a:srgbClr val="FFFFFF"/>
              </a:solidFill>
              <a:latin typeface="PT Sans Narrow"/>
              <a:ea typeface="PT Sans Narrow"/>
              <a:cs typeface="PT Sans Narrow"/>
              <a:sym typeface="PT Sans Narrow"/>
            </a:endParaRPr>
          </a:p>
        </p:txBody>
      </p:sp>
      <p:sp>
        <p:nvSpPr>
          <p:cNvPr id="71" name="Google Shape;71;p15"/>
          <p:cNvSpPr txBox="1"/>
          <p:nvPr/>
        </p:nvSpPr>
        <p:spPr>
          <a:xfrm>
            <a:off x="106750" y="177900"/>
            <a:ext cx="869345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latin typeface="PT Sans Narrow"/>
                <a:ea typeface="PT Sans Narrow"/>
                <a:cs typeface="PT Sans Narrow"/>
                <a:sym typeface="PT Sans Narrow"/>
              </a:rPr>
              <a:t>Matawa Water Futures: Developing an Indigenous-informed Framework for Watershed Stewardship &amp; Monitoring</a:t>
            </a:r>
            <a:endParaRPr sz="3000" dirty="0">
              <a:latin typeface="PT Sans Narrow"/>
              <a:ea typeface="PT Sans Narrow"/>
              <a:cs typeface="PT Sans Narrow"/>
              <a:sym typeface="PT Sans Narrow"/>
            </a:endParaRPr>
          </a:p>
        </p:txBody>
      </p:sp>
      <p:sp>
        <p:nvSpPr>
          <p:cNvPr id="72" name="Google Shape;72;p15"/>
          <p:cNvSpPr txBox="1"/>
          <p:nvPr/>
        </p:nvSpPr>
        <p:spPr>
          <a:xfrm>
            <a:off x="340788" y="1114157"/>
            <a:ext cx="5004900" cy="3071700"/>
          </a:xfrm>
          <a:prstGeom prst="rect">
            <a:avLst/>
          </a:prstGeom>
          <a:noFill/>
          <a:ln>
            <a:noFill/>
          </a:ln>
        </p:spPr>
        <p:txBody>
          <a:bodyPr spcFirstLastPara="1" wrap="square" lIns="91425" tIns="91425" rIns="91425" bIns="91425" anchor="t" anchorCtr="0">
            <a:noAutofit/>
          </a:bodyPr>
          <a:lstStyle/>
          <a:p>
            <a:pPr marL="457200" indent="-317500">
              <a:buSzPts val="1400"/>
              <a:buFont typeface="Arial"/>
              <a:buChar char="●"/>
            </a:pPr>
            <a:r>
              <a:rPr lang="en-CA" sz="1050" dirty="0"/>
              <a:t>The Matawa member First Nations (MFN) Homelands &amp; Traditional Territories lie within the Treaty 9 area (1905-06, adhesions 1929-30), the ancestral home of </a:t>
            </a:r>
            <a:r>
              <a:rPr lang="en-CA" sz="1050" dirty="0" err="1"/>
              <a:t>Anishinaabe</a:t>
            </a:r>
            <a:r>
              <a:rPr lang="en-CA" sz="1050" dirty="0"/>
              <a:t> (Ojibway), Mushkegowuk (Cree) and Oji-Cree Nations.</a:t>
            </a:r>
          </a:p>
          <a:p>
            <a:pPr marL="457200" indent="-317500">
              <a:buSzPts val="1400"/>
              <a:buFont typeface="Arial"/>
              <a:buChar char="●"/>
            </a:pPr>
            <a:r>
              <a:rPr lang="en-CA" sz="1050" dirty="0"/>
              <a:t>The combination of changing climate with forecasted Ring of Fire development in northern Ontario means that watersheds within the MFN territories will be subject to change.</a:t>
            </a:r>
          </a:p>
          <a:p>
            <a:pPr marL="457200" indent="-317500">
              <a:buSzPts val="1400"/>
              <a:buFont typeface="Arial"/>
              <a:buChar char="●"/>
            </a:pPr>
            <a:r>
              <a:rPr lang="en-CA" sz="1050" dirty="0"/>
              <a:t>There is an urgent need for Indigenous values and traditional knowledge (ITK) to be linked with Western science to respond effectively to contemporary challenges and opportunities in water governance both regionally and nationally.</a:t>
            </a:r>
          </a:p>
          <a:p>
            <a:pPr marL="457200" indent="-317500">
              <a:buSzPts val="1400"/>
              <a:buFont typeface="Arial"/>
              <a:buChar char="●"/>
            </a:pPr>
            <a:r>
              <a:rPr lang="en-CA" sz="1050" b="1" dirty="0"/>
              <a:t>Matawa Water Futures will advance Indigenous-informed water science to address the need for a more robust and effective water monitoring and governance system that will support Indigenous decision making and water stewardship.</a:t>
            </a:r>
          </a:p>
          <a:p>
            <a:pPr marL="457200" indent="-317500">
              <a:buSzPts val="1400"/>
              <a:buFont typeface="Arial"/>
              <a:buChar char="●"/>
            </a:pPr>
            <a:r>
              <a:rPr lang="en-CA" sz="1050" i="1" dirty="0"/>
              <a:t>Co-PI: Dr. Terry Mitchell, School of International Policy and Governance, </a:t>
            </a:r>
            <a:r>
              <a:rPr lang="en-CA" sz="1050" i="1" dirty="0" err="1"/>
              <a:t>Balsillie</a:t>
            </a:r>
            <a:r>
              <a:rPr lang="en-CA" sz="1050" i="1" dirty="0"/>
              <a:t> School of International Affairs, Wilfrid Laurier University, Waterloo, Ontario. </a:t>
            </a:r>
            <a:r>
              <a:rPr lang="en-CA" sz="1050" i="1" dirty="0">
                <a:hlinkClick r:id="rId3"/>
              </a:rPr>
              <a:t>tmitchell@wlu.ca</a:t>
            </a:r>
            <a:r>
              <a:rPr lang="en-CA" sz="1050" i="1" dirty="0"/>
              <a:t>.</a:t>
            </a:r>
          </a:p>
          <a:p>
            <a:pPr marL="457200" indent="-317500">
              <a:buSzPts val="1400"/>
              <a:buFont typeface="Arial"/>
              <a:buChar char="●"/>
            </a:pPr>
            <a:r>
              <a:rPr lang="en-CA" sz="1050" i="1" dirty="0"/>
              <a:t>Co-PI: Sarah Cockerton, Matawa First Nations Management, Thunder Bay, Ontario. </a:t>
            </a:r>
            <a:r>
              <a:rPr lang="en-CA" sz="1050" i="1" dirty="0">
                <a:hlinkClick r:id="rId4"/>
              </a:rPr>
              <a:t>scockerton@matawa.on.ca</a:t>
            </a:r>
            <a:r>
              <a:rPr lang="en-CA" sz="1050" i="1" dirty="0"/>
              <a:t> </a:t>
            </a:r>
          </a:p>
          <a:p>
            <a:pPr marL="457200" lvl="3" indent="-317500">
              <a:buSzPts val="1400"/>
              <a:buFont typeface="Arial"/>
              <a:buChar char="●"/>
            </a:pPr>
            <a:r>
              <a:rPr lang="en-CA" sz="1050" i="1" dirty="0"/>
              <a:t>              Project website: </a:t>
            </a:r>
          </a:p>
          <a:p>
            <a:pPr marL="457200" lvl="1" indent="-317500">
              <a:buSzPts val="1400"/>
              <a:buFont typeface="Arial"/>
              <a:buChar char="●"/>
            </a:pPr>
            <a:endParaRPr lang="en-CA" sz="1050" i="1" dirty="0"/>
          </a:p>
          <a:p>
            <a:pPr marL="139700">
              <a:buSzPts val="1400"/>
            </a:pPr>
            <a:endParaRPr sz="1050" dirty="0"/>
          </a:p>
        </p:txBody>
      </p:sp>
      <p:pic>
        <p:nvPicPr>
          <p:cNvPr id="73" name="Google Shape;73;p15"/>
          <p:cNvPicPr preferRelativeResize="0"/>
          <p:nvPr/>
        </p:nvPicPr>
        <p:blipFill>
          <a:blip r:embed="rId5">
            <a:alphaModFix/>
          </a:blip>
          <a:stretch>
            <a:fillRect/>
          </a:stretch>
        </p:blipFill>
        <p:spPr>
          <a:xfrm>
            <a:off x="152400" y="4445700"/>
            <a:ext cx="8839200" cy="612982"/>
          </a:xfrm>
          <a:prstGeom prst="rect">
            <a:avLst/>
          </a:prstGeom>
          <a:noFill/>
          <a:ln>
            <a:noFill/>
          </a:ln>
        </p:spPr>
      </p:pic>
      <p:sp>
        <p:nvSpPr>
          <p:cNvPr id="74" name="Google Shape;74;p15"/>
          <p:cNvSpPr txBox="1"/>
          <p:nvPr/>
        </p:nvSpPr>
        <p:spPr>
          <a:xfrm>
            <a:off x="1617203" y="4601342"/>
            <a:ext cx="7251010" cy="7657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latin typeface="PT Sans Narrow"/>
                <a:ea typeface="PT Sans Narrow"/>
                <a:cs typeface="PT Sans Narrow"/>
                <a:sym typeface="PT Sans Narrow"/>
              </a:rPr>
              <a:t>Matawa Water Futures: Developing an Indigenous-informed Framework for Watershed Stewardship &amp; Monitoring</a:t>
            </a:r>
            <a:endParaRPr dirty="0">
              <a:solidFill>
                <a:srgbClr val="FFFFFF"/>
              </a:solidFill>
              <a:latin typeface="PT Sans Narrow"/>
              <a:ea typeface="PT Sans Narrow"/>
              <a:cs typeface="PT Sans Narrow"/>
              <a:sym typeface="PT Sans Narrow"/>
            </a:endParaRPr>
          </a:p>
        </p:txBody>
      </p:sp>
      <p:pic>
        <p:nvPicPr>
          <p:cNvPr id="2" name="Picture 1"/>
          <p:cNvPicPr>
            <a:picLocks noChangeAspect="1"/>
          </p:cNvPicPr>
          <p:nvPr/>
        </p:nvPicPr>
        <p:blipFill>
          <a:blip r:embed="rId6"/>
          <a:stretch>
            <a:fillRect/>
          </a:stretch>
        </p:blipFill>
        <p:spPr>
          <a:xfrm>
            <a:off x="5543761" y="1183151"/>
            <a:ext cx="3420152" cy="34262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80" name="Google Shape;80;p16"/>
          <p:cNvSpPr txBox="1"/>
          <p:nvPr/>
        </p:nvSpPr>
        <p:spPr>
          <a:xfrm>
            <a:off x="106749" y="177900"/>
            <a:ext cx="7147995"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latin typeface="PT Sans Narrow"/>
                <a:ea typeface="PT Sans Narrow"/>
                <a:cs typeface="PT Sans Narrow"/>
                <a:sym typeface="PT Sans Narrow"/>
              </a:rPr>
              <a:t>Preliminary Project Sucesses &amp; Initative Highlights</a:t>
            </a:r>
            <a:endParaRPr sz="3000" dirty="0">
              <a:latin typeface="PT Sans Narrow"/>
              <a:ea typeface="PT Sans Narrow"/>
              <a:cs typeface="PT Sans Narrow"/>
              <a:sym typeface="PT Sans Narrow"/>
            </a:endParaRPr>
          </a:p>
        </p:txBody>
      </p:sp>
      <p:sp>
        <p:nvSpPr>
          <p:cNvPr id="81" name="Google Shape;81;p16"/>
          <p:cNvSpPr txBox="1"/>
          <p:nvPr/>
        </p:nvSpPr>
        <p:spPr>
          <a:xfrm>
            <a:off x="213022" y="754563"/>
            <a:ext cx="4411877" cy="3071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100" dirty="0">
                <a:solidFill>
                  <a:schemeClr val="dk1"/>
                </a:solidFill>
              </a:rPr>
              <a:t>Investigations at Eabametoong First Nation’s Tidy Lake</a:t>
            </a:r>
          </a:p>
          <a:p>
            <a:pPr marL="457200" lvl="0" indent="-317500" algn="l" rtl="0">
              <a:spcBef>
                <a:spcPts val="0"/>
              </a:spcBef>
              <a:spcAft>
                <a:spcPts val="0"/>
              </a:spcAft>
              <a:buSzPts val="1400"/>
              <a:buChar char="●"/>
            </a:pPr>
            <a:r>
              <a:rPr lang="en" sz="1100" dirty="0">
                <a:solidFill>
                  <a:schemeClr val="dk1"/>
                </a:solidFill>
              </a:rPr>
              <a:t>Investigations at Constance Lake</a:t>
            </a:r>
          </a:p>
          <a:p>
            <a:pPr marL="457200" lvl="0" indent="-317500" algn="l" rtl="0">
              <a:spcBef>
                <a:spcPts val="0"/>
              </a:spcBef>
              <a:spcAft>
                <a:spcPts val="0"/>
              </a:spcAft>
              <a:buSzPts val="1400"/>
              <a:buChar char="●"/>
            </a:pPr>
            <a:r>
              <a:rPr lang="en" sz="1100" dirty="0">
                <a:solidFill>
                  <a:schemeClr val="dk1"/>
                </a:solidFill>
              </a:rPr>
              <a:t>Water Photo Engagement Event with over 50 Matawa member submissions</a:t>
            </a:r>
          </a:p>
          <a:p>
            <a:pPr marL="457200" lvl="0" indent="-317500" algn="l" rtl="0">
              <a:spcBef>
                <a:spcPts val="0"/>
              </a:spcBef>
              <a:spcAft>
                <a:spcPts val="0"/>
              </a:spcAft>
              <a:buSzPts val="1400"/>
              <a:buChar char="●"/>
            </a:pPr>
            <a:r>
              <a:rPr lang="en" sz="1100" dirty="0">
                <a:solidFill>
                  <a:schemeClr val="dk1"/>
                </a:solidFill>
              </a:rPr>
              <a:t>IK Water Story Interviews</a:t>
            </a:r>
          </a:p>
          <a:p>
            <a:pPr marL="457200" lvl="0" indent="-317500" algn="l" rtl="0">
              <a:spcBef>
                <a:spcPts val="0"/>
              </a:spcBef>
              <a:spcAft>
                <a:spcPts val="0"/>
              </a:spcAft>
              <a:buSzPts val="1400"/>
              <a:buChar char="●"/>
            </a:pPr>
            <a:r>
              <a:rPr lang="en" sz="1100" dirty="0">
                <a:solidFill>
                  <a:schemeClr val="dk1"/>
                </a:solidFill>
              </a:rPr>
              <a:t>December/18 First Nation Gathering with over 40 participants</a:t>
            </a:r>
          </a:p>
          <a:p>
            <a:pPr marL="457200" lvl="0" indent="-317500" algn="l" rtl="0">
              <a:spcBef>
                <a:spcPts val="0"/>
              </a:spcBef>
              <a:spcAft>
                <a:spcPts val="0"/>
              </a:spcAft>
              <a:buSzPts val="1400"/>
              <a:buChar char="●"/>
            </a:pPr>
            <a:r>
              <a:rPr lang="en" sz="1100" dirty="0">
                <a:solidFill>
                  <a:schemeClr val="dk1"/>
                </a:solidFill>
              </a:rPr>
              <a:t>Formation of adhoc Matawa environment technical working group</a:t>
            </a:r>
          </a:p>
          <a:p>
            <a:pPr marL="457200" lvl="0" indent="-317500" algn="l" rtl="0">
              <a:spcBef>
                <a:spcPts val="0"/>
              </a:spcBef>
              <a:spcAft>
                <a:spcPts val="0"/>
              </a:spcAft>
              <a:buSzPts val="1400"/>
              <a:buChar char="●"/>
            </a:pPr>
            <a:r>
              <a:rPr lang="en" sz="1100" dirty="0">
                <a:solidFill>
                  <a:schemeClr val="dk1"/>
                </a:solidFill>
              </a:rPr>
              <a:t>Jan/19 Community Based Monitoring Workshop with Matawa environmental technical working group</a:t>
            </a:r>
          </a:p>
          <a:p>
            <a:pPr marL="457200" lvl="0" indent="-317500" algn="l" rtl="0">
              <a:spcBef>
                <a:spcPts val="0"/>
              </a:spcBef>
              <a:spcAft>
                <a:spcPts val="0"/>
              </a:spcAft>
              <a:buSzPts val="1400"/>
              <a:buChar char="●"/>
            </a:pPr>
            <a:r>
              <a:rPr lang="en" sz="1100" dirty="0">
                <a:solidFill>
                  <a:schemeClr val="dk1"/>
                </a:solidFill>
              </a:rPr>
              <a:t>June/19 Co-Training Event with Matawa environment technical working group</a:t>
            </a:r>
          </a:p>
          <a:p>
            <a:pPr marL="457200" lvl="0" indent="-317500" algn="l" rtl="0">
              <a:spcBef>
                <a:spcPts val="0"/>
              </a:spcBef>
              <a:spcAft>
                <a:spcPts val="0"/>
              </a:spcAft>
              <a:buSzPts val="1400"/>
              <a:buChar char="●"/>
            </a:pPr>
            <a:r>
              <a:rPr lang="en" sz="1100" dirty="0">
                <a:solidFill>
                  <a:schemeClr val="dk1"/>
                </a:solidFill>
              </a:rPr>
              <a:t>July/19 Nibinamik Youth Retreat with over 50 youth</a:t>
            </a:r>
          </a:p>
          <a:p>
            <a:pPr marL="457200" lvl="0" indent="-317500" algn="l" rtl="0">
              <a:spcBef>
                <a:spcPts val="0"/>
              </a:spcBef>
              <a:spcAft>
                <a:spcPts val="0"/>
              </a:spcAft>
              <a:buSzPts val="1400"/>
              <a:buChar char="●"/>
            </a:pPr>
            <a:r>
              <a:rPr lang="en" sz="1100" dirty="0">
                <a:solidFill>
                  <a:schemeClr val="dk1"/>
                </a:solidFill>
              </a:rPr>
              <a:t>July/19 First Nation Gathering with over 100 participants</a:t>
            </a:r>
          </a:p>
          <a:p>
            <a:pPr marL="457200" lvl="0" indent="-317500" algn="l" rtl="0">
              <a:spcBef>
                <a:spcPts val="0"/>
              </a:spcBef>
              <a:spcAft>
                <a:spcPts val="0"/>
              </a:spcAft>
              <a:buSzPts val="1400"/>
              <a:buChar char="●"/>
            </a:pPr>
            <a:r>
              <a:rPr lang="en" sz="1100" dirty="0">
                <a:solidFill>
                  <a:schemeClr val="dk1"/>
                </a:solidFill>
              </a:rPr>
              <a:t>Creation of new student/internship program and recruitement of 3 Matawa members</a:t>
            </a:r>
          </a:p>
          <a:p>
            <a:pPr marL="457200" lvl="0" indent="-317500" algn="l" rtl="0">
              <a:spcBef>
                <a:spcPts val="0"/>
              </a:spcBef>
              <a:spcAft>
                <a:spcPts val="0"/>
              </a:spcAft>
              <a:buSzPts val="1400"/>
              <a:buChar char="●"/>
            </a:pPr>
            <a:r>
              <a:rPr lang="en" sz="1100" dirty="0">
                <a:solidFill>
                  <a:schemeClr val="dk1"/>
                </a:solidFill>
              </a:rPr>
              <a:t>Training and support to 5 other Matawa member First Nation environment champions</a:t>
            </a:r>
          </a:p>
          <a:p>
            <a:pPr marL="139700" lvl="0" algn="l" rtl="0">
              <a:spcBef>
                <a:spcPts val="0"/>
              </a:spcBef>
              <a:spcAft>
                <a:spcPts val="0"/>
              </a:spcAft>
              <a:buSzPts val="1400"/>
            </a:pPr>
            <a:endParaRPr lang="en" dirty="0">
              <a:solidFill>
                <a:schemeClr val="dk1"/>
              </a:solidFill>
            </a:endParaRPr>
          </a:p>
          <a:p>
            <a:pPr marL="457200" lvl="0" indent="-317500" algn="l" rtl="0">
              <a:spcBef>
                <a:spcPts val="0"/>
              </a:spcBef>
              <a:spcAft>
                <a:spcPts val="0"/>
              </a:spcAft>
              <a:buSzPts val="1400"/>
              <a:buChar char="●"/>
            </a:pP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p>
        </p:txBody>
      </p:sp>
      <p:pic>
        <p:nvPicPr>
          <p:cNvPr id="82" name="Google Shape;82;p16"/>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83" name="Google Shape;83;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FFFF"/>
              </a:solidFill>
              <a:latin typeface="PT Sans Narrow"/>
              <a:ea typeface="PT Sans Narrow"/>
              <a:cs typeface="PT Sans Narrow"/>
              <a:sym typeface="PT Sans Narrow"/>
            </a:endParaRPr>
          </a:p>
        </p:txBody>
      </p:sp>
      <p:sp>
        <p:nvSpPr>
          <p:cNvPr id="7" name="Google Shape;74;p15"/>
          <p:cNvSpPr txBox="1"/>
          <p:nvPr/>
        </p:nvSpPr>
        <p:spPr>
          <a:xfrm>
            <a:off x="1624800" y="4586845"/>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latin typeface="PT Sans Narrow"/>
                <a:ea typeface="PT Sans Narrow"/>
                <a:cs typeface="PT Sans Narrow"/>
                <a:sym typeface="PT Sans Narrow"/>
              </a:rPr>
              <a:t>Matawa Water Futures: Developing an Indigenous-informed Framework for Watershed Stewardship &amp; Monitoring</a:t>
            </a:r>
            <a:endParaRPr dirty="0">
              <a:solidFill>
                <a:srgbClr val="FFFFFF"/>
              </a:solidFill>
              <a:latin typeface="PT Sans Narrow"/>
              <a:ea typeface="PT Sans Narrow"/>
              <a:cs typeface="PT Sans Narrow"/>
              <a:sym typeface="PT Sans Narrow"/>
            </a:endParaRPr>
          </a:p>
        </p:txBody>
      </p:sp>
      <p:sp>
        <p:nvSpPr>
          <p:cNvPr id="2" name="TextBox 1"/>
          <p:cNvSpPr txBox="1"/>
          <p:nvPr/>
        </p:nvSpPr>
        <p:spPr>
          <a:xfrm>
            <a:off x="1526518" y="4175678"/>
            <a:ext cx="2739853" cy="307777"/>
          </a:xfrm>
          <a:prstGeom prst="rect">
            <a:avLst/>
          </a:prstGeom>
          <a:noFill/>
        </p:spPr>
        <p:txBody>
          <a:bodyPr wrap="none" rtlCol="0">
            <a:spAutoFit/>
          </a:bodyPr>
          <a:lstStyle/>
          <a:p>
            <a:r>
              <a:rPr lang="en-CA" dirty="0">
                <a:hlinkClick r:id="rId4"/>
              </a:rPr>
              <a:t>http://fourrivers.group/mwfvideo</a:t>
            </a:r>
            <a:r>
              <a:rPr lang="en-CA" dirty="0"/>
              <a:t>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338346" y="811303"/>
            <a:ext cx="1583045" cy="1612301"/>
          </a:xfrm>
          <a:prstGeom prst="ellipse">
            <a:avLst/>
          </a:prstGeom>
          <a:ln>
            <a:noFill/>
          </a:ln>
          <a:effectLst>
            <a:softEdge rad="112500"/>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3087" y="811303"/>
            <a:ext cx="1589276" cy="1648874"/>
          </a:xfrm>
          <a:prstGeom prst="ellipse">
            <a:avLst/>
          </a:prstGeom>
          <a:ln>
            <a:noFill/>
          </a:ln>
          <a:effectLst>
            <a:softEdge rad="112500"/>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9544" y="789859"/>
            <a:ext cx="1676342" cy="1670318"/>
          </a:xfrm>
          <a:prstGeom prst="ellipse">
            <a:avLst/>
          </a:prstGeom>
          <a:ln>
            <a:noFill/>
          </a:ln>
          <a:effectLst>
            <a:softEdge rad="112500"/>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4620" y="2654432"/>
            <a:ext cx="4006771" cy="1690857"/>
          </a:xfrm>
          <a:prstGeom prst="rect">
            <a:avLst/>
          </a:prstGeom>
        </p:spPr>
      </p:pic>
    </p:spTree>
    <p:extLst>
      <p:ext uri="{BB962C8B-B14F-4D97-AF65-F5344CB8AC3E}">
        <p14:creationId xmlns:p14="http://schemas.microsoft.com/office/powerpoint/2010/main" val="187309804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517</Words>
  <Application>Microsoft Macintosh PowerPoint</Application>
  <PresentationFormat>On-screen Show (16:9)</PresentationFormat>
  <Paragraphs>44</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PT Sans Narrow</vt:lpstr>
      <vt:lpstr>Calibri</vt:lpstr>
      <vt:lpstr>Arial</vt:lpstr>
      <vt:lpstr>Simple Light</vt:lpstr>
      <vt:lpstr>An Update on the  Matawa Water Futures (MWF) Project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DeBeer, Chris</dc:creator>
  <cp:lastModifiedBy>Terry Mitchell</cp:lastModifiedBy>
  <cp:revision>16</cp:revision>
  <dcterms:modified xsi:type="dcterms:W3CDTF">2019-11-19T18:22:55Z</dcterms:modified>
</cp:coreProperties>
</file>