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61" r:id="rId4"/>
    <p:sldId id="259" r:id="rId5"/>
    <p:sldId id="260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T Sans Narrow" panose="020B0506020203020204" pitchFamily="34" charset="77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ald Stewart" initials="RS" lastIdx="9" clrIdx="0">
    <p:extLst>
      <p:ext uri="{19B8F6BF-5375-455C-9EA6-DF929625EA0E}">
        <p15:presenceInfo xmlns:p15="http://schemas.microsoft.com/office/powerpoint/2012/main" userId="Ronald Stewart" providerId="None"/>
      </p:ext>
    </p:extLst>
  </p:cmAuthor>
  <p:cmAuthor id="2" name="Francis Zwiers" initials="FZ" lastIdx="2" clrIdx="1">
    <p:extLst>
      <p:ext uri="{19B8F6BF-5375-455C-9EA6-DF929625EA0E}">
        <p15:presenceInfo xmlns:p15="http://schemas.microsoft.com/office/powerpoint/2012/main" userId="Francis Zwi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B700"/>
    <a:srgbClr val="4BD100"/>
    <a:srgbClr val="036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0"/>
  </p:normalViewPr>
  <p:slideViewPr>
    <p:cSldViewPr snapToGrid="0">
      <p:cViewPr varScale="1">
        <p:scale>
          <a:sx n="151" d="100"/>
          <a:sy n="151" d="100"/>
        </p:scale>
        <p:origin x="520" y="17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10181276535477"/>
          <c:y val="4.3054571673200835E-2"/>
          <c:w val="0.68768737074464537"/>
          <c:h val="0.8291887702221620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0"/>
            </a:sp3d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/>
              </a:sp3d>
            </c:spPr>
            <c:extLst>
              <c:ext xmlns:c16="http://schemas.microsoft.com/office/drawing/2014/chart" uri="{C3380CC4-5D6E-409C-BE32-E72D297353CC}">
                <c16:uniqueId val="{00000001-4EEC-4229-939F-E7E8DE27D1BA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/>
              </a:sp3d>
            </c:spPr>
            <c:extLst>
              <c:ext xmlns:c16="http://schemas.microsoft.com/office/drawing/2014/chart" uri="{C3380CC4-5D6E-409C-BE32-E72D297353CC}">
                <c16:uniqueId val="{00000003-4EEC-4229-939F-E7E8DE27D1BA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0%</c:formatCode>
                <c:ptCount val="2"/>
                <c:pt idx="0">
                  <c:v>0.38</c:v>
                </c:pt>
                <c:pt idx="1">
                  <c:v>0.62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3.8</c:v>
                </c:pt>
                <c:pt idx="1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EC-4229-939F-E7E8DE27D1B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3db3644b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It can help to frame your main research objective as a question. For example,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How will climate change affect agriculture in Canada?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How can we improve water quality and reduce algal blooms in Canadian lakes?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What are the links between fish health, food safety and food security in the Indigenous North?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What is the significance of groundwater fluxes on surface water flow?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73db3644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db3644b4_0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PT Sans Narrow"/>
                <a:ea typeface="PT Sans Narrow"/>
                <a:cs typeface="PT Sans Narrow"/>
                <a:sym typeface="PT Sans Narrow"/>
              </a:rPr>
              <a:t>These accomplishments slides will be also be used to build slide bank for use in GWF presentations </a:t>
            </a:r>
            <a:endParaRPr sz="1200" dirty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T Sans Narrow"/>
              <a:buChar char="●"/>
            </a:pPr>
            <a:r>
              <a:rPr lang="en" sz="1200" dirty="0">
                <a:latin typeface="PT Sans Narrow"/>
                <a:ea typeface="PT Sans Narrow"/>
                <a:cs typeface="PT Sans Narrow"/>
                <a:sym typeface="PT Sans Narrow"/>
              </a:rPr>
              <a:t>How are these results key to advancing the science</a:t>
            </a:r>
            <a:endParaRPr sz="1200" dirty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T Sans Narrow"/>
              <a:buChar char="●"/>
            </a:pPr>
            <a:r>
              <a:rPr lang="en" sz="1200" dirty="0">
                <a:latin typeface="PT Sans Narrow"/>
                <a:ea typeface="PT Sans Narrow"/>
                <a:cs typeface="PT Sans Narrow"/>
                <a:sym typeface="PT Sans Narrow"/>
              </a:rPr>
              <a:t>How are these results linked to the needs of your partners/users?</a:t>
            </a:r>
            <a:endParaRPr sz="12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7" name="Google Shape;77;g73db3644b4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db3644b4_0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These accomplishments slides will be also be used to build slide bank for use in GWF presentations 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T Sans Narrow"/>
              <a:buChar char="●"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How are these results key to advancing the science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T Sans Narrow"/>
              <a:buChar char="●"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How are these results linked to the needs of your partners/users?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7" name="Google Shape;77;g73db3644b4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629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3db3644b4_0_2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73db3644b4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3db3644b4_0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73db3644b4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858002" cy="791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4594622"/>
            <a:ext cx="4800599" cy="488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wf.usask.ca/extremes/index.php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coordinates: PI, email, website, etc</a:t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420166" y="272725"/>
            <a:ext cx="74361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3000" dirty="0">
                <a:solidFill>
                  <a:srgbClr val="0070C0"/>
                </a:solidFill>
                <a:latin typeface="PT Sans Narrow"/>
                <a:ea typeface="PT Sans Narrow"/>
                <a:cs typeface="PT Sans Narrow"/>
              </a:rPr>
              <a:t>Climate-Related Precipitation Extremes</a:t>
            </a: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93406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1592996" y="463551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Climate-Related Precipitation Extremes</a:t>
            </a:r>
            <a:endParaRPr dirty="0">
              <a:solidFill>
                <a:schemeClr val="bg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" name="E1CABCF0-D38C-4AD5-A86C-4C040B2B9B29" descr="874AD467-AA62-4E89-8A26-120867EC795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431" y="218519"/>
            <a:ext cx="913403" cy="92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3386" y="1111453"/>
            <a:ext cx="8150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9238" indent="-2492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Focus on precipitation </a:t>
            </a:r>
            <a:r>
              <a:rPr lang="en-CA" sz="1600" dirty="0">
                <a:solidFill>
                  <a:schemeClr val="tx1"/>
                </a:solidFill>
              </a:rPr>
              <a:t>extremes </a:t>
            </a:r>
            <a:r>
              <a:rPr lang="en-US" sz="1600" dirty="0">
                <a:solidFill>
                  <a:schemeClr val="tx1"/>
                </a:solidFill>
              </a:rPr>
              <a:t>(drought, intense precipitation events, hail, </a:t>
            </a:r>
            <a:r>
              <a:rPr lang="en-CA" sz="1600" dirty="0">
                <a:solidFill>
                  <a:schemeClr val="tx1"/>
                </a:solidFill>
              </a:rPr>
              <a:t>freezing precipitation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CA" sz="1600" dirty="0">
                <a:solidFill>
                  <a:schemeClr val="tx1"/>
                </a:solidFill>
              </a:rPr>
              <a:t>snow</a:t>
            </a:r>
            <a:r>
              <a:rPr lang="en-US" sz="1600" dirty="0">
                <a:solidFill>
                  <a:schemeClr val="tx1"/>
                </a:solidFill>
              </a:rPr>
              <a:t>…) </a:t>
            </a:r>
            <a:r>
              <a:rPr lang="en-CA" sz="1600" dirty="0">
                <a:solidFill>
                  <a:schemeClr val="tx1"/>
                </a:solidFill>
              </a:rPr>
              <a:t>to </a:t>
            </a:r>
            <a:r>
              <a:rPr lang="en-US" sz="1600" dirty="0">
                <a:solidFill>
                  <a:schemeClr val="tx1"/>
                </a:solidFill>
              </a:rPr>
              <a:t>provide new insights into their occurrence </a:t>
            </a:r>
          </a:p>
          <a:p>
            <a:pPr marL="249238" indent="-2492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Work closely with a wide range of users in multiple sectors</a:t>
            </a:r>
          </a:p>
          <a:p>
            <a:pPr marL="249238" indent="-2492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Develop, use and interpret observed and simulated data for the analysis of extremes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02018" y="2835896"/>
            <a:ext cx="6433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CA" b="1" dirty="0">
                <a:solidFill>
                  <a:schemeClr val="tx1"/>
                </a:solidFill>
                <a:cs typeface="Arial" panose="020B0604020202020204" pitchFamily="34" charset="0"/>
              </a:rPr>
              <a:t>Principal Investigators: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CA" dirty="0">
                <a:solidFill>
                  <a:schemeClr val="tx1"/>
                </a:solidFill>
                <a:cs typeface="Arial" panose="020B0604020202020204" pitchFamily="34" charset="0"/>
              </a:rPr>
              <a:t>Ronald Stewart (U of Manitoba)</a:t>
            </a:r>
            <a:r>
              <a:rPr lang="fr-CA" dirty="0">
                <a:solidFill>
                  <a:schemeClr val="tx1"/>
                </a:solidFill>
                <a:cs typeface="Arial" panose="020B0604020202020204" pitchFamily="34" charset="0"/>
              </a:rPr>
              <a:t> - Ronald.Stewart@umanitoba.ca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dirty="0">
                <a:solidFill>
                  <a:schemeClr val="tx1"/>
                </a:solidFill>
                <a:cs typeface="Arial" panose="020B0604020202020204" pitchFamily="34" charset="0"/>
              </a:rPr>
              <a:t>Francis </a:t>
            </a:r>
            <a:r>
              <a:rPr lang="en-CA" dirty="0">
                <a:solidFill>
                  <a:schemeClr val="tx1"/>
                </a:solidFill>
                <a:cs typeface="Arial" panose="020B0604020202020204" pitchFamily="34" charset="0"/>
              </a:rPr>
              <a:t>Zwiers</a:t>
            </a:r>
            <a:r>
              <a:rPr lang="fr-CA" dirty="0">
                <a:solidFill>
                  <a:schemeClr val="tx1"/>
                </a:solidFill>
                <a:cs typeface="Arial" panose="020B0604020202020204" pitchFamily="34" charset="0"/>
              </a:rPr>
              <a:t> (UVIC) - fwzwiers@uvic.ca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dirty="0" err="1">
                <a:solidFill>
                  <a:schemeClr val="tx1"/>
                </a:solidFill>
                <a:cs typeface="Arial" panose="020B0604020202020204" pitchFamily="34" charset="0"/>
              </a:rPr>
              <a:t>Website</a:t>
            </a:r>
            <a:r>
              <a:rPr lang="fr-CA" dirty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en-CA" dirty="0">
                <a:hlinkClick r:id="rId5"/>
              </a:rPr>
              <a:t>https://gwf.usask.ca/extremes/index.php</a:t>
            </a:r>
            <a:endParaRPr lang="fr-CA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Title</a:t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152400" y="745502"/>
            <a:ext cx="4529667" cy="1769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lnSpc>
                <a:spcPct val="150000"/>
              </a:lnSpc>
              <a:buSzPts val="1400"/>
              <a:buChar char="●"/>
            </a:pPr>
            <a:r>
              <a:rPr lang="en-CA" b="1" dirty="0">
                <a:solidFill>
                  <a:schemeClr val="tx1"/>
                </a:solidFill>
              </a:rPr>
              <a:t>New 4 km CONUS II runs: </a:t>
            </a:r>
            <a:r>
              <a:rPr lang="en-US" dirty="0">
                <a:solidFill>
                  <a:schemeClr val="dk1"/>
                </a:solidFill>
              </a:rPr>
              <a:t>Launched in July, continental scale, 20-year simulations of the present and future climate using a carefully updated version of the convection permitting WRF model</a:t>
            </a:r>
            <a:endParaRPr lang="en-CA" b="1" dirty="0">
              <a:solidFill>
                <a:schemeClr val="tx1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p16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name</a:t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7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93406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4;p15"/>
          <p:cNvSpPr txBox="1"/>
          <p:nvPr/>
        </p:nvSpPr>
        <p:spPr>
          <a:xfrm>
            <a:off x="1592996" y="463551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Climate-Related Precipitation Extremes</a:t>
            </a:r>
            <a:endParaRPr dirty="0">
              <a:solidFill>
                <a:schemeClr val="bg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C39F19-0490-1144-8912-6FFC52AE226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758" y="512529"/>
            <a:ext cx="1949351" cy="2024916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EB1D21-95E1-EC45-84DF-0650A674348F}"/>
              </a:ext>
            </a:extLst>
          </p:cNvPr>
          <p:cNvSpPr/>
          <p:nvPr/>
        </p:nvSpPr>
        <p:spPr>
          <a:xfrm>
            <a:off x="4946023" y="2351055"/>
            <a:ext cx="2179267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CA" sz="1100" dirty="0"/>
              <a:t>CONUS II domain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22ED44-A9AE-2049-8C59-A3888EECE312}"/>
              </a:ext>
            </a:extLst>
          </p:cNvPr>
          <p:cNvSpPr txBox="1"/>
          <p:nvPr/>
        </p:nvSpPr>
        <p:spPr>
          <a:xfrm>
            <a:off x="7591647" y="1303191"/>
            <a:ext cx="6273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~40% done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5E4FC9-052B-414E-9516-F3707B800310}"/>
              </a:ext>
            </a:extLst>
          </p:cNvPr>
          <p:cNvSpPr txBox="1"/>
          <p:nvPr/>
        </p:nvSpPr>
        <p:spPr>
          <a:xfrm>
            <a:off x="7998432" y="437725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07/2019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6FECF2-C80A-3348-B879-86DFCD4D3473}"/>
              </a:ext>
            </a:extLst>
          </p:cNvPr>
          <p:cNvSpPr txBox="1"/>
          <p:nvPr/>
        </p:nvSpPr>
        <p:spPr>
          <a:xfrm>
            <a:off x="8335084" y="2101324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11/2019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67CF51-3A97-A546-B226-B71DA73D960D}"/>
              </a:ext>
            </a:extLst>
          </p:cNvPr>
          <p:cNvSpPr txBox="1"/>
          <p:nvPr/>
        </p:nvSpPr>
        <p:spPr>
          <a:xfrm>
            <a:off x="7013336" y="437725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08/2020?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94AA67-E68E-9244-AD3C-24BFD717E881}"/>
              </a:ext>
            </a:extLst>
          </p:cNvPr>
          <p:cNvSpPr/>
          <p:nvPr/>
        </p:nvSpPr>
        <p:spPr>
          <a:xfrm>
            <a:off x="152401" y="2645298"/>
            <a:ext cx="4575316" cy="1668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17500">
              <a:lnSpc>
                <a:spcPct val="150000"/>
              </a:lnSpc>
              <a:buSzPts val="1400"/>
              <a:buFont typeface="Arial"/>
              <a:buChar char="●"/>
            </a:pPr>
            <a:r>
              <a:rPr lang="en-CA" b="1" dirty="0">
                <a:solidFill>
                  <a:schemeClr val="tx1"/>
                </a:solidFill>
              </a:rPr>
              <a:t>Hazardous freezing precipitation: </a:t>
            </a:r>
            <a:r>
              <a:rPr lang="en-CA" dirty="0">
                <a:solidFill>
                  <a:schemeClr val="tx1"/>
                </a:solidFill>
              </a:rPr>
              <a:t>Identification and analysis of events affecting electrical utilities; Factors leading to extended power outages, including local topographic effects, are being understood using the WRF CONUS I (PGW) runs</a:t>
            </a:r>
          </a:p>
        </p:txBody>
      </p:sp>
      <p:sp>
        <p:nvSpPr>
          <p:cNvPr id="80" name="Google Shape;80;p16"/>
          <p:cNvSpPr txBox="1"/>
          <p:nvPr/>
        </p:nvSpPr>
        <p:spPr>
          <a:xfrm>
            <a:off x="106750" y="177900"/>
            <a:ext cx="4956317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tx2">
                    <a:lumMod val="50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Transformational</a:t>
            </a:r>
            <a:r>
              <a:rPr lang="en" sz="3000" dirty="0">
                <a:latin typeface="PT Sans Narrow"/>
                <a:ea typeface="PT Sans Narrow"/>
                <a:cs typeface="PT Sans Narrow"/>
                <a:sym typeface="PT Sans Narrow"/>
              </a:rPr>
              <a:t> Science Highlights</a:t>
            </a:r>
            <a:endParaRPr sz="30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4" name="Picture 2" descr="https://lh5.googleusercontent.com/s7HYzC6YFTtC7HHCFR3eRi5AMtiwL5Oe8kCfzCQeBozmZkATc7yMp1wXYCGPiw3uMzayFeXk5LASlBvJVFCjmhSGdUJDhX-IDp6mDDHE_cLWv0biDQ5s0aimSuLOnI_xlF2bie9MKFA">
            <a:extLst>
              <a:ext uri="{FF2B5EF4-FFF2-40B4-BE49-F238E27FC236}">
                <a16:creationId xmlns:a16="http://schemas.microsoft.com/office/drawing/2014/main" id="{CB54ABDD-F4AD-424E-A87A-C5D1E2470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221" y="2643418"/>
            <a:ext cx="3140414" cy="245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B3D3693-06B9-1D43-93CC-9D487CC98E71}"/>
              </a:ext>
            </a:extLst>
          </p:cNvPr>
          <p:cNvSpPr txBox="1"/>
          <p:nvPr/>
        </p:nvSpPr>
        <p:spPr>
          <a:xfrm>
            <a:off x="5313276" y="3215614"/>
            <a:ext cx="926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Hours of wet snow on May 11, 2004</a:t>
            </a:r>
          </a:p>
        </p:txBody>
      </p: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2794083151"/>
              </p:ext>
            </p:extLst>
          </p:nvPr>
        </p:nvGraphicFramePr>
        <p:xfrm>
          <a:off x="6762123" y="499397"/>
          <a:ext cx="2098223" cy="222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Freeform 28">
            <a:extLst>
              <a:ext uri="{FF2B5EF4-FFF2-40B4-BE49-F238E27FC236}">
                <a16:creationId xmlns:a16="http://schemas.microsoft.com/office/drawing/2014/main" id="{87B2A6BA-71F9-8F48-83EF-A06827C1D886}"/>
              </a:ext>
            </a:extLst>
          </p:cNvPr>
          <p:cNvSpPr/>
          <p:nvPr/>
        </p:nvSpPr>
        <p:spPr>
          <a:xfrm>
            <a:off x="7963786" y="914400"/>
            <a:ext cx="510097" cy="967563"/>
          </a:xfrm>
          <a:custGeom>
            <a:avLst/>
            <a:gdLst>
              <a:gd name="connsiteX0" fmla="*/ 0 w 510097"/>
              <a:gd name="connsiteY0" fmla="*/ 0 h 967563"/>
              <a:gd name="connsiteX1" fmla="*/ 329609 w 510097"/>
              <a:gd name="connsiteY1" fmla="*/ 180753 h 967563"/>
              <a:gd name="connsiteX2" fmla="*/ 499730 w 510097"/>
              <a:gd name="connsiteY2" fmla="*/ 510363 h 967563"/>
              <a:gd name="connsiteX3" fmla="*/ 478465 w 510097"/>
              <a:gd name="connsiteY3" fmla="*/ 776177 h 967563"/>
              <a:gd name="connsiteX4" fmla="*/ 372140 w 510097"/>
              <a:gd name="connsiteY4" fmla="*/ 967563 h 96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097" h="967563">
                <a:moveTo>
                  <a:pt x="0" y="0"/>
                </a:moveTo>
                <a:cubicBezTo>
                  <a:pt x="123160" y="47846"/>
                  <a:pt x="246321" y="95693"/>
                  <a:pt x="329609" y="180753"/>
                </a:cubicBezTo>
                <a:cubicBezTo>
                  <a:pt x="412897" y="265813"/>
                  <a:pt x="474921" y="411126"/>
                  <a:pt x="499730" y="510363"/>
                </a:cubicBezTo>
                <a:cubicBezTo>
                  <a:pt x="524539" y="609600"/>
                  <a:pt x="499730" y="699977"/>
                  <a:pt x="478465" y="776177"/>
                </a:cubicBezTo>
                <a:cubicBezTo>
                  <a:pt x="457200" y="852377"/>
                  <a:pt x="414670" y="909970"/>
                  <a:pt x="372140" y="967563"/>
                </a:cubicBezTo>
              </a:path>
            </a:pathLst>
          </a:custGeom>
          <a:noFill/>
          <a:ln w="38100"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33527D9A-CBF8-4E42-83E3-452712A74005}"/>
              </a:ext>
            </a:extLst>
          </p:cNvPr>
          <p:cNvSpPr/>
          <p:nvPr/>
        </p:nvSpPr>
        <p:spPr>
          <a:xfrm>
            <a:off x="7308574" y="978195"/>
            <a:ext cx="889128" cy="1117060"/>
          </a:xfrm>
          <a:custGeom>
            <a:avLst/>
            <a:gdLst>
              <a:gd name="connsiteX0" fmla="*/ 889128 w 889128"/>
              <a:gd name="connsiteY0" fmla="*/ 1010093 h 1117060"/>
              <a:gd name="connsiteX1" fmla="*/ 612682 w 889128"/>
              <a:gd name="connsiteY1" fmla="*/ 1116419 h 1117060"/>
              <a:gd name="connsiteX2" fmla="*/ 261807 w 889128"/>
              <a:gd name="connsiteY2" fmla="*/ 1031358 h 1117060"/>
              <a:gd name="connsiteX3" fmla="*/ 6626 w 889128"/>
              <a:gd name="connsiteY3" fmla="*/ 637954 h 1117060"/>
              <a:gd name="connsiteX4" fmla="*/ 91686 w 889128"/>
              <a:gd name="connsiteY4" fmla="*/ 276447 h 1117060"/>
              <a:gd name="connsiteX5" fmla="*/ 272440 w 889128"/>
              <a:gd name="connsiteY5" fmla="*/ 85061 h 1117060"/>
              <a:gd name="connsiteX6" fmla="*/ 516989 w 889128"/>
              <a:gd name="connsiteY6" fmla="*/ 0 h 1117060"/>
              <a:gd name="connsiteX7" fmla="*/ 516989 w 889128"/>
              <a:gd name="connsiteY7" fmla="*/ 0 h 111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128" h="1117060">
                <a:moveTo>
                  <a:pt x="889128" y="1010093"/>
                </a:moveTo>
                <a:cubicBezTo>
                  <a:pt x="803181" y="1061484"/>
                  <a:pt x="717235" y="1112875"/>
                  <a:pt x="612682" y="1116419"/>
                </a:cubicBezTo>
                <a:cubicBezTo>
                  <a:pt x="508129" y="1119963"/>
                  <a:pt x="362816" y="1111102"/>
                  <a:pt x="261807" y="1031358"/>
                </a:cubicBezTo>
                <a:cubicBezTo>
                  <a:pt x="160798" y="951614"/>
                  <a:pt x="34979" y="763772"/>
                  <a:pt x="6626" y="637954"/>
                </a:cubicBezTo>
                <a:cubicBezTo>
                  <a:pt x="-21728" y="512135"/>
                  <a:pt x="47384" y="368596"/>
                  <a:pt x="91686" y="276447"/>
                </a:cubicBezTo>
                <a:cubicBezTo>
                  <a:pt x="135988" y="184298"/>
                  <a:pt x="201556" y="131135"/>
                  <a:pt x="272440" y="85061"/>
                </a:cubicBezTo>
                <a:cubicBezTo>
                  <a:pt x="343324" y="38986"/>
                  <a:pt x="516989" y="0"/>
                  <a:pt x="516989" y="0"/>
                </a:cubicBezTo>
                <a:lnTo>
                  <a:pt x="516989" y="0"/>
                </a:lnTo>
              </a:path>
            </a:pathLst>
          </a:custGeom>
          <a:noFill/>
          <a:ln w="38100"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  <p:bldP spid="26" grpId="0"/>
      <p:bldP spid="27" grpId="0"/>
      <p:bldP spid="18" grpId="0"/>
      <p:bldP spid="23" grpId="0"/>
      <p:bldGraphic spid="28" grpId="0">
        <p:bldAsOne/>
      </p:bldGraphic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Title</a:t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106750" y="177900"/>
            <a:ext cx="56808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tx2">
                    <a:lumMod val="50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Transformational</a:t>
            </a:r>
            <a:r>
              <a:rPr lang="en" sz="3000" dirty="0">
                <a:latin typeface="PT Sans Narrow"/>
                <a:ea typeface="PT Sans Narrow"/>
                <a:cs typeface="PT Sans Narrow"/>
                <a:sym typeface="PT Sans Narrow"/>
              </a:rPr>
              <a:t> Science Highlights</a:t>
            </a:r>
            <a:endParaRPr sz="30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152401" y="2393441"/>
            <a:ext cx="4593376" cy="2162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7500">
              <a:lnSpc>
                <a:spcPct val="150000"/>
              </a:lnSpc>
              <a:buSzPts val="1400"/>
              <a:buFont typeface="Arial"/>
              <a:buChar char="●"/>
            </a:pPr>
            <a:r>
              <a:rPr lang="en-CA" b="1" dirty="0">
                <a:solidFill>
                  <a:schemeClr val="tx1"/>
                </a:solidFill>
              </a:rPr>
              <a:t>Return levels for very long periods: </a:t>
            </a:r>
            <a:r>
              <a:rPr lang="en-CA" dirty="0">
                <a:solidFill>
                  <a:schemeClr val="tx1"/>
                </a:solidFill>
              </a:rPr>
              <a:t>Becoming critical for engineering design; standard methods based in extreme value theory are not adequate; Developing a more physically based approach with promising results based on testing with the CanRCM4 large ensemble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name</a:t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7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93406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4;p15"/>
          <p:cNvSpPr txBox="1"/>
          <p:nvPr/>
        </p:nvSpPr>
        <p:spPr>
          <a:xfrm>
            <a:off x="1592996" y="463551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Climate-Related Precipitation Extremes</a:t>
            </a:r>
            <a:endParaRPr dirty="0">
              <a:solidFill>
                <a:schemeClr val="bg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1" name="E1CABCF0-D38C-4AD5-A86C-4C040B2B9B29" descr="874AD467-AA62-4E89-8A26-120867EC795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210" y="265888"/>
            <a:ext cx="698390" cy="70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247754-18D2-B941-80A1-6FA05C9E0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9397" y="2930693"/>
            <a:ext cx="2334738" cy="14435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817BAD-B9F6-7844-9B16-13AF7D597567}"/>
              </a:ext>
            </a:extLst>
          </p:cNvPr>
          <p:cNvSpPr txBox="1"/>
          <p:nvPr/>
        </p:nvSpPr>
        <p:spPr>
          <a:xfrm>
            <a:off x="7003451" y="4358511"/>
            <a:ext cx="1507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Relative RMSE (%)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B380C5-BF20-BC45-B9E5-329672F3E6C1}"/>
              </a:ext>
            </a:extLst>
          </p:cNvPr>
          <p:cNvSpPr txBox="1"/>
          <p:nvPr/>
        </p:nvSpPr>
        <p:spPr>
          <a:xfrm rot="16200000">
            <a:off x="5728310" y="3508063"/>
            <a:ext cx="1362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Fraction of points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05D86-5BCA-7C4B-A96E-3D574C85AA2D}"/>
              </a:ext>
            </a:extLst>
          </p:cNvPr>
          <p:cNvSpPr txBox="1"/>
          <p:nvPr/>
        </p:nvSpPr>
        <p:spPr>
          <a:xfrm>
            <a:off x="5035382" y="2997424"/>
            <a:ext cx="11853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369DD"/>
                </a:solidFill>
              </a:rPr>
              <a:t>Compound model (50 years of data)</a:t>
            </a:r>
          </a:p>
          <a:p>
            <a:r>
              <a:rPr lang="en-US" sz="1200" dirty="0">
                <a:solidFill>
                  <a:srgbClr val="FF0000"/>
                </a:solidFill>
              </a:rPr>
              <a:t>GEV (50 years of data)</a:t>
            </a:r>
          </a:p>
          <a:p>
            <a:r>
              <a:rPr lang="en-US" sz="1200" dirty="0">
                <a:solidFill>
                  <a:srgbClr val="41B700"/>
                </a:solidFill>
              </a:rPr>
              <a:t>GEV (1750 years of data)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57F793-4650-9E48-9151-3F2966CC1EB5}"/>
              </a:ext>
            </a:extLst>
          </p:cNvPr>
          <p:cNvSpPr txBox="1"/>
          <p:nvPr/>
        </p:nvSpPr>
        <p:spPr>
          <a:xfrm>
            <a:off x="6127998" y="2472951"/>
            <a:ext cx="286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Performance improvement at locations where GEV distribution does not fit well</a:t>
            </a:r>
          </a:p>
        </p:txBody>
      </p:sp>
      <p:sp>
        <p:nvSpPr>
          <p:cNvPr id="17" name="Google Shape;81;p16">
            <a:extLst>
              <a:ext uri="{FF2B5EF4-FFF2-40B4-BE49-F238E27FC236}">
                <a16:creationId xmlns:a16="http://schemas.microsoft.com/office/drawing/2014/main" id="{862E01B3-197A-6C4B-AC38-16AED2DA640D}"/>
              </a:ext>
            </a:extLst>
          </p:cNvPr>
          <p:cNvSpPr txBox="1"/>
          <p:nvPr/>
        </p:nvSpPr>
        <p:spPr>
          <a:xfrm>
            <a:off x="152400" y="725120"/>
            <a:ext cx="4249479" cy="1769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lnSpc>
                <a:spcPct val="150000"/>
              </a:lnSpc>
              <a:buSzPts val="1400"/>
              <a:buChar char="●"/>
            </a:pPr>
            <a:r>
              <a:rPr lang="en-CA" b="1" dirty="0">
                <a:solidFill>
                  <a:schemeClr val="tx1"/>
                </a:solidFill>
              </a:rPr>
              <a:t>Hail: </a:t>
            </a:r>
            <a:r>
              <a:rPr lang="en-CA" dirty="0">
                <a:solidFill>
                  <a:schemeClr val="tx1"/>
                </a:solidFill>
              </a:rPr>
              <a:t>Changes in hail occurrence are being studied using the </a:t>
            </a:r>
            <a:r>
              <a:rPr lang="en-CA" dirty="0" err="1">
                <a:solidFill>
                  <a:schemeClr val="tx1"/>
                </a:solidFill>
              </a:rPr>
              <a:t>Hailcast</a:t>
            </a:r>
            <a:r>
              <a:rPr lang="en-CA" dirty="0">
                <a:solidFill>
                  <a:schemeClr val="tx1"/>
                </a:solidFill>
              </a:rPr>
              <a:t> model driven by WRF CONUS I runs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287ADE-D982-FB4B-AF03-45BFDC806814}"/>
              </a:ext>
            </a:extLst>
          </p:cNvPr>
          <p:cNvGrpSpPr/>
          <p:nvPr/>
        </p:nvGrpSpPr>
        <p:grpSpPr>
          <a:xfrm>
            <a:off x="4572000" y="101810"/>
            <a:ext cx="4419600" cy="2365862"/>
            <a:chOff x="4572000" y="101810"/>
            <a:chExt cx="4419600" cy="236586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5B03E51-813F-894A-96AE-DA1DFE5D0E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397" t="10273" r="8023" b="13117"/>
            <a:stretch/>
          </p:blipFill>
          <p:spPr>
            <a:xfrm>
              <a:off x="5539563" y="101810"/>
              <a:ext cx="3452037" cy="233535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CC701A-7B07-A94B-95B7-381E87949D5D}"/>
                </a:ext>
              </a:extLst>
            </p:cNvPr>
            <p:cNvSpPr txBox="1"/>
            <p:nvPr/>
          </p:nvSpPr>
          <p:spPr>
            <a:xfrm>
              <a:off x="4572000" y="971534"/>
              <a:ext cx="10926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Projected change in frequency of hail ≥ 4 cm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95E0E9-CF4A-154C-84FD-836F027BAFE3}"/>
                </a:ext>
              </a:extLst>
            </p:cNvPr>
            <p:cNvSpPr/>
            <p:nvPr/>
          </p:nvSpPr>
          <p:spPr>
            <a:xfrm>
              <a:off x="5784100" y="2317898"/>
              <a:ext cx="2647507" cy="149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158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/>
        </p:nvSpPr>
        <p:spPr>
          <a:xfrm>
            <a:off x="106750" y="177900"/>
            <a:ext cx="56808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PT Sans Narrow"/>
                <a:ea typeface="PT Sans Narrow"/>
                <a:cs typeface="PT Sans Narrow"/>
                <a:sym typeface="PT Sans Narrow"/>
              </a:rPr>
              <a:t>Project Impact and Aspirations</a:t>
            </a:r>
            <a:endParaRPr sz="30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7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93406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4;p15"/>
          <p:cNvSpPr txBox="1"/>
          <p:nvPr/>
        </p:nvSpPr>
        <p:spPr>
          <a:xfrm>
            <a:off x="1592996" y="463551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Climate-Related Precipitation Extremes</a:t>
            </a:r>
            <a:endParaRPr dirty="0">
              <a:solidFill>
                <a:schemeClr val="bg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0980" y="830537"/>
            <a:ext cx="8477416" cy="3591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CA" b="1" dirty="0"/>
              <a:t>Overall Goal</a:t>
            </a:r>
            <a:r>
              <a:rPr lang="en-CA" dirty="0"/>
              <a:t>: Demonstrate research and applications addressing important issues for several sectors and facilitate </a:t>
            </a:r>
            <a:r>
              <a:rPr lang="en-US" dirty="0"/>
              <a:t>effective utilization of knowledge by our users, GWF colleagues, broader community</a:t>
            </a:r>
            <a:endParaRPr lang="en-CA" dirty="0"/>
          </a:p>
          <a:p>
            <a:pPr marL="541338" lvl="2" indent="-271463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b="1" dirty="0"/>
              <a:t>Electrical Utilities</a:t>
            </a:r>
            <a:r>
              <a:rPr lang="en-CA" dirty="0"/>
              <a:t>: Improve the resilience of electrical supply systems by </a:t>
            </a:r>
            <a:r>
              <a:rPr lang="en-US" dirty="0"/>
              <a:t>providing information needed to better understand precipitation related impacts on transmission and distribution systems</a:t>
            </a:r>
          </a:p>
          <a:p>
            <a:pPr marL="541338" lvl="2" indent="-271463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b="1" dirty="0"/>
              <a:t>Insurance</a:t>
            </a:r>
            <a:r>
              <a:rPr lang="en-CA" dirty="0"/>
              <a:t>: Contribute to continued viability of insurance based risk sharing mechanisms by better quantifying risk from extreme precipitation events and long term changes in risk profiles</a:t>
            </a:r>
          </a:p>
          <a:p>
            <a:pPr marL="541338" lvl="2" indent="-271463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b="1" dirty="0"/>
              <a:t>Engineering</a:t>
            </a:r>
            <a:r>
              <a:rPr lang="en-CA" dirty="0"/>
              <a:t>: Enable future climate resilient infrastructure design by increasing</a:t>
            </a:r>
            <a:r>
              <a:rPr lang="en-US" dirty="0"/>
              <a:t> confidence in estimates of current and future extreme climatic loads and provide building code guidance</a:t>
            </a:r>
          </a:p>
          <a:p>
            <a:pPr marL="541338" lvl="2" indent="-271463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b="1" dirty="0"/>
              <a:t>Agriculture</a:t>
            </a:r>
            <a:r>
              <a:rPr lang="en-CA" dirty="0"/>
              <a:t>: </a:t>
            </a:r>
            <a:r>
              <a:rPr lang="en-US" dirty="0"/>
              <a:t>Better manage impact of future precipitation extremes, prolonged drought periods, hail, etc., on crop yields</a:t>
            </a:r>
          </a:p>
        </p:txBody>
      </p:sp>
      <p:pic>
        <p:nvPicPr>
          <p:cNvPr id="12" name="E1CABCF0-D38C-4AD5-A86C-4C040B2B9B29" descr="874AD467-AA62-4E89-8A26-120867EC795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210" y="265888"/>
            <a:ext cx="698390" cy="70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/>
        </p:nvSpPr>
        <p:spPr>
          <a:xfrm>
            <a:off x="106750" y="177900"/>
            <a:ext cx="84204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Challenges and Cross-project Collaboration Opportunities</a:t>
            </a:r>
            <a:endParaRPr sz="3000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272774" y="1091125"/>
            <a:ext cx="8433903" cy="30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>
              <a:buSzPts val="1400"/>
            </a:pPr>
            <a:r>
              <a:rPr lang="en-CA" b="1" u="sng" dirty="0"/>
              <a:t>Key Challenge</a:t>
            </a:r>
          </a:p>
          <a:p>
            <a:pPr marL="139700" lvl="0">
              <a:buSzPts val="1400"/>
            </a:pPr>
            <a:endParaRPr lang="en-CA" b="1" u="sng" dirty="0"/>
          </a:p>
          <a:p>
            <a:pPr marL="457200" lvl="0" indent="-317500">
              <a:buSzPts val="1400"/>
              <a:buChar char="●"/>
            </a:pPr>
            <a:r>
              <a:rPr lang="en-CA" dirty="0"/>
              <a:t>CONUS II data management and user support </a:t>
            </a:r>
            <a:endParaRPr lang="en-US" dirty="0"/>
          </a:p>
          <a:p>
            <a:pPr marL="457200" lvl="0" indent="-317500">
              <a:buSzPts val="1400"/>
              <a:buChar char="●"/>
            </a:pPr>
            <a:endParaRPr lang="en-US" dirty="0"/>
          </a:p>
          <a:p>
            <a:pPr marL="139700" lvl="0">
              <a:buSzPts val="1400"/>
            </a:pPr>
            <a:r>
              <a:rPr lang="en" b="1" u="sng" dirty="0"/>
              <a:t>Opportunities</a:t>
            </a:r>
            <a:endParaRPr lang="en" b="1" dirty="0"/>
          </a:p>
          <a:p>
            <a:pPr marL="139700" lvl="0">
              <a:buSzPts val="1400"/>
            </a:pPr>
            <a:endParaRPr lang="en" dirty="0"/>
          </a:p>
          <a:p>
            <a:pPr marL="457200" indent="-317500">
              <a:buSzPts val="1400"/>
              <a:buFont typeface="Arial"/>
              <a:buChar char="●"/>
            </a:pPr>
            <a:r>
              <a:rPr lang="en-US" dirty="0"/>
              <a:t>Active connections with MWF and Pillar I projects ”Short-duration extreme precipitation” and “Mountain Water Futures”</a:t>
            </a:r>
            <a:endParaRPr lang="en-US" dirty="0">
              <a:solidFill>
                <a:srgbClr val="FF0000"/>
              </a:solidFill>
            </a:endParaRPr>
          </a:p>
          <a:p>
            <a:pPr marL="457200" indent="-317500">
              <a:buSzPts val="1400"/>
              <a:buFont typeface="Arial"/>
              <a:buChar char="●"/>
            </a:pPr>
            <a:endParaRPr lang="en-US" dirty="0"/>
          </a:p>
          <a:p>
            <a:pPr marL="457200" indent="-317500">
              <a:buSzPts val="1400"/>
              <a:buFont typeface="Arial"/>
              <a:buChar char="●"/>
            </a:pPr>
            <a:r>
              <a:rPr lang="en-US" dirty="0"/>
              <a:t>CONUS II simulations will provide many more opportunities (driving hydrologic models, extremes assessment, evaluation of extremes producing processes,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  <a:p>
            <a:pPr marL="457200" indent="-317500">
              <a:buSzPts val="1400"/>
              <a:buFont typeface="Arial"/>
              <a:buChar char="●"/>
            </a:pPr>
            <a:endParaRPr lang="en-US" dirty="0">
              <a:solidFill>
                <a:schemeClr val="tx1"/>
              </a:solidFill>
            </a:endParaRPr>
          </a:p>
          <a:p>
            <a:pPr marL="457200" indent="-317500">
              <a:buSzPts val="1400"/>
              <a:buFont typeface="Arial"/>
              <a:buChar char="●"/>
            </a:pPr>
            <a:r>
              <a:rPr lang="en-US" dirty="0">
                <a:solidFill>
                  <a:schemeClr val="tx1"/>
                </a:solidFill>
              </a:rPr>
              <a:t>But, capacity within our project for additional collaboration is extremely limited</a:t>
            </a:r>
          </a:p>
          <a:p>
            <a:pPr marL="457200" indent="-317500">
              <a:buSzPts val="1400"/>
              <a:buFont typeface="Arial"/>
              <a:buChar char="●"/>
            </a:pPr>
            <a:endParaRPr lang="en-US" dirty="0"/>
          </a:p>
          <a:p>
            <a:pPr marL="457200" indent="-317500">
              <a:buSzPts val="1400"/>
              <a:buFont typeface="Arial"/>
              <a:buChar char="●"/>
            </a:pPr>
            <a:endParaRPr lang="en-US" dirty="0"/>
          </a:p>
          <a:p>
            <a:pPr marL="457200" lvl="0" indent="-317500">
              <a:buSzPts val="1400"/>
              <a:buChar char="●"/>
            </a:pPr>
            <a:endParaRPr dirty="0"/>
          </a:p>
        </p:txBody>
      </p:sp>
      <p:pic>
        <p:nvPicPr>
          <p:cNvPr id="7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93406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4;p15"/>
          <p:cNvSpPr txBox="1"/>
          <p:nvPr/>
        </p:nvSpPr>
        <p:spPr>
          <a:xfrm>
            <a:off x="1592996" y="463551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Climate-Related Precipitation Extremes</a:t>
            </a:r>
            <a:endParaRPr dirty="0">
              <a:solidFill>
                <a:schemeClr val="bg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9" name="E1CABCF0-D38C-4AD5-A86C-4C040B2B9B29" descr="874AD467-AA62-4E89-8A26-120867EC795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210" y="265888"/>
            <a:ext cx="698390" cy="70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7437</TotalTime>
  <Words>683</Words>
  <Application>Microsoft Macintosh PowerPoint</Application>
  <PresentationFormat>On-screen Show (16:9)</PresentationFormat>
  <Paragraphs>72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PT Sans Narrow</vt:lpstr>
      <vt:lpstr>Calibri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DeBeer, Chris</dc:creator>
  <cp:lastModifiedBy>Francis Zwiers</cp:lastModifiedBy>
  <cp:revision>52</cp:revision>
  <dcterms:modified xsi:type="dcterms:W3CDTF">2019-11-15T23:13:11Z</dcterms:modified>
</cp:coreProperties>
</file>