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PT Sans Narrow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h6tV4j9B7tz4e6kHB/HcXMgsVa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TSansNarrow-bold.fntdata"/><Relationship Id="rId10" Type="http://schemas.openxmlformats.org/officeDocument/2006/relationships/font" Target="fonts/PTSansNarrow-regular.fntdata"/><Relationship Id="rId12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It can help to frame your main research objective as a question. For example,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How will climate change affect agriculture in Canada?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How can we improve water quality and reduce algal blooms in Canadian lakes?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What are the links between fish health, food safety and food security in the Indigenous North?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What is the significance of groundwater fluxes on surface water flow?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These accomplishments slides will be also be used to build slide bank for use in GWF presentations 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 Narrow"/>
              <a:buChar char="●"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How are these results key to advancing the science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 Narrow"/>
              <a:buChar char="●"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How are these results linked to the needs of your partners/users?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52" name="Google Shape;52;p1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858002" cy="79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4594622"/>
            <a:ext cx="4800599" cy="488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coordinates: PI, email, website, etc</a:t>
            </a:r>
            <a:endParaRPr b="0" i="0" sz="1400" u="none" cap="none" strike="noStrike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106750" y="177900"/>
            <a:ext cx="90372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>
                <a:latin typeface="PT Sans Narrow"/>
                <a:ea typeface="PT Sans Narrow"/>
                <a:cs typeface="PT Sans Narrow"/>
                <a:sym typeface="PT Sans Narrow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FORMBLOOM</a:t>
            </a:r>
            <a:r>
              <a:rPr lang="en" sz="3000">
                <a:latin typeface="PT Sans Narrow"/>
                <a:ea typeface="PT Sans Narrow"/>
                <a:cs typeface="PT Sans Narrow"/>
                <a:sym typeface="PT Sans Narrow"/>
              </a:rPr>
              <a:t>:  Forecasting and Mitigation of Bloom-affected lakes</a:t>
            </a:r>
            <a:endParaRPr b="0" i="0" sz="30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272775" y="1091125"/>
            <a:ext cx="8527500" cy="30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Cyanobacterial blooms are a global risk that is rapidly growing worse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en"/>
              <a:t>1:  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reduce current risk via improved risk communications, forecasting &amp; remote sensing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understand the triggers of cyanobloom initiation and collapse to inform in-lake mitigation measures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/>
              <a:t>field work, sensors, process-oriented &amp; predictive models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2:</a:t>
            </a:r>
            <a:endParaRPr i="1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deploy &amp; test mitigation techniques in lakes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improve communication methods between managers and public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Helen Baulch helen.baulch@usask.ca</a:t>
            </a:r>
            <a:br>
              <a:rPr lang="en"/>
            </a:br>
            <a:r>
              <a:rPr lang="en"/>
              <a:t>Jason Venkiteswaran jvenkiteswaran@wlu.ca</a:t>
            </a:r>
            <a:br>
              <a:rPr lang="en"/>
            </a:br>
            <a:r>
              <a:rPr lang="en"/>
              <a:t>formbloom.ca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FORMBLOOM</a:t>
            </a:r>
            <a:endParaRPr b="0" i="0" sz="1400" u="none" cap="none" strike="noStrike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67" name="Google Shape;6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9200" y="4286063"/>
            <a:ext cx="2204799" cy="85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 b="0" i="0" sz="1400" u="none" cap="none" strike="noStrike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06750" y="177900"/>
            <a:ext cx="56808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Transformational Science Highlights</a:t>
            </a:r>
            <a:endParaRPr b="0" i="0" sz="30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272775" y="1091125"/>
            <a:ext cx="5004900" cy="30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Climate &amp; precipitation linked to bloom changes</a:t>
            </a:r>
            <a:endParaRPr>
              <a:solidFill>
                <a:schemeClr val="dk1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Extreme event led to early onset bloom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Can predict bloom onset 4-7 days in advance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Novel seasonal patterns of diverse cyano-toxins</a:t>
            </a:r>
            <a:endParaRPr>
              <a:solidFill>
                <a:schemeClr val="dk1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Toxin diversity greater than anticipated</a:t>
            </a:r>
            <a:endParaRPr>
              <a:solidFill>
                <a:schemeClr val="dk1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Reason for major concern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Predict timing of bloom pre-conditions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i="1" lang="en">
                <a:solidFill>
                  <a:schemeClr val="dk1"/>
                </a:solidFill>
              </a:rPr>
              <a:t>Test science-based bloom mitigation options</a:t>
            </a:r>
            <a:endParaRPr i="1">
              <a:solidFill>
                <a:schemeClr val="dk1"/>
              </a:solidFill>
            </a:endParaRPr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FORMBLOOM</a:t>
            </a:r>
            <a:endParaRPr b="0" i="0" sz="1400" u="none" cap="none" strike="noStrike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7674" y="1431411"/>
            <a:ext cx="3713926" cy="2280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9200" y="4286063"/>
            <a:ext cx="2204799" cy="85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 b="0" i="0" sz="1400" u="none" cap="none" strike="noStrike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106750" y="177900"/>
            <a:ext cx="56808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Impact and Aspirations</a:t>
            </a:r>
            <a:endParaRPr b="0" i="0" sz="30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5" name="Google Shape;85;p4"/>
          <p:cNvSpPr txBox="1"/>
          <p:nvPr/>
        </p:nvSpPr>
        <p:spPr>
          <a:xfrm>
            <a:off x="272775" y="1091125"/>
            <a:ext cx="5114100" cy="30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Applications:</a:t>
            </a:r>
            <a:endParaRPr>
              <a:solidFill>
                <a:schemeClr val="dk1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>
                <a:solidFill>
                  <a:schemeClr val="dk1"/>
                </a:solidFill>
              </a:rPr>
              <a:t>Developing decision support structures for WTP</a:t>
            </a:r>
            <a:b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More requests from partners than anticipated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Improved risk communications from partners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Improved bloom forecasting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Test science-based mitigation options considering feasibility, economic, social factors</a:t>
            </a:r>
            <a:endParaRPr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FORMBLOOM</a:t>
            </a:r>
            <a:endParaRPr b="0" i="0" sz="1400" u="none" cap="none" strike="noStrike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8" name="Google Shape;8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9200" y="4286063"/>
            <a:ext cx="2204799" cy="857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000" y="1158439"/>
            <a:ext cx="36576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 b="0" i="0" sz="1400" u="none" cap="none" strike="noStrike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5" name="Google Shape;95;p5"/>
          <p:cNvSpPr txBox="1"/>
          <p:nvPr/>
        </p:nvSpPr>
        <p:spPr>
          <a:xfrm>
            <a:off x="106750" y="177900"/>
            <a:ext cx="84204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Challenges and Cross-project Collaboration Opportunities</a:t>
            </a:r>
            <a:endParaRPr b="0" i="0" sz="3000" u="none" cap="none" strike="noStrike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272775" y="1091125"/>
            <a:ext cx="4829100" cy="39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Opportunities:  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Joint meeting with partners to reduce burnout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Challenges: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Time-limited world – catalysing communications and synergies across project</a:t>
            </a:r>
            <a:r>
              <a:rPr lang="en"/>
              <a:t>s</a:t>
            </a:r>
            <a:r>
              <a:rPr lang="en"/>
              <a:t> (ensuring coherent messaging)</a:t>
            </a:r>
            <a:br>
              <a:rPr lang="en"/>
            </a:b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High needs from users (many requests and needs from partners – established, new, &amp; potential additions)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5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FORMBLOOM</a:t>
            </a:r>
            <a:endParaRPr b="0" i="0" sz="1400" u="none" cap="none" strike="noStrike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99" name="Google Shape;9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9200" y="4286063"/>
            <a:ext cx="2204799" cy="857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3075" y="1200140"/>
            <a:ext cx="4130936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DeBeer, Chris</dc:creator>
</cp:coreProperties>
</file>