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0" r:id="rId1"/>
  </p:sldMasterIdLst>
  <p:notesMasterIdLst>
    <p:notesMasterId r:id="rId13"/>
  </p:notesMasterIdLst>
  <p:sldIdLst>
    <p:sldId id="265" r:id="rId2"/>
    <p:sldId id="257" r:id="rId3"/>
    <p:sldId id="258" r:id="rId4"/>
    <p:sldId id="269" r:id="rId5"/>
    <p:sldId id="259" r:id="rId6"/>
    <p:sldId id="261" r:id="rId7"/>
    <p:sldId id="262" r:id="rId8"/>
    <p:sldId id="267" r:id="rId9"/>
    <p:sldId id="263" r:id="rId10"/>
    <p:sldId id="260"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1573"/>
  </p:normalViewPr>
  <p:slideViewPr>
    <p:cSldViewPr snapToGrid="0">
      <p:cViewPr varScale="1">
        <p:scale>
          <a:sx n="101" d="100"/>
          <a:sy n="101" d="100"/>
        </p:scale>
        <p:origin x="60" y="9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3db3644b4_0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PT Sans Narrow"/>
              <a:ea typeface="PT Sans Narrow"/>
              <a:cs typeface="PT Sans Narrow"/>
              <a:sym typeface="PT Sans Narrow"/>
            </a:endParaRPr>
          </a:p>
        </p:txBody>
      </p:sp>
      <p:sp>
        <p:nvSpPr>
          <p:cNvPr id="77" name="Google Shape;77;g73db3644b4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736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3db3644b4_0_18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73db3644b4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3db3644b4_0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PT Sans Narrow"/>
              <a:ea typeface="PT Sans Narrow"/>
              <a:cs typeface="PT Sans Narrow"/>
              <a:sym typeface="PT Sans Narrow"/>
            </a:endParaRPr>
          </a:p>
        </p:txBody>
      </p:sp>
      <p:sp>
        <p:nvSpPr>
          <p:cNvPr id="77" name="Google Shape;77;g73db3644b4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776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3db3644b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68" name="Google Shape;68;g73db3644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3db3644b4_0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PT Sans Narrow"/>
              <a:ea typeface="PT Sans Narrow"/>
              <a:cs typeface="PT Sans Narrow"/>
              <a:sym typeface="PT Sans Narrow"/>
            </a:endParaRPr>
          </a:p>
        </p:txBody>
      </p:sp>
      <p:sp>
        <p:nvSpPr>
          <p:cNvPr id="77" name="Google Shape;77;g73db3644b4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3db3644b4_0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PT Sans Narrow"/>
              <a:ea typeface="PT Sans Narrow"/>
              <a:cs typeface="PT Sans Narrow"/>
              <a:sym typeface="PT Sans Narrow"/>
            </a:endParaRPr>
          </a:p>
        </p:txBody>
      </p:sp>
      <p:sp>
        <p:nvSpPr>
          <p:cNvPr id="77" name="Google Shape;77;g73db3644b4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0343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3db3644b4_0_20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while implementing water security underscored by UNDRIP, TRC, UNESCO and several SDG through our water monitoring, women, Indigenous knowledge and capacity building. We do meet the UNESCO  Resolution XXIII-8, IHP support sustainable goal indicator 6.a.2 water education affirms intergovernmental </a:t>
            </a:r>
            <a:r>
              <a:rPr lang="en-US" sz="1100" b="0" i="0" u="none" strike="noStrike" cap="none" dirty="0" err="1">
                <a:solidFill>
                  <a:srgbClr val="000000"/>
                </a:solidFill>
                <a:effectLst/>
                <a:latin typeface="Arial"/>
                <a:ea typeface="Arial"/>
                <a:cs typeface="Arial"/>
                <a:sym typeface="Arial"/>
              </a:rPr>
              <a:t>programme</a:t>
            </a:r>
            <a:r>
              <a:rPr lang="en-US" sz="1100" b="0" i="0" u="none" strike="noStrike" cap="none" dirty="0">
                <a:solidFill>
                  <a:srgbClr val="000000"/>
                </a:solidFill>
                <a:effectLst/>
                <a:latin typeface="Arial"/>
                <a:ea typeface="Arial"/>
                <a:cs typeface="Arial"/>
                <a:sym typeface="Arial"/>
              </a:rPr>
              <a:t> devoted to fostering water research, water resources management, education and women/youth capacity building, all female leads with Six Nations community, observing the UNESCO target, Agenda 2030 “aims to achieve gender equality and empowerment of women and girls” and  (SDG 5) “developing technology” to disseminate western/Indigenous technology through science storytelling - bilingual, virtual and augmented reality with Mohawk College</a:t>
            </a:r>
          </a:p>
          <a:p>
            <a:r>
              <a:rPr lang="en-US" sz="1100" b="0" i="0" u="none" strike="noStrike" cap="none" dirty="0">
                <a:solidFill>
                  <a:srgbClr val="000000"/>
                </a:solidFill>
                <a:effectLst/>
                <a:latin typeface="Arial"/>
                <a:ea typeface="Arial"/>
                <a:cs typeface="Arial"/>
                <a:sym typeface="Arial"/>
              </a:rPr>
              <a:t>- developing Indigenous language </a:t>
            </a:r>
            <a:r>
              <a:rPr lang="en-US" sz="1100" b="0" i="0" u="none" strike="noStrike" cap="none" dirty="0" err="1">
                <a:solidFill>
                  <a:srgbClr val="000000"/>
                </a:solidFill>
                <a:effectLst/>
                <a:latin typeface="Arial"/>
                <a:ea typeface="Arial"/>
                <a:cs typeface="Arial"/>
                <a:sym typeface="Arial"/>
              </a:rPr>
              <a:t>waterscaping</a:t>
            </a:r>
            <a:r>
              <a:rPr lang="en-US" sz="1100" b="0" i="0" u="none" strike="noStrike" cap="none" dirty="0">
                <a:solidFill>
                  <a:srgbClr val="000000"/>
                </a:solidFill>
                <a:effectLst/>
                <a:latin typeface="Arial"/>
                <a:ea typeface="Arial"/>
                <a:cs typeface="Arial"/>
                <a:sym typeface="Arial"/>
              </a:rPr>
              <a:t> maps with traditional stories, resiliency outcomes and scholarly theoretical and applied Indigenous governance tools developed to assist Indigenous people's achieve SDG 5 and  XXIII-8., highlight the SDG 5 women and girls as the AFN has a history of not embracing gender equity as you may notice.</a:t>
            </a:r>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p:txBody>
      </p:sp>
      <p:sp>
        <p:nvSpPr>
          <p:cNvPr id="86" name="Google Shape;86;g73db3644b4_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3db3644b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r>
              <a:rPr lang="en-US" sz="1100" b="0" i="0" u="none" strike="noStrike" cap="none" dirty="0" err="1">
                <a:solidFill>
                  <a:srgbClr val="000000"/>
                </a:solidFill>
                <a:effectLst/>
                <a:latin typeface="Arial"/>
                <a:ea typeface="Arial"/>
                <a:cs typeface="Arial"/>
                <a:sym typeface="Arial"/>
              </a:rPr>
              <a:t>Ohneganous</a:t>
            </a:r>
            <a:r>
              <a:rPr lang="en-US" sz="1100" b="0" i="0" u="none" strike="noStrike" cap="none" dirty="0">
                <a:solidFill>
                  <a:srgbClr val="000000"/>
                </a:solidFill>
                <a:effectLst/>
                <a:latin typeface="Arial"/>
                <a:ea typeface="Arial"/>
                <a:cs typeface="Arial"/>
                <a:sym typeface="Arial"/>
              </a:rPr>
              <a:t> is developing capacity to strengthen legal and political stewardship over aquifer and developing tools for community to respond to:</a:t>
            </a:r>
          </a:p>
          <a:p>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2) U.N. assessment, compiled by 145 experts from 50 countries over three years Summary for policymakers of the global assessment report on biodiversity and ecosystem services -,  "While humans have "significantly altered" environments, these trends have been less severe or avoided altogether in areas held or managed by Indigenous peoples. Indigenous people could contribute to global sustainability efforts if provided  legal and political rights to use and steward the lands they know so well."</a:t>
            </a:r>
          </a:p>
          <a:p>
            <a:r>
              <a:rPr lang="en-US" sz="1100" b="0" i="0" u="none" strike="noStrike" cap="none" dirty="0">
                <a:solidFill>
                  <a:srgbClr val="000000"/>
                </a:solidFill>
                <a:effectLst/>
                <a:latin typeface="Arial"/>
                <a:ea typeface="Arial"/>
                <a:cs typeface="Arial"/>
                <a:sym typeface="Arial"/>
              </a:rPr>
              <a:t>(Sandra Díaz, (Co-Chair, Argentina), Josef </a:t>
            </a:r>
            <a:r>
              <a:rPr lang="en-US" sz="1100" b="0" i="0" u="none" strike="noStrike" cap="none" dirty="0" err="1">
                <a:solidFill>
                  <a:srgbClr val="000000"/>
                </a:solidFill>
                <a:effectLst/>
                <a:latin typeface="Arial"/>
                <a:ea typeface="Arial"/>
                <a:cs typeface="Arial"/>
                <a:sym typeface="Arial"/>
              </a:rPr>
              <a:t>Settele</a:t>
            </a:r>
            <a:r>
              <a:rPr lang="en-US" sz="1100" b="0" i="0" u="none" strike="noStrike" cap="none" dirty="0">
                <a:solidFill>
                  <a:srgbClr val="000000"/>
                </a:solidFill>
                <a:effectLst/>
                <a:latin typeface="Arial"/>
                <a:ea typeface="Arial"/>
                <a:cs typeface="Arial"/>
                <a:sym typeface="Arial"/>
              </a:rPr>
              <a:t> (Co-Chair, Germany), Eduardo </a:t>
            </a:r>
            <a:r>
              <a:rPr lang="en-US" sz="1100" b="0" i="0" u="none" strike="noStrike" cap="none" dirty="0" err="1">
                <a:solidFill>
                  <a:srgbClr val="000000"/>
                </a:solidFill>
                <a:effectLst/>
                <a:latin typeface="Arial"/>
                <a:ea typeface="Arial"/>
                <a:cs typeface="Arial"/>
                <a:sym typeface="Arial"/>
              </a:rPr>
              <a:t>Brondízio</a:t>
            </a:r>
            <a:r>
              <a:rPr lang="en-US" sz="1100" b="0" i="0" u="none" strike="noStrike" cap="none" dirty="0">
                <a:solidFill>
                  <a:srgbClr val="000000"/>
                </a:solidFill>
                <a:effectLst/>
                <a:latin typeface="Arial"/>
                <a:ea typeface="Arial"/>
                <a:cs typeface="Arial"/>
                <a:sym typeface="Arial"/>
              </a:rPr>
              <a:t> (Co-Chair, Brazil/United States of America)</a:t>
            </a:r>
          </a:p>
          <a:p>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Supporting Haudenosaunee women - students present at UN IPPF – (use poster attached) leading to their invitations to Geneva, Youth Water Summit, Rapid City SD, UN Youth Climate Change Summit, NY (</a:t>
            </a:r>
            <a:r>
              <a:rPr lang="en-US" sz="1100" b="0" i="0" u="none" strike="noStrike" cap="none" dirty="0" err="1">
                <a:solidFill>
                  <a:srgbClr val="000000"/>
                </a:solidFill>
                <a:effectLst/>
                <a:latin typeface="Arial"/>
                <a:ea typeface="Arial"/>
                <a:cs typeface="Arial"/>
                <a:sym typeface="Arial"/>
              </a:rPr>
              <a:t>Makasa’s</a:t>
            </a:r>
            <a:r>
              <a:rPr lang="en-US" sz="1100" b="0" i="0" u="none" strike="noStrike" cap="none">
                <a:solidFill>
                  <a:srgbClr val="000000"/>
                </a:solidFill>
                <a:effectLst/>
                <a:latin typeface="Arial"/>
                <a:ea typeface="Arial"/>
                <a:cs typeface="Arial"/>
                <a:sym typeface="Arial"/>
              </a:rPr>
              <a:t> photos) creation of traditional governments Water Committee to assist in advising GWF youth (list names of Chiefs)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68" name="Google Shape;68;g73db3644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0635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3db3644b4_0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200" dirty="0" err="1"/>
              <a:t>Kawenni:yo</a:t>
            </a:r>
            <a:r>
              <a:rPr lang="en-US" sz="1200" dirty="0"/>
              <a:t>/</a:t>
            </a:r>
            <a:r>
              <a:rPr lang="en-US" sz="1200" dirty="0" err="1"/>
              <a:t>Gaweni:yo</a:t>
            </a:r>
            <a:r>
              <a:rPr lang="en-US" sz="1200" dirty="0"/>
              <a:t> Students Receiving Certificates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endParaRPr lang="en-US" sz="12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t>2. </a:t>
            </a:r>
            <a:r>
              <a:rPr lang="en-US" sz="1200" dirty="0" err="1"/>
              <a:t>Story’ing</a:t>
            </a:r>
            <a:r>
              <a:rPr lang="en-US" sz="1200" dirty="0"/>
              <a:t> our land, colonial maps present ‘empty wilderness’- we populate them with ancient heritage to modern day. Rebekah update: </a:t>
            </a:r>
            <a:r>
              <a:rPr lang="en-US" sz="1100" b="0" i="0" u="none" strike="noStrike" cap="none" dirty="0">
                <a:solidFill>
                  <a:srgbClr val="000000"/>
                </a:solidFill>
                <a:effectLst/>
                <a:latin typeface="Arial"/>
                <a:ea typeface="Arial"/>
                <a:cs typeface="Arial"/>
                <a:sym typeface="Arial"/>
              </a:rPr>
              <a:t>I've created the naming database and it has been populated with the archival information. I've produced a number of stripped-down maps (i.e., physical features only, no markings at all)</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latin typeface="PT Sans Narrow"/>
                <a:ea typeface="PT Sans Narrow"/>
                <a:cs typeface="PT Sans Narrow"/>
                <a:sym typeface="PT Sans Narrow"/>
              </a:rPr>
              <a:t>3. </a:t>
            </a:r>
            <a:r>
              <a:rPr lang="en-US" sz="1200" dirty="0">
                <a:solidFill>
                  <a:prstClr val="white"/>
                </a:solidFill>
                <a:latin typeface="PT Sans Narrow"/>
                <a:ea typeface="PT Sans Narrow"/>
                <a:cs typeface="Tahoma" pitchFamily="34" charset="0"/>
                <a:sym typeface="PT Sans Narrow"/>
              </a:rPr>
              <a:t>D</a:t>
            </a:r>
            <a:r>
              <a:rPr lang="en-US" sz="1200" dirty="0">
                <a:solidFill>
                  <a:prstClr val="white"/>
                </a:solidFill>
                <a:cs typeface="Tahoma" pitchFamily="34" charset="0"/>
              </a:rPr>
              <a:t>igital stories demonstrating how water quality shapes and informs emotional-mental wellbeing; developing pathways to empower and manage control over their water, facilitate mechanisms to achieve self-determination; and in the 2019 UN Indigenous Forum.</a:t>
            </a:r>
          </a:p>
          <a:p>
            <a:pPr marL="0" lvl="0" indent="0" algn="l" rtl="0">
              <a:spcBef>
                <a:spcPts val="0"/>
              </a:spcBef>
              <a:spcAft>
                <a:spcPts val="0"/>
              </a:spcAft>
              <a:buNone/>
            </a:pPr>
            <a:endParaRPr lang="en-US" sz="1200" dirty="0">
              <a:solidFill>
                <a:prstClr val="white"/>
              </a:solidFill>
              <a:cs typeface="Tahoma" pitchFamily="34" charset="0"/>
            </a:endParaRPr>
          </a:p>
          <a:p>
            <a:pPr marL="0" lvl="0" indent="0" algn="l" rtl="0">
              <a:spcBef>
                <a:spcPts val="0"/>
              </a:spcBef>
              <a:spcAft>
                <a:spcPts val="0"/>
              </a:spcAft>
              <a:buNone/>
            </a:pPr>
            <a:r>
              <a:rPr lang="en-US" sz="1200" dirty="0">
                <a:solidFill>
                  <a:prstClr val="white"/>
                </a:solidFill>
                <a:cs typeface="Tahoma" pitchFamily="34" charset="0"/>
              </a:rPr>
              <a:t>4. Turtle tagging to monitor populations. Use underwater drones for identification and educational purposes.</a:t>
            </a:r>
          </a:p>
        </p:txBody>
      </p:sp>
      <p:sp>
        <p:nvSpPr>
          <p:cNvPr id="77" name="Google Shape;77;g73db3644b4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1471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3db3644b4_0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dirty="0">
              <a:solidFill>
                <a:prstClr val="white"/>
              </a:solidFill>
              <a:cs typeface="Tahoma" pitchFamily="34" charset="0"/>
            </a:endParaRPr>
          </a:p>
        </p:txBody>
      </p:sp>
      <p:sp>
        <p:nvSpPr>
          <p:cNvPr id="77" name="Google Shape;77;g73db3644b4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4479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3db3644b4_0_20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p:txBody>
      </p:sp>
      <p:sp>
        <p:nvSpPr>
          <p:cNvPr id="86" name="Google Shape;86;g73db3644b4_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0381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6" name="Google Shape;56;p13"/>
          <p:cNvPicPr preferRelativeResize="0"/>
          <p:nvPr/>
        </p:nvPicPr>
        <p:blipFill rotWithShape="1">
          <a:blip r:embed="rId2">
            <a:alphaModFix/>
          </a:blip>
          <a:srcRect/>
          <a:stretch/>
        </p:blipFill>
        <p:spPr>
          <a:xfrm>
            <a:off x="0" y="0"/>
            <a:ext cx="6858002" cy="791679"/>
          </a:xfrm>
          <a:prstGeom prst="rect">
            <a:avLst/>
          </a:prstGeom>
          <a:noFill/>
          <a:ln>
            <a:noFill/>
          </a:ln>
        </p:spPr>
      </p:pic>
      <p:pic>
        <p:nvPicPr>
          <p:cNvPr id="57" name="Google Shape;57;p13"/>
          <p:cNvPicPr preferRelativeResize="0"/>
          <p:nvPr/>
        </p:nvPicPr>
        <p:blipFill rotWithShape="1">
          <a:blip r:embed="rId3">
            <a:alphaModFix/>
          </a:blip>
          <a:srcRect/>
          <a:stretch/>
        </p:blipFill>
        <p:spPr>
          <a:xfrm>
            <a:off x="1447800" y="4594622"/>
            <a:ext cx="4800599" cy="488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ciwqt.squarespace.com/" TargetMode="External"/><Relationship Id="rId4" Type="http://schemas.openxmlformats.org/officeDocument/2006/relationships/hyperlink" Target="mailto:dawnm@mcmaster.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cciwqt.squarespace.com/" TargetMode="External"/><Relationship Id="rId5" Type="http://schemas.openxmlformats.org/officeDocument/2006/relationships/hyperlink" Target="mailto:dawnm@mcmaster.ca"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cciwqt.squarespace.com/" TargetMode="External"/><Relationship Id="rId4" Type="http://schemas.openxmlformats.org/officeDocument/2006/relationships/hyperlink" Target="mailto:dawnm@mcmaster.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s://cciwqt.squarespace.com/" TargetMode="External"/><Relationship Id="rId4" Type="http://schemas.openxmlformats.org/officeDocument/2006/relationships/hyperlink" Target="mailto:dawnm@mcmaster.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cciwqt.squarespace.com/" TargetMode="External"/><Relationship Id="rId5" Type="http://schemas.openxmlformats.org/officeDocument/2006/relationships/hyperlink" Target="mailto:dawnm@mcmaster.ca"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cciwqt.squarespace.com/" TargetMode="External"/><Relationship Id="rId5" Type="http://schemas.openxmlformats.org/officeDocument/2006/relationships/hyperlink" Target="mailto:dawnm@mcmaster.ca"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cciwqt.squarespace.com/" TargetMode="External"/><Relationship Id="rId11" Type="http://schemas.openxmlformats.org/officeDocument/2006/relationships/image" Target="../media/image11.png"/><Relationship Id="rId5" Type="http://schemas.openxmlformats.org/officeDocument/2006/relationships/hyperlink" Target="mailto:dawnm@mcmaster.ca" TargetMode="External"/><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hyperlink" Target="https://cciwqt.squarespace.com/" TargetMode="External"/><Relationship Id="rId10" Type="http://schemas.openxmlformats.org/officeDocument/2006/relationships/image" Target="../media/image15.png"/><Relationship Id="rId4" Type="http://schemas.openxmlformats.org/officeDocument/2006/relationships/hyperlink" Target="mailto:dawnm@mcmaster.ca" TargetMode="Externa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3.pn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1.JPG"/><Relationship Id="rId5" Type="http://schemas.openxmlformats.org/officeDocument/2006/relationships/hyperlink" Target="https://cciwqt.squarespace.com/" TargetMode="External"/><Relationship Id="rId10" Type="http://schemas.openxmlformats.org/officeDocument/2006/relationships/image" Target="../media/image20.jpg"/><Relationship Id="rId4" Type="http://schemas.openxmlformats.org/officeDocument/2006/relationships/hyperlink" Target="mailto:dawnm@mcmaster.ca" TargetMode="Externa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3.png"/><Relationship Id="rId7"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cciwqt.squarespace.com/" TargetMode="External"/><Relationship Id="rId10" Type="http://schemas.openxmlformats.org/officeDocument/2006/relationships/image" Target="../media/image25.JPG"/><Relationship Id="rId4" Type="http://schemas.openxmlformats.org/officeDocument/2006/relationships/hyperlink" Target="mailto:dawnm@mcmaster.ca" TargetMode="External"/><Relationship Id="rId9"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cciwqt.squarespace.com/" TargetMode="External"/><Relationship Id="rId4" Type="http://schemas.openxmlformats.org/officeDocument/2006/relationships/hyperlink" Target="mailto:dawnm@mcmaster.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pic>
        <p:nvPicPr>
          <p:cNvPr id="82" name="Google Shape;82;p16"/>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3" name="Google Shape;83;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lvl="0"/>
            <a:endParaRPr lang="en-US" dirty="0">
              <a:solidFill>
                <a:srgbClr val="FFFFFF"/>
              </a:solidFill>
              <a:latin typeface="PT Sans Narrow"/>
              <a:ea typeface="PT Sans Narrow"/>
              <a:cs typeface="PT Sans Narrow"/>
              <a:sym typeface="PT Sans Narrow"/>
            </a:endParaRPr>
          </a:p>
        </p:txBody>
      </p:sp>
      <p:sp>
        <p:nvSpPr>
          <p:cNvPr id="8" name="TextBox 7">
            <a:extLst>
              <a:ext uri="{FF2B5EF4-FFF2-40B4-BE49-F238E27FC236}">
                <a16:creationId xmlns:a16="http://schemas.microsoft.com/office/drawing/2014/main" id="{320850DB-6A0A-9646-A9D9-3E8CC26C78F5}"/>
              </a:ext>
            </a:extLst>
          </p:cNvPr>
          <p:cNvSpPr txBox="1"/>
          <p:nvPr/>
        </p:nvSpPr>
        <p:spPr>
          <a:xfrm>
            <a:off x="8771556" y="4616055"/>
            <a:ext cx="124344" cy="261610"/>
          </a:xfrm>
          <a:prstGeom prst="rect">
            <a:avLst/>
          </a:prstGeom>
          <a:noFill/>
        </p:spPr>
        <p:txBody>
          <a:bodyPr wrap="square" rtlCol="0">
            <a:spAutoFit/>
          </a:bodyPr>
          <a:lstStyle/>
          <a:p>
            <a:r>
              <a:rPr lang="en-US" sz="1100" dirty="0">
                <a:solidFill>
                  <a:schemeClr val="bg1"/>
                </a:solidFill>
              </a:rPr>
              <a:t>9</a:t>
            </a:r>
          </a:p>
        </p:txBody>
      </p:sp>
      <p:sp>
        <p:nvSpPr>
          <p:cNvPr id="11" name="Rectangle 10">
            <a:extLst>
              <a:ext uri="{FF2B5EF4-FFF2-40B4-BE49-F238E27FC236}">
                <a16:creationId xmlns:a16="http://schemas.microsoft.com/office/drawing/2014/main" id="{598966F9-DC4F-6049-AFA8-653F4A58B8C0}"/>
              </a:ext>
            </a:extLst>
          </p:cNvPr>
          <p:cNvSpPr/>
          <p:nvPr/>
        </p:nvSpPr>
        <p:spPr>
          <a:xfrm>
            <a:off x="882234" y="105532"/>
            <a:ext cx="7379532" cy="3684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i="1" dirty="0"/>
              <a:t>Indigenous Community Water Research Projects</a:t>
            </a:r>
          </a:p>
        </p:txBody>
      </p:sp>
      <p:sp>
        <p:nvSpPr>
          <p:cNvPr id="12" name="Oval 11">
            <a:extLst>
              <a:ext uri="{FF2B5EF4-FFF2-40B4-BE49-F238E27FC236}">
                <a16:creationId xmlns:a16="http://schemas.microsoft.com/office/drawing/2014/main" id="{74E2AB28-41D5-A447-8B8B-386D10CF6469}"/>
              </a:ext>
            </a:extLst>
          </p:cNvPr>
          <p:cNvSpPr>
            <a:spLocks noChangeAspect="1"/>
          </p:cNvSpPr>
          <p:nvPr/>
        </p:nvSpPr>
        <p:spPr>
          <a:xfrm>
            <a:off x="991000" y="930466"/>
            <a:ext cx="1371600" cy="1371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CCIWQT</a:t>
            </a:r>
          </a:p>
        </p:txBody>
      </p:sp>
      <p:sp>
        <p:nvSpPr>
          <p:cNvPr id="13" name="Oval 12">
            <a:extLst>
              <a:ext uri="{FF2B5EF4-FFF2-40B4-BE49-F238E27FC236}">
                <a16:creationId xmlns:a16="http://schemas.microsoft.com/office/drawing/2014/main" id="{49D6D7EA-CD82-5E43-A9E7-32EF7793300D}"/>
              </a:ext>
            </a:extLst>
          </p:cNvPr>
          <p:cNvSpPr>
            <a:spLocks noChangeAspect="1"/>
          </p:cNvSpPr>
          <p:nvPr/>
        </p:nvSpPr>
        <p:spPr>
          <a:xfrm>
            <a:off x="3880668" y="930466"/>
            <a:ext cx="1371600" cy="1371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Sensors and Data</a:t>
            </a:r>
          </a:p>
          <a:p>
            <a:pPr algn="ctr"/>
            <a:r>
              <a:rPr lang="en-US" sz="900" dirty="0"/>
              <a:t>(Ravi, 3:33pm)</a:t>
            </a:r>
          </a:p>
        </p:txBody>
      </p:sp>
      <p:sp>
        <p:nvSpPr>
          <p:cNvPr id="14" name="Oval 13">
            <a:extLst>
              <a:ext uri="{FF2B5EF4-FFF2-40B4-BE49-F238E27FC236}">
                <a16:creationId xmlns:a16="http://schemas.microsoft.com/office/drawing/2014/main" id="{37DEADC0-A82C-E549-A202-D3536A33BE32}"/>
              </a:ext>
            </a:extLst>
          </p:cNvPr>
          <p:cNvSpPr>
            <a:spLocks noChangeAspect="1"/>
          </p:cNvSpPr>
          <p:nvPr/>
        </p:nvSpPr>
        <p:spPr>
          <a:xfrm>
            <a:off x="6723046" y="933841"/>
            <a:ext cx="1371600" cy="1371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err="1"/>
              <a:t>Ohneganos</a:t>
            </a:r>
            <a:endParaRPr lang="en-US" sz="900" dirty="0"/>
          </a:p>
        </p:txBody>
      </p:sp>
      <p:cxnSp>
        <p:nvCxnSpPr>
          <p:cNvPr id="15" name="Elbow Connector 14">
            <a:extLst>
              <a:ext uri="{FF2B5EF4-FFF2-40B4-BE49-F238E27FC236}">
                <a16:creationId xmlns:a16="http://schemas.microsoft.com/office/drawing/2014/main" id="{502EF686-D608-954D-BAC6-251670DF227C}"/>
              </a:ext>
            </a:extLst>
          </p:cNvPr>
          <p:cNvCxnSpPr>
            <a:cxnSpLocks/>
            <a:stCxn id="11" idx="2"/>
            <a:endCxn id="12" idx="0"/>
          </p:cNvCxnSpPr>
          <p:nvPr/>
        </p:nvCxnSpPr>
        <p:spPr>
          <a:xfrm rot="5400000">
            <a:off x="2896142" y="-745392"/>
            <a:ext cx="456516" cy="2895200"/>
          </a:xfrm>
          <a:prstGeom prst="bentConnector3">
            <a:avLst/>
          </a:prstGeom>
          <a:ln w="31750">
            <a:tailEnd type="triangle"/>
          </a:ln>
        </p:spPr>
        <p:style>
          <a:lnRef idx="1">
            <a:schemeClr val="dk1"/>
          </a:lnRef>
          <a:fillRef idx="0">
            <a:schemeClr val="dk1"/>
          </a:fillRef>
          <a:effectRef idx="0">
            <a:schemeClr val="dk1"/>
          </a:effectRef>
          <a:fontRef idx="minor">
            <a:schemeClr val="tx1"/>
          </a:fontRef>
        </p:style>
      </p:cxnSp>
      <p:cxnSp>
        <p:nvCxnSpPr>
          <p:cNvPr id="16" name="Elbow Connector 15">
            <a:extLst>
              <a:ext uri="{FF2B5EF4-FFF2-40B4-BE49-F238E27FC236}">
                <a16:creationId xmlns:a16="http://schemas.microsoft.com/office/drawing/2014/main" id="{402DEA21-6A9B-0E46-8715-869E981EDF7F}"/>
              </a:ext>
            </a:extLst>
          </p:cNvPr>
          <p:cNvCxnSpPr>
            <a:cxnSpLocks/>
            <a:stCxn id="11" idx="2"/>
            <a:endCxn id="13" idx="0"/>
          </p:cNvCxnSpPr>
          <p:nvPr/>
        </p:nvCxnSpPr>
        <p:spPr>
          <a:xfrm rot="5400000">
            <a:off x="4340976" y="699442"/>
            <a:ext cx="456516" cy="5532"/>
          </a:xfrm>
          <a:prstGeom prst="bentConnector3">
            <a:avLst/>
          </a:prstGeom>
          <a:ln w="31750">
            <a:tailEnd type="triangle"/>
          </a:ln>
        </p:spPr>
        <p:style>
          <a:lnRef idx="1">
            <a:schemeClr val="dk1"/>
          </a:lnRef>
          <a:fillRef idx="0">
            <a:schemeClr val="dk1"/>
          </a:fillRef>
          <a:effectRef idx="0">
            <a:schemeClr val="dk1"/>
          </a:effectRef>
          <a:fontRef idx="minor">
            <a:schemeClr val="tx1"/>
          </a:fontRef>
        </p:style>
      </p:cxnSp>
      <p:cxnSp>
        <p:nvCxnSpPr>
          <p:cNvPr id="17" name="Elbow Connector 16">
            <a:extLst>
              <a:ext uri="{FF2B5EF4-FFF2-40B4-BE49-F238E27FC236}">
                <a16:creationId xmlns:a16="http://schemas.microsoft.com/office/drawing/2014/main" id="{D81F9A32-8533-8E4C-AC0B-A991380DBB6A}"/>
              </a:ext>
            </a:extLst>
          </p:cNvPr>
          <p:cNvCxnSpPr>
            <a:cxnSpLocks/>
            <a:stCxn id="11" idx="2"/>
            <a:endCxn id="14" idx="0"/>
          </p:cNvCxnSpPr>
          <p:nvPr/>
        </p:nvCxnSpPr>
        <p:spPr>
          <a:xfrm rot="16200000" flipH="1">
            <a:off x="5760478" y="-714528"/>
            <a:ext cx="459891" cy="2836846"/>
          </a:xfrm>
          <a:prstGeom prst="bentConnector3">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59D262E4-9651-D340-9CB0-032DB2B1BE4B}"/>
              </a:ext>
            </a:extLst>
          </p:cNvPr>
          <p:cNvCxnSpPr>
            <a:cxnSpLocks/>
            <a:stCxn id="13" idx="4"/>
            <a:endCxn id="29" idx="3"/>
          </p:cNvCxnSpPr>
          <p:nvPr/>
        </p:nvCxnSpPr>
        <p:spPr>
          <a:xfrm rot="5400000">
            <a:off x="3188760" y="1301120"/>
            <a:ext cx="376763" cy="2378654"/>
          </a:xfrm>
          <a:prstGeom prst="bentConnector2">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C358B5F3-DCBD-8E41-9550-04B6013CB7E9}"/>
              </a:ext>
            </a:extLst>
          </p:cNvPr>
          <p:cNvSpPr txBox="1"/>
          <p:nvPr/>
        </p:nvSpPr>
        <p:spPr>
          <a:xfrm>
            <a:off x="2242738" y="2715579"/>
            <a:ext cx="2309485" cy="230832"/>
          </a:xfrm>
          <a:prstGeom prst="rect">
            <a:avLst/>
          </a:prstGeom>
          <a:noFill/>
        </p:spPr>
        <p:txBody>
          <a:bodyPr wrap="square" rtlCol="0">
            <a:spAutoFit/>
          </a:bodyPr>
          <a:lstStyle/>
          <a:p>
            <a:pPr algn="ctr"/>
            <a:r>
              <a:rPr lang="en-US" sz="900" dirty="0"/>
              <a:t>Sensors Networks and Data Systems</a:t>
            </a:r>
          </a:p>
        </p:txBody>
      </p:sp>
      <p:sp>
        <p:nvSpPr>
          <p:cNvPr id="20" name="TextBox 19">
            <a:extLst>
              <a:ext uri="{FF2B5EF4-FFF2-40B4-BE49-F238E27FC236}">
                <a16:creationId xmlns:a16="http://schemas.microsoft.com/office/drawing/2014/main" id="{CE4FE5D4-E07C-AC44-98DB-D43635B9C960}"/>
              </a:ext>
            </a:extLst>
          </p:cNvPr>
          <p:cNvSpPr txBox="1"/>
          <p:nvPr/>
        </p:nvSpPr>
        <p:spPr>
          <a:xfrm>
            <a:off x="2966555" y="3577705"/>
            <a:ext cx="3189623" cy="230832"/>
          </a:xfrm>
          <a:prstGeom prst="rect">
            <a:avLst/>
          </a:prstGeom>
          <a:noFill/>
        </p:spPr>
        <p:txBody>
          <a:bodyPr wrap="square" rtlCol="0">
            <a:spAutoFit/>
          </a:bodyPr>
          <a:lstStyle/>
          <a:p>
            <a:pPr algn="ctr"/>
            <a:r>
              <a:rPr lang="en-US" sz="900" dirty="0"/>
              <a:t>Water Quality and Ecological Health Information</a:t>
            </a:r>
          </a:p>
        </p:txBody>
      </p:sp>
      <p:cxnSp>
        <p:nvCxnSpPr>
          <p:cNvPr id="21" name="Straight Arrow Connector 20">
            <a:extLst>
              <a:ext uri="{FF2B5EF4-FFF2-40B4-BE49-F238E27FC236}">
                <a16:creationId xmlns:a16="http://schemas.microsoft.com/office/drawing/2014/main" id="{D0611BD8-9E7F-E041-81D5-9A6E565A7C43}"/>
              </a:ext>
            </a:extLst>
          </p:cNvPr>
          <p:cNvCxnSpPr>
            <a:stCxn id="14" idx="2"/>
            <a:endCxn id="13" idx="6"/>
          </p:cNvCxnSpPr>
          <p:nvPr/>
        </p:nvCxnSpPr>
        <p:spPr>
          <a:xfrm flipH="1" flipV="1">
            <a:off x="5252268" y="1616266"/>
            <a:ext cx="1470778" cy="337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3C8E2A9-4A91-564B-9581-42C10F205C21}"/>
              </a:ext>
            </a:extLst>
          </p:cNvPr>
          <p:cNvSpPr txBox="1"/>
          <p:nvPr/>
        </p:nvSpPr>
        <p:spPr>
          <a:xfrm>
            <a:off x="4639998" y="1614399"/>
            <a:ext cx="2768847" cy="507831"/>
          </a:xfrm>
          <a:prstGeom prst="rect">
            <a:avLst/>
          </a:prstGeom>
          <a:noFill/>
        </p:spPr>
        <p:txBody>
          <a:bodyPr wrap="square" rtlCol="0">
            <a:spAutoFit/>
          </a:bodyPr>
          <a:lstStyle/>
          <a:p>
            <a:pPr algn="ctr"/>
            <a:r>
              <a:rPr lang="en-US" sz="900" dirty="0"/>
              <a:t>Indigenous Training</a:t>
            </a:r>
          </a:p>
          <a:p>
            <a:pPr algn="ctr"/>
            <a:r>
              <a:rPr lang="en-US" sz="900" dirty="0"/>
              <a:t>and</a:t>
            </a:r>
          </a:p>
          <a:p>
            <a:pPr algn="ctr"/>
            <a:r>
              <a:rPr lang="en-US" sz="900" dirty="0"/>
              <a:t>Capacity Development</a:t>
            </a:r>
          </a:p>
        </p:txBody>
      </p:sp>
      <p:cxnSp>
        <p:nvCxnSpPr>
          <p:cNvPr id="23" name="Straight Arrow Connector 22">
            <a:extLst>
              <a:ext uri="{FF2B5EF4-FFF2-40B4-BE49-F238E27FC236}">
                <a16:creationId xmlns:a16="http://schemas.microsoft.com/office/drawing/2014/main" id="{97502AC2-A5C3-D94F-ADD5-EEE533068DD9}"/>
              </a:ext>
            </a:extLst>
          </p:cNvPr>
          <p:cNvCxnSpPr>
            <a:stCxn id="12" idx="6"/>
            <a:endCxn id="13" idx="2"/>
          </p:cNvCxnSpPr>
          <p:nvPr/>
        </p:nvCxnSpPr>
        <p:spPr>
          <a:xfrm>
            <a:off x="2362600" y="1616266"/>
            <a:ext cx="1518068"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33FD0CF-5D29-584D-B188-130530416420}"/>
              </a:ext>
            </a:extLst>
          </p:cNvPr>
          <p:cNvSpPr txBox="1"/>
          <p:nvPr/>
        </p:nvSpPr>
        <p:spPr>
          <a:xfrm>
            <a:off x="2387954" y="1648793"/>
            <a:ext cx="1467360" cy="230832"/>
          </a:xfrm>
          <a:prstGeom prst="rect">
            <a:avLst/>
          </a:prstGeom>
          <a:noFill/>
        </p:spPr>
        <p:txBody>
          <a:bodyPr wrap="square" rtlCol="0">
            <a:spAutoFit/>
          </a:bodyPr>
          <a:lstStyle/>
          <a:p>
            <a:r>
              <a:rPr lang="en-US" sz="900" dirty="0"/>
              <a:t>Field Testing Sensors</a:t>
            </a:r>
          </a:p>
        </p:txBody>
      </p:sp>
      <p:sp>
        <p:nvSpPr>
          <p:cNvPr id="25" name="TextBox 24">
            <a:extLst>
              <a:ext uri="{FF2B5EF4-FFF2-40B4-BE49-F238E27FC236}">
                <a16:creationId xmlns:a16="http://schemas.microsoft.com/office/drawing/2014/main" id="{DB77DC76-7872-C24B-A4DF-0F80BB47386F}"/>
              </a:ext>
            </a:extLst>
          </p:cNvPr>
          <p:cNvSpPr txBox="1"/>
          <p:nvPr/>
        </p:nvSpPr>
        <p:spPr>
          <a:xfrm>
            <a:off x="4229589" y="2729121"/>
            <a:ext cx="3154409" cy="230832"/>
          </a:xfrm>
          <a:prstGeom prst="rect">
            <a:avLst/>
          </a:prstGeom>
          <a:noFill/>
        </p:spPr>
        <p:txBody>
          <a:bodyPr wrap="square" rtlCol="0">
            <a:spAutoFit/>
          </a:bodyPr>
          <a:lstStyle/>
          <a:p>
            <a:pPr algn="ctr"/>
            <a:r>
              <a:rPr lang="en-US" sz="900" dirty="0"/>
              <a:t>TEK Training and Water Governance</a:t>
            </a:r>
          </a:p>
        </p:txBody>
      </p:sp>
      <p:sp>
        <p:nvSpPr>
          <p:cNvPr id="26" name="Rectangle 25">
            <a:extLst>
              <a:ext uri="{FF2B5EF4-FFF2-40B4-BE49-F238E27FC236}">
                <a16:creationId xmlns:a16="http://schemas.microsoft.com/office/drawing/2014/main" id="{0B731C10-E4B8-CF4D-82ED-B84C3B28696D}"/>
              </a:ext>
            </a:extLst>
          </p:cNvPr>
          <p:cNvSpPr/>
          <p:nvPr/>
        </p:nvSpPr>
        <p:spPr>
          <a:xfrm>
            <a:off x="1906207" y="4002936"/>
            <a:ext cx="5310320" cy="3673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Co-Created Holistic Water and Health Wellness Tools</a:t>
            </a:r>
            <a:endParaRPr lang="en-US" sz="1600" b="1" i="1" dirty="0"/>
          </a:p>
        </p:txBody>
      </p:sp>
      <p:cxnSp>
        <p:nvCxnSpPr>
          <p:cNvPr id="27" name="Elbow Connector 26">
            <a:extLst>
              <a:ext uri="{FF2B5EF4-FFF2-40B4-BE49-F238E27FC236}">
                <a16:creationId xmlns:a16="http://schemas.microsoft.com/office/drawing/2014/main" id="{8323E79E-5DA1-4D46-AF98-F65024385A6D}"/>
              </a:ext>
            </a:extLst>
          </p:cNvPr>
          <p:cNvCxnSpPr>
            <a:cxnSpLocks/>
            <a:stCxn id="12" idx="2"/>
            <a:endCxn id="26" idx="1"/>
          </p:cNvCxnSpPr>
          <p:nvPr/>
        </p:nvCxnSpPr>
        <p:spPr>
          <a:xfrm rot="10800000" flipH="1" flipV="1">
            <a:off x="990999" y="1616265"/>
            <a:ext cx="915207" cy="2570323"/>
          </a:xfrm>
          <a:prstGeom prst="bentConnector3">
            <a:avLst>
              <a:gd name="adj1" fmla="val -24978"/>
            </a:avLst>
          </a:prstGeom>
          <a:ln w="31750">
            <a:tailEnd type="triangle"/>
          </a:ln>
        </p:spPr>
        <p:style>
          <a:lnRef idx="1">
            <a:schemeClr val="dk1"/>
          </a:lnRef>
          <a:fillRef idx="0">
            <a:schemeClr val="dk1"/>
          </a:fillRef>
          <a:effectRef idx="0">
            <a:schemeClr val="dk1"/>
          </a:effectRef>
          <a:fontRef idx="minor">
            <a:schemeClr val="tx1"/>
          </a:fontRef>
        </p:style>
      </p:cxnSp>
      <p:cxnSp>
        <p:nvCxnSpPr>
          <p:cNvPr id="28" name="Elbow Connector 27">
            <a:extLst>
              <a:ext uri="{FF2B5EF4-FFF2-40B4-BE49-F238E27FC236}">
                <a16:creationId xmlns:a16="http://schemas.microsoft.com/office/drawing/2014/main" id="{747CFE12-FB8C-0E45-BEFC-73495262416E}"/>
              </a:ext>
            </a:extLst>
          </p:cNvPr>
          <p:cNvCxnSpPr>
            <a:cxnSpLocks/>
            <a:stCxn id="14" idx="6"/>
            <a:endCxn id="26" idx="3"/>
          </p:cNvCxnSpPr>
          <p:nvPr/>
        </p:nvCxnSpPr>
        <p:spPr>
          <a:xfrm flipH="1">
            <a:off x="7216527" y="1619641"/>
            <a:ext cx="878119" cy="2566948"/>
          </a:xfrm>
          <a:prstGeom prst="bentConnector3">
            <a:avLst>
              <a:gd name="adj1" fmla="val -26033"/>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9FB3EB29-6FD8-4447-9838-C9421B507AC8}"/>
              </a:ext>
            </a:extLst>
          </p:cNvPr>
          <p:cNvSpPr/>
          <p:nvPr/>
        </p:nvSpPr>
        <p:spPr>
          <a:xfrm>
            <a:off x="1176853" y="2522027"/>
            <a:ext cx="1010961" cy="3136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CEA Team</a:t>
            </a:r>
          </a:p>
        </p:txBody>
      </p:sp>
      <p:sp>
        <p:nvSpPr>
          <p:cNvPr id="30" name="Rounded Rectangle 29">
            <a:extLst>
              <a:ext uri="{FF2B5EF4-FFF2-40B4-BE49-F238E27FC236}">
                <a16:creationId xmlns:a16="http://schemas.microsoft.com/office/drawing/2014/main" id="{E83BAE5B-97AB-2C4B-A6DC-A42FFF7A1E52}"/>
              </a:ext>
            </a:extLst>
          </p:cNvPr>
          <p:cNvSpPr/>
          <p:nvPr/>
        </p:nvSpPr>
        <p:spPr>
          <a:xfrm>
            <a:off x="1173236" y="2957576"/>
            <a:ext cx="1010961" cy="3136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CHA Team</a:t>
            </a:r>
          </a:p>
        </p:txBody>
      </p:sp>
      <p:sp>
        <p:nvSpPr>
          <p:cNvPr id="31" name="Rounded Rectangle 30">
            <a:extLst>
              <a:ext uri="{FF2B5EF4-FFF2-40B4-BE49-F238E27FC236}">
                <a16:creationId xmlns:a16="http://schemas.microsoft.com/office/drawing/2014/main" id="{6CAD23F7-B6A5-AF48-B557-256B0A6CB517}"/>
              </a:ext>
            </a:extLst>
          </p:cNvPr>
          <p:cNvSpPr/>
          <p:nvPr/>
        </p:nvSpPr>
        <p:spPr>
          <a:xfrm>
            <a:off x="1173236" y="3393125"/>
            <a:ext cx="1010961" cy="3136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IK Team</a:t>
            </a:r>
          </a:p>
        </p:txBody>
      </p:sp>
      <p:cxnSp>
        <p:nvCxnSpPr>
          <p:cNvPr id="32" name="Straight Arrow Connector 31">
            <a:extLst>
              <a:ext uri="{FF2B5EF4-FFF2-40B4-BE49-F238E27FC236}">
                <a16:creationId xmlns:a16="http://schemas.microsoft.com/office/drawing/2014/main" id="{B8A2CCC8-49E5-2F42-81E5-E19157A98A72}"/>
              </a:ext>
            </a:extLst>
          </p:cNvPr>
          <p:cNvCxnSpPr>
            <a:stCxn id="12" idx="4"/>
            <a:endCxn id="29" idx="0"/>
          </p:cNvCxnSpPr>
          <p:nvPr/>
        </p:nvCxnSpPr>
        <p:spPr>
          <a:xfrm>
            <a:off x="1676800" y="2302066"/>
            <a:ext cx="5534" cy="219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Elbow Connector 32">
            <a:extLst>
              <a:ext uri="{FF2B5EF4-FFF2-40B4-BE49-F238E27FC236}">
                <a16:creationId xmlns:a16="http://schemas.microsoft.com/office/drawing/2014/main" id="{EAB422BB-AE7F-C346-BC3F-85C1A43FD284}"/>
              </a:ext>
            </a:extLst>
          </p:cNvPr>
          <p:cNvCxnSpPr>
            <a:stCxn id="29" idx="1"/>
            <a:endCxn id="30" idx="1"/>
          </p:cNvCxnSpPr>
          <p:nvPr/>
        </p:nvCxnSpPr>
        <p:spPr>
          <a:xfrm rot="10800000" flipV="1">
            <a:off x="1173237" y="2678828"/>
            <a:ext cx="3617" cy="435549"/>
          </a:xfrm>
          <a:prstGeom prst="bentConnector3">
            <a:avLst>
              <a:gd name="adj1" fmla="val 6420155"/>
            </a:avLst>
          </a:prstGeom>
          <a:ln>
            <a:tailEnd type="triangle"/>
          </a:ln>
        </p:spPr>
        <p:style>
          <a:lnRef idx="1">
            <a:schemeClr val="dk1"/>
          </a:lnRef>
          <a:fillRef idx="0">
            <a:schemeClr val="dk1"/>
          </a:fillRef>
          <a:effectRef idx="0">
            <a:schemeClr val="dk1"/>
          </a:effectRef>
          <a:fontRef idx="minor">
            <a:schemeClr val="tx1"/>
          </a:fontRef>
        </p:style>
      </p:cxnSp>
      <p:sp>
        <p:nvSpPr>
          <p:cNvPr id="34" name="Rounded Rectangle 33">
            <a:extLst>
              <a:ext uri="{FF2B5EF4-FFF2-40B4-BE49-F238E27FC236}">
                <a16:creationId xmlns:a16="http://schemas.microsoft.com/office/drawing/2014/main" id="{91BB1B8D-7E3B-5746-A3A6-E140C0840281}"/>
              </a:ext>
            </a:extLst>
          </p:cNvPr>
          <p:cNvSpPr/>
          <p:nvPr/>
        </p:nvSpPr>
        <p:spPr>
          <a:xfrm>
            <a:off x="6908899" y="2532774"/>
            <a:ext cx="1010961" cy="3136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WG Team</a:t>
            </a:r>
          </a:p>
        </p:txBody>
      </p:sp>
      <p:sp>
        <p:nvSpPr>
          <p:cNvPr id="35" name="Rounded Rectangle 34">
            <a:extLst>
              <a:ext uri="{FF2B5EF4-FFF2-40B4-BE49-F238E27FC236}">
                <a16:creationId xmlns:a16="http://schemas.microsoft.com/office/drawing/2014/main" id="{C52929BC-EF75-3E4B-A400-12BF2F55F838}"/>
              </a:ext>
            </a:extLst>
          </p:cNvPr>
          <p:cNvSpPr/>
          <p:nvPr/>
        </p:nvSpPr>
        <p:spPr>
          <a:xfrm>
            <a:off x="6908898" y="2957576"/>
            <a:ext cx="1010961" cy="3136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MW Team</a:t>
            </a:r>
          </a:p>
        </p:txBody>
      </p:sp>
      <p:sp>
        <p:nvSpPr>
          <p:cNvPr id="36" name="Rounded Rectangle 35">
            <a:extLst>
              <a:ext uri="{FF2B5EF4-FFF2-40B4-BE49-F238E27FC236}">
                <a16:creationId xmlns:a16="http://schemas.microsoft.com/office/drawing/2014/main" id="{56C371D8-2845-F04B-B4CF-8855E3BAA32C}"/>
              </a:ext>
            </a:extLst>
          </p:cNvPr>
          <p:cNvSpPr/>
          <p:nvPr/>
        </p:nvSpPr>
        <p:spPr>
          <a:xfrm>
            <a:off x="6908898" y="3382378"/>
            <a:ext cx="1010961" cy="3136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IK Team</a:t>
            </a:r>
          </a:p>
        </p:txBody>
      </p:sp>
      <p:cxnSp>
        <p:nvCxnSpPr>
          <p:cNvPr id="37" name="Straight Arrow Connector 36">
            <a:extLst>
              <a:ext uri="{FF2B5EF4-FFF2-40B4-BE49-F238E27FC236}">
                <a16:creationId xmlns:a16="http://schemas.microsoft.com/office/drawing/2014/main" id="{A092D9CB-4DF5-4848-BF18-7E5C5D8975A7}"/>
              </a:ext>
            </a:extLst>
          </p:cNvPr>
          <p:cNvCxnSpPr>
            <a:stCxn id="31" idx="3"/>
            <a:endCxn id="36" idx="1"/>
          </p:cNvCxnSpPr>
          <p:nvPr/>
        </p:nvCxnSpPr>
        <p:spPr>
          <a:xfrm flipV="1">
            <a:off x="2184197" y="3539180"/>
            <a:ext cx="4724701" cy="10747"/>
          </a:xfrm>
          <a:prstGeom prst="straightConnector1">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738B94A-848A-D043-86FF-A5F20FB5E500}"/>
              </a:ext>
            </a:extLst>
          </p:cNvPr>
          <p:cNvCxnSpPr>
            <a:stCxn id="34" idx="1"/>
          </p:cNvCxnSpPr>
          <p:nvPr/>
        </p:nvCxnSpPr>
        <p:spPr>
          <a:xfrm flipH="1" flipV="1">
            <a:off x="4584756" y="2678828"/>
            <a:ext cx="2324143" cy="107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8EAA21F-DB9B-584A-8AF2-56680E14B08C}"/>
              </a:ext>
            </a:extLst>
          </p:cNvPr>
          <p:cNvCxnSpPr>
            <a:stCxn id="14" idx="4"/>
            <a:endCxn id="34" idx="0"/>
          </p:cNvCxnSpPr>
          <p:nvPr/>
        </p:nvCxnSpPr>
        <p:spPr>
          <a:xfrm>
            <a:off x="7408846" y="2305441"/>
            <a:ext cx="5534" cy="2273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F48D558-189E-C940-9609-18CB35B29E4D}"/>
              </a:ext>
            </a:extLst>
          </p:cNvPr>
          <p:cNvCxnSpPr>
            <a:stCxn id="30" idx="3"/>
            <a:endCxn id="35" idx="1"/>
          </p:cNvCxnSpPr>
          <p:nvPr/>
        </p:nvCxnSpPr>
        <p:spPr>
          <a:xfrm>
            <a:off x="2184197" y="3114378"/>
            <a:ext cx="472470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id="{EF1D311B-63F1-8445-B46B-C02CC750ED73}"/>
              </a:ext>
            </a:extLst>
          </p:cNvPr>
          <p:cNvCxnSpPr>
            <a:stCxn id="29" idx="1"/>
            <a:endCxn id="31" idx="1"/>
          </p:cNvCxnSpPr>
          <p:nvPr/>
        </p:nvCxnSpPr>
        <p:spPr>
          <a:xfrm rot="10800000" flipV="1">
            <a:off x="1173237" y="2678829"/>
            <a:ext cx="3617" cy="871098"/>
          </a:xfrm>
          <a:prstGeom prst="bentConnector3">
            <a:avLst>
              <a:gd name="adj1" fmla="val 6420155"/>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AAA173FC-02CF-D844-9653-AF57A8A9410E}"/>
              </a:ext>
            </a:extLst>
          </p:cNvPr>
          <p:cNvCxnSpPr>
            <a:stCxn id="29" idx="2"/>
            <a:endCxn id="30" idx="0"/>
          </p:cNvCxnSpPr>
          <p:nvPr/>
        </p:nvCxnSpPr>
        <p:spPr>
          <a:xfrm flipH="1">
            <a:off x="1678717" y="2835631"/>
            <a:ext cx="3617" cy="1219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F4BB16B1-B361-A649-A61D-7100E0FFA209}"/>
              </a:ext>
            </a:extLst>
          </p:cNvPr>
          <p:cNvCxnSpPr>
            <a:stCxn id="31" idx="0"/>
            <a:endCxn id="30" idx="2"/>
          </p:cNvCxnSpPr>
          <p:nvPr/>
        </p:nvCxnSpPr>
        <p:spPr>
          <a:xfrm flipV="1">
            <a:off x="1678717" y="3271180"/>
            <a:ext cx="0" cy="1219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Elbow Connector 43">
            <a:extLst>
              <a:ext uri="{FF2B5EF4-FFF2-40B4-BE49-F238E27FC236}">
                <a16:creationId xmlns:a16="http://schemas.microsoft.com/office/drawing/2014/main" id="{52B0D710-C209-2349-A50E-C30FA4DEAB67}"/>
              </a:ext>
            </a:extLst>
          </p:cNvPr>
          <p:cNvCxnSpPr>
            <a:stCxn id="36" idx="3"/>
            <a:endCxn id="35" idx="3"/>
          </p:cNvCxnSpPr>
          <p:nvPr/>
        </p:nvCxnSpPr>
        <p:spPr>
          <a:xfrm flipV="1">
            <a:off x="7919859" y="3114378"/>
            <a:ext cx="12700" cy="424802"/>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cxnSp>
        <p:nvCxnSpPr>
          <p:cNvPr id="45" name="Elbow Connector 44">
            <a:extLst>
              <a:ext uri="{FF2B5EF4-FFF2-40B4-BE49-F238E27FC236}">
                <a16:creationId xmlns:a16="http://schemas.microsoft.com/office/drawing/2014/main" id="{6C26CD87-DF9F-E041-BDB1-2E60912DDF9B}"/>
              </a:ext>
            </a:extLst>
          </p:cNvPr>
          <p:cNvCxnSpPr>
            <a:stCxn id="36" idx="3"/>
            <a:endCxn id="34" idx="3"/>
          </p:cNvCxnSpPr>
          <p:nvPr/>
        </p:nvCxnSpPr>
        <p:spPr>
          <a:xfrm flipV="1">
            <a:off x="7919859" y="2689576"/>
            <a:ext cx="1" cy="849604"/>
          </a:xfrm>
          <a:prstGeom prst="bentConnector3">
            <a:avLst>
              <a:gd name="adj1" fmla="val 22860100000"/>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411B0FF3-33A9-AC44-9D71-116A68E9A69E}"/>
              </a:ext>
            </a:extLst>
          </p:cNvPr>
          <p:cNvSpPr txBox="1"/>
          <p:nvPr/>
        </p:nvSpPr>
        <p:spPr>
          <a:xfrm>
            <a:off x="2945321" y="3142967"/>
            <a:ext cx="3232089" cy="230832"/>
          </a:xfrm>
          <a:prstGeom prst="rect">
            <a:avLst/>
          </a:prstGeom>
          <a:noFill/>
        </p:spPr>
        <p:txBody>
          <a:bodyPr wrap="square" rtlCol="0">
            <a:spAutoFit/>
          </a:bodyPr>
          <a:lstStyle/>
          <a:p>
            <a:pPr algn="ctr"/>
            <a:r>
              <a:rPr lang="en-US" sz="900" dirty="0"/>
              <a:t>Human and Ecological Health Assessment Information</a:t>
            </a:r>
          </a:p>
        </p:txBody>
      </p:sp>
      <p:cxnSp>
        <p:nvCxnSpPr>
          <p:cNvPr id="47" name="Straight Arrow Connector 46">
            <a:extLst>
              <a:ext uri="{FF2B5EF4-FFF2-40B4-BE49-F238E27FC236}">
                <a16:creationId xmlns:a16="http://schemas.microsoft.com/office/drawing/2014/main" id="{BE8D9000-E6B3-9948-81AC-E96A664B97BB}"/>
              </a:ext>
            </a:extLst>
          </p:cNvPr>
          <p:cNvCxnSpPr>
            <a:stCxn id="36" idx="0"/>
            <a:endCxn id="35" idx="2"/>
          </p:cNvCxnSpPr>
          <p:nvPr/>
        </p:nvCxnSpPr>
        <p:spPr>
          <a:xfrm flipV="1">
            <a:off x="7414379" y="3271180"/>
            <a:ext cx="0" cy="1111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69DBF4DD-0A8B-6045-BEC8-5653B90F98D1}"/>
              </a:ext>
            </a:extLst>
          </p:cNvPr>
          <p:cNvCxnSpPr>
            <a:stCxn id="34" idx="2"/>
            <a:endCxn id="35" idx="0"/>
          </p:cNvCxnSpPr>
          <p:nvPr/>
        </p:nvCxnSpPr>
        <p:spPr>
          <a:xfrm flipH="1">
            <a:off x="7414379" y="2846378"/>
            <a:ext cx="1" cy="1111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angle 67">
            <a:extLst>
              <a:ext uri="{FF2B5EF4-FFF2-40B4-BE49-F238E27FC236}">
                <a16:creationId xmlns:a16="http://schemas.microsoft.com/office/drawing/2014/main" id="{9CE048F4-09D7-894A-84BC-60CB8B83913C}"/>
              </a:ext>
            </a:extLst>
          </p:cNvPr>
          <p:cNvSpPr/>
          <p:nvPr/>
        </p:nvSpPr>
        <p:spPr>
          <a:xfrm>
            <a:off x="1596157" y="4618544"/>
            <a:ext cx="7175399" cy="276999"/>
          </a:xfrm>
          <a:prstGeom prst="rect">
            <a:avLst/>
          </a:prstGeom>
        </p:spPr>
        <p:txBody>
          <a:bodyPr wrap="square">
            <a:spAutoFit/>
          </a:bodyPr>
          <a:lstStyle/>
          <a:p>
            <a:r>
              <a:rPr lang="en-US" sz="1200" dirty="0">
                <a:solidFill>
                  <a:schemeClr val="bg1"/>
                </a:solidFill>
              </a:rPr>
              <a:t>Putting it all together: </a:t>
            </a:r>
            <a:r>
              <a:rPr lang="en-US" sz="1200" i="1" dirty="0">
                <a:solidFill>
                  <a:schemeClr val="bg1"/>
                </a:solidFill>
              </a:rPr>
              <a:t>A Holistic Vision for Community</a:t>
            </a:r>
          </a:p>
        </p:txBody>
      </p:sp>
      <p:sp>
        <p:nvSpPr>
          <p:cNvPr id="49" name="TextBox 48">
            <a:extLst>
              <a:ext uri="{FF2B5EF4-FFF2-40B4-BE49-F238E27FC236}">
                <a16:creationId xmlns:a16="http://schemas.microsoft.com/office/drawing/2014/main" id="{D98FCCDB-FADA-5F40-A141-A6C3B2864297}"/>
              </a:ext>
            </a:extLst>
          </p:cNvPr>
          <p:cNvSpPr txBox="1"/>
          <p:nvPr/>
        </p:nvSpPr>
        <p:spPr>
          <a:xfrm>
            <a:off x="1749972" y="4877665"/>
            <a:ext cx="5644056" cy="253916"/>
          </a:xfrm>
          <a:prstGeom prst="rect">
            <a:avLst/>
          </a:prstGeom>
          <a:noFill/>
        </p:spPr>
        <p:txBody>
          <a:bodyPr wrap="square" rtlCol="0">
            <a:spAutoFit/>
          </a:bodyPr>
          <a:lstStyle/>
          <a:p>
            <a:pPr algn="ctr"/>
            <a:r>
              <a:rPr lang="en-US" sz="1050" dirty="0"/>
              <a:t>🔎: Dawn Martin-Hill | ✉️: </a:t>
            </a:r>
            <a:r>
              <a:rPr lang="en-US" sz="1050" dirty="0">
                <a:hlinkClick r:id="rId4"/>
              </a:rPr>
              <a:t>dawnm@mcmaster.ca</a:t>
            </a:r>
            <a:r>
              <a:rPr lang="en-US" sz="1050" dirty="0"/>
              <a:t> | 🌐: </a:t>
            </a:r>
            <a:r>
              <a:rPr lang="en-US" sz="1050" dirty="0">
                <a:hlinkClick r:id="rId5"/>
              </a:rPr>
              <a:t>https://cciwqt.squarespace.com/</a:t>
            </a:r>
            <a:endParaRPr lang="en-US" sz="1050" dirty="0"/>
          </a:p>
        </p:txBody>
      </p:sp>
    </p:spTree>
    <p:extLst>
      <p:ext uri="{BB962C8B-B14F-4D97-AF65-F5344CB8AC3E}">
        <p14:creationId xmlns:p14="http://schemas.microsoft.com/office/powerpoint/2010/main" val="2832576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sp>
        <p:nvSpPr>
          <p:cNvPr id="98" name="Google Shape;98;p18"/>
          <p:cNvSpPr txBox="1"/>
          <p:nvPr/>
        </p:nvSpPr>
        <p:spPr>
          <a:xfrm>
            <a:off x="106750" y="177900"/>
            <a:ext cx="84204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dk1"/>
                </a:solidFill>
                <a:latin typeface="Arial" panose="020B0604020202020204" pitchFamily="34" charset="0"/>
                <a:ea typeface="PT Sans Narrow"/>
                <a:cs typeface="Arial" panose="020B0604020202020204" pitchFamily="34" charset="0"/>
                <a:sym typeface="PT Sans Narrow"/>
              </a:rPr>
              <a:t>Challenges and Collaboration Opportunities</a:t>
            </a:r>
            <a:endParaRPr sz="2400" dirty="0">
              <a:solidFill>
                <a:schemeClr val="dk1"/>
              </a:solidFill>
              <a:latin typeface="Arial" panose="020B0604020202020204" pitchFamily="34" charset="0"/>
              <a:ea typeface="PT Sans Narrow"/>
              <a:cs typeface="Arial" panose="020B0604020202020204" pitchFamily="34" charset="0"/>
              <a:sym typeface="PT Sans Narrow"/>
            </a:endParaRPr>
          </a:p>
          <a:p>
            <a:pPr marL="0" lvl="0" indent="0" algn="l" rtl="0">
              <a:spcBef>
                <a:spcPts val="0"/>
              </a:spcBef>
              <a:spcAft>
                <a:spcPts val="0"/>
              </a:spcAft>
              <a:buClr>
                <a:schemeClr val="dk1"/>
              </a:buClr>
              <a:buSzPts val="1100"/>
              <a:buFont typeface="Arial"/>
              <a:buNone/>
            </a:pPr>
            <a:endParaRPr sz="3200" dirty="0">
              <a:solidFill>
                <a:schemeClr val="dk1"/>
              </a:solidFill>
              <a:latin typeface="PT Sans Narrow"/>
              <a:ea typeface="PT Sans Narrow"/>
              <a:cs typeface="PT Sans Narrow"/>
              <a:sym typeface="PT Sans Narrow"/>
            </a:endParaRPr>
          </a:p>
        </p:txBody>
      </p:sp>
      <p:sp>
        <p:nvSpPr>
          <p:cNvPr id="99" name="Google Shape;99;p18"/>
          <p:cNvSpPr txBox="1"/>
          <p:nvPr/>
        </p:nvSpPr>
        <p:spPr>
          <a:xfrm>
            <a:off x="563264" y="1026842"/>
            <a:ext cx="7494798" cy="2759515"/>
          </a:xfrm>
          <a:prstGeom prst="rect">
            <a:avLst/>
          </a:prstGeom>
          <a:noFill/>
          <a:ln>
            <a:noFill/>
          </a:ln>
        </p:spPr>
        <p:txBody>
          <a:bodyPr spcFirstLastPara="1" wrap="square" lIns="91425" tIns="91425" rIns="91425" bIns="91425" anchor="t" anchorCtr="0">
            <a:noAutofit/>
          </a:bodyPr>
          <a:lstStyle/>
          <a:p>
            <a:pPr marL="139700" lvl="0" algn="l" rtl="0">
              <a:lnSpc>
                <a:spcPct val="200000"/>
              </a:lnSpc>
              <a:spcBef>
                <a:spcPts val="0"/>
              </a:spcBef>
              <a:spcAft>
                <a:spcPts val="0"/>
              </a:spcAft>
              <a:buSzPts val="1400"/>
            </a:pPr>
            <a:r>
              <a:rPr lang="en-US" dirty="0"/>
              <a:t>Project Administration</a:t>
            </a:r>
          </a:p>
          <a:p>
            <a:pPr marL="425450" lvl="0" indent="-285750" algn="l" rtl="0">
              <a:lnSpc>
                <a:spcPct val="150000"/>
              </a:lnSpc>
              <a:spcBef>
                <a:spcPts val="0"/>
              </a:spcBef>
              <a:spcAft>
                <a:spcPts val="0"/>
              </a:spcAft>
              <a:buSzPts val="1400"/>
              <a:buFont typeface="Arial" panose="020B0604020202020204" pitchFamily="34" charset="0"/>
              <a:buChar char="•"/>
            </a:pPr>
            <a:r>
              <a:rPr lang="en-US" dirty="0"/>
              <a:t>Research Grant Model – need holistic model to avoid community confusion;</a:t>
            </a:r>
          </a:p>
          <a:p>
            <a:pPr marL="425450" lvl="0" indent="-285750" algn="l" rtl="0">
              <a:lnSpc>
                <a:spcPct val="150000"/>
              </a:lnSpc>
              <a:spcBef>
                <a:spcPts val="0"/>
              </a:spcBef>
              <a:spcAft>
                <a:spcPts val="0"/>
              </a:spcAft>
              <a:buSzPts val="1400"/>
              <a:buFont typeface="Arial" panose="020B0604020202020204" pitchFamily="34" charset="0"/>
              <a:buChar char="•"/>
            </a:pPr>
            <a:r>
              <a:rPr lang="en-US" dirty="0"/>
              <a:t>Graduate Students in Indigenous &amp; Studies community hires full time</a:t>
            </a:r>
          </a:p>
          <a:p>
            <a:pPr marL="425450" lvl="0" indent="-285750" algn="l" rtl="0">
              <a:lnSpc>
                <a:spcPct val="150000"/>
              </a:lnSpc>
              <a:spcBef>
                <a:spcPts val="0"/>
              </a:spcBef>
              <a:spcAft>
                <a:spcPts val="0"/>
              </a:spcAft>
              <a:buSzPts val="1400"/>
              <a:buFont typeface="Arial" panose="020B0604020202020204" pitchFamily="34" charset="0"/>
              <a:buChar char="•"/>
            </a:pPr>
            <a:r>
              <a:rPr lang="en-US" dirty="0"/>
              <a:t>Coordination with community and scheduling;</a:t>
            </a:r>
          </a:p>
          <a:p>
            <a:pPr marL="425450" lvl="0" indent="-285750" algn="l" rtl="0">
              <a:lnSpc>
                <a:spcPct val="150000"/>
              </a:lnSpc>
              <a:spcBef>
                <a:spcPts val="0"/>
              </a:spcBef>
              <a:spcAft>
                <a:spcPts val="0"/>
              </a:spcAft>
              <a:buSzPts val="1400"/>
              <a:buFont typeface="Arial" panose="020B0604020202020204" pitchFamily="34" charset="0"/>
              <a:buChar char="•"/>
            </a:pPr>
            <a:r>
              <a:rPr lang="en-US" dirty="0"/>
              <a:t>Accommodating research timelines and understanding community context;</a:t>
            </a:r>
          </a:p>
          <a:p>
            <a:pPr marL="425450" lvl="0" indent="-285750" algn="l" rtl="0">
              <a:lnSpc>
                <a:spcPct val="150000"/>
              </a:lnSpc>
              <a:spcBef>
                <a:spcPts val="0"/>
              </a:spcBef>
              <a:spcAft>
                <a:spcPts val="0"/>
              </a:spcAft>
              <a:buSzPts val="1400"/>
              <a:buFont typeface="Arial" panose="020B0604020202020204" pitchFamily="34" charset="0"/>
              <a:buChar char="•"/>
            </a:pPr>
            <a:r>
              <a:rPr lang="en-US" dirty="0"/>
              <a:t>Maintaining lead from community;</a:t>
            </a:r>
          </a:p>
          <a:p>
            <a:pPr marL="425450" lvl="0" indent="-285750" algn="l" rtl="0">
              <a:lnSpc>
                <a:spcPct val="150000"/>
              </a:lnSpc>
              <a:spcBef>
                <a:spcPts val="0"/>
              </a:spcBef>
              <a:spcAft>
                <a:spcPts val="0"/>
              </a:spcAft>
              <a:buSzPts val="1400"/>
              <a:buFont typeface="Arial" panose="020B0604020202020204" pitchFamily="34" charset="0"/>
              <a:buChar char="•"/>
            </a:pPr>
            <a:r>
              <a:rPr lang="en-US" dirty="0"/>
              <a:t>Administrative support and community liaisons;</a:t>
            </a:r>
          </a:p>
          <a:p>
            <a:pPr marL="425450" lvl="0" indent="-285750" algn="l" rtl="0">
              <a:lnSpc>
                <a:spcPct val="150000"/>
              </a:lnSpc>
              <a:spcBef>
                <a:spcPts val="0"/>
              </a:spcBef>
              <a:spcAft>
                <a:spcPts val="0"/>
              </a:spcAft>
              <a:buSzPts val="1400"/>
              <a:buFont typeface="Arial" panose="020B0604020202020204" pitchFamily="34" charset="0"/>
              <a:buChar char="•"/>
            </a:pPr>
            <a:r>
              <a:rPr lang="en-US" dirty="0"/>
              <a:t>Ethics;</a:t>
            </a:r>
            <a:endParaRPr dirty="0"/>
          </a:p>
        </p:txBody>
      </p:sp>
      <p:pic>
        <p:nvPicPr>
          <p:cNvPr id="100" name="Google Shape;100;p18"/>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101" name="Google Shape;101;p18"/>
          <p:cNvSpPr txBox="1"/>
          <p:nvPr/>
        </p:nvSpPr>
        <p:spPr>
          <a:xfrm>
            <a:off x="1624800" y="4574288"/>
            <a:ext cx="7175400" cy="409600"/>
          </a:xfrm>
          <a:prstGeom prst="rect">
            <a:avLst/>
          </a:prstGeom>
          <a:noFill/>
          <a:ln>
            <a:noFill/>
          </a:ln>
        </p:spPr>
        <p:txBody>
          <a:bodyPr spcFirstLastPara="1" wrap="square" lIns="91425" tIns="91425" rIns="91425" bIns="91425" anchor="t" anchorCtr="0">
            <a:noAutofit/>
          </a:bodyPr>
          <a:lstStyle/>
          <a:p>
            <a:pPr lvl="0"/>
            <a:r>
              <a:rPr lang="en-US" sz="1200" dirty="0">
                <a:solidFill>
                  <a:srgbClr val="FFFFFF"/>
                </a:solidFill>
                <a:latin typeface="Arial" panose="020B0604020202020204" pitchFamily="34" charset="0"/>
                <a:ea typeface="PT Sans Narrow"/>
                <a:cs typeface="Arial" panose="020B0604020202020204" pitchFamily="34" charset="0"/>
                <a:sym typeface="PT Sans Narrow"/>
              </a:rPr>
              <a:t>Co-Creation of Indigenous Water Quality Tools</a:t>
            </a:r>
          </a:p>
        </p:txBody>
      </p:sp>
      <p:sp>
        <p:nvSpPr>
          <p:cNvPr id="8" name="TextBox 7">
            <a:extLst>
              <a:ext uri="{FF2B5EF4-FFF2-40B4-BE49-F238E27FC236}">
                <a16:creationId xmlns:a16="http://schemas.microsoft.com/office/drawing/2014/main" id="{AE83280F-1E6A-F040-B9C8-3E10D7E3F3DD}"/>
              </a:ext>
            </a:extLst>
          </p:cNvPr>
          <p:cNvSpPr txBox="1"/>
          <p:nvPr/>
        </p:nvSpPr>
        <p:spPr>
          <a:xfrm>
            <a:off x="8771556" y="4616055"/>
            <a:ext cx="124344" cy="261610"/>
          </a:xfrm>
          <a:prstGeom prst="rect">
            <a:avLst/>
          </a:prstGeom>
          <a:noFill/>
        </p:spPr>
        <p:txBody>
          <a:bodyPr wrap="square" rtlCol="0">
            <a:spAutoFit/>
          </a:bodyPr>
          <a:lstStyle/>
          <a:p>
            <a:r>
              <a:rPr lang="en-US" sz="1100" dirty="0">
                <a:solidFill>
                  <a:schemeClr val="bg1"/>
                </a:solidFill>
              </a:rPr>
              <a:t>4</a:t>
            </a:r>
          </a:p>
        </p:txBody>
      </p:sp>
      <p:pic>
        <p:nvPicPr>
          <p:cNvPr id="10" name="Picture 9" descr="A picture containing computer&#10;&#10;Description automatically generated">
            <a:extLst>
              <a:ext uri="{FF2B5EF4-FFF2-40B4-BE49-F238E27FC236}">
                <a16:creationId xmlns:a16="http://schemas.microsoft.com/office/drawing/2014/main" id="{28BD576C-CC8F-A245-8762-4927FDD13A30}"/>
              </a:ext>
            </a:extLst>
          </p:cNvPr>
          <p:cNvPicPr>
            <a:picLocks noChangeAspect="1"/>
          </p:cNvPicPr>
          <p:nvPr/>
        </p:nvPicPr>
        <p:blipFill>
          <a:blip r:embed="rId4"/>
          <a:stretch>
            <a:fillRect/>
          </a:stretch>
        </p:blipFill>
        <p:spPr>
          <a:xfrm>
            <a:off x="7124524" y="77549"/>
            <a:ext cx="1867076" cy="597151"/>
          </a:xfrm>
          <a:prstGeom prst="rect">
            <a:avLst/>
          </a:prstGeom>
        </p:spPr>
      </p:pic>
      <p:sp>
        <p:nvSpPr>
          <p:cNvPr id="12" name="TextBox 11">
            <a:extLst>
              <a:ext uri="{FF2B5EF4-FFF2-40B4-BE49-F238E27FC236}">
                <a16:creationId xmlns:a16="http://schemas.microsoft.com/office/drawing/2014/main" id="{B27F2902-0312-9C43-84D0-0A18C13627CD}"/>
              </a:ext>
            </a:extLst>
          </p:cNvPr>
          <p:cNvSpPr txBox="1"/>
          <p:nvPr/>
        </p:nvSpPr>
        <p:spPr>
          <a:xfrm>
            <a:off x="1749972" y="4877665"/>
            <a:ext cx="5644056" cy="253916"/>
          </a:xfrm>
          <a:prstGeom prst="rect">
            <a:avLst/>
          </a:prstGeom>
          <a:noFill/>
        </p:spPr>
        <p:txBody>
          <a:bodyPr wrap="square" rtlCol="0">
            <a:spAutoFit/>
          </a:bodyPr>
          <a:lstStyle/>
          <a:p>
            <a:pPr algn="ctr"/>
            <a:r>
              <a:rPr lang="en-US" sz="1050" dirty="0"/>
              <a:t>🔎: Dawn Martin-Hill | ✉️: </a:t>
            </a:r>
            <a:r>
              <a:rPr lang="en-US" sz="1050" dirty="0">
                <a:hlinkClick r:id="rId5"/>
              </a:rPr>
              <a:t>dawnm@mcmaster.ca</a:t>
            </a:r>
            <a:r>
              <a:rPr lang="en-US" sz="1050" dirty="0"/>
              <a:t> | 🌐: </a:t>
            </a:r>
            <a:r>
              <a:rPr lang="en-US" sz="1050" dirty="0">
                <a:hlinkClick r:id="rId6"/>
              </a:rPr>
              <a:t>https://cciwqt.squarespace.com/</a:t>
            </a:r>
            <a:endParaRPr lang="en-US" sz="10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pic>
        <p:nvPicPr>
          <p:cNvPr id="82" name="Google Shape;82;p16"/>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3" name="Google Shape;83;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lvl="0"/>
            <a:endParaRPr lang="en-US" dirty="0">
              <a:solidFill>
                <a:srgbClr val="FFFFFF"/>
              </a:solidFill>
              <a:latin typeface="PT Sans Narrow"/>
              <a:ea typeface="PT Sans Narrow"/>
              <a:cs typeface="PT Sans Narrow"/>
              <a:sym typeface="PT Sans Narrow"/>
            </a:endParaRPr>
          </a:p>
        </p:txBody>
      </p:sp>
      <p:sp>
        <p:nvSpPr>
          <p:cNvPr id="8" name="TextBox 7">
            <a:extLst>
              <a:ext uri="{FF2B5EF4-FFF2-40B4-BE49-F238E27FC236}">
                <a16:creationId xmlns:a16="http://schemas.microsoft.com/office/drawing/2014/main" id="{320850DB-6A0A-9646-A9D9-3E8CC26C78F5}"/>
              </a:ext>
            </a:extLst>
          </p:cNvPr>
          <p:cNvSpPr txBox="1"/>
          <p:nvPr/>
        </p:nvSpPr>
        <p:spPr>
          <a:xfrm>
            <a:off x="8771556" y="4616055"/>
            <a:ext cx="124344" cy="261610"/>
          </a:xfrm>
          <a:prstGeom prst="rect">
            <a:avLst/>
          </a:prstGeom>
          <a:noFill/>
        </p:spPr>
        <p:txBody>
          <a:bodyPr wrap="square" rtlCol="0">
            <a:spAutoFit/>
          </a:bodyPr>
          <a:lstStyle/>
          <a:p>
            <a:r>
              <a:rPr lang="en-US" sz="1100" dirty="0">
                <a:solidFill>
                  <a:schemeClr val="bg1"/>
                </a:solidFill>
              </a:rPr>
              <a:t>9</a:t>
            </a:r>
          </a:p>
        </p:txBody>
      </p:sp>
      <p:sp>
        <p:nvSpPr>
          <p:cNvPr id="68" name="Rectangle 67">
            <a:extLst>
              <a:ext uri="{FF2B5EF4-FFF2-40B4-BE49-F238E27FC236}">
                <a16:creationId xmlns:a16="http://schemas.microsoft.com/office/drawing/2014/main" id="{9CE048F4-09D7-894A-84BC-60CB8B83913C}"/>
              </a:ext>
            </a:extLst>
          </p:cNvPr>
          <p:cNvSpPr/>
          <p:nvPr/>
        </p:nvSpPr>
        <p:spPr>
          <a:xfrm>
            <a:off x="1596157" y="4618544"/>
            <a:ext cx="7175399" cy="276999"/>
          </a:xfrm>
          <a:prstGeom prst="rect">
            <a:avLst/>
          </a:prstGeom>
        </p:spPr>
        <p:txBody>
          <a:bodyPr wrap="square">
            <a:spAutoFit/>
          </a:bodyPr>
          <a:lstStyle/>
          <a:p>
            <a:r>
              <a:rPr lang="en-US" sz="1200" dirty="0">
                <a:solidFill>
                  <a:schemeClr val="bg1"/>
                </a:solidFill>
              </a:rPr>
              <a:t>Putting it all together: </a:t>
            </a:r>
            <a:r>
              <a:rPr lang="en-US" sz="1200" i="1" dirty="0">
                <a:solidFill>
                  <a:schemeClr val="bg1"/>
                </a:solidFill>
              </a:rPr>
              <a:t>A Holistic Vision for Community</a:t>
            </a:r>
          </a:p>
        </p:txBody>
      </p:sp>
      <p:sp>
        <p:nvSpPr>
          <p:cNvPr id="49" name="TextBox 48">
            <a:extLst>
              <a:ext uri="{FF2B5EF4-FFF2-40B4-BE49-F238E27FC236}">
                <a16:creationId xmlns:a16="http://schemas.microsoft.com/office/drawing/2014/main" id="{D98FCCDB-FADA-5F40-A141-A6C3B2864297}"/>
              </a:ext>
            </a:extLst>
          </p:cNvPr>
          <p:cNvSpPr txBox="1"/>
          <p:nvPr/>
        </p:nvSpPr>
        <p:spPr>
          <a:xfrm>
            <a:off x="1749972" y="4877665"/>
            <a:ext cx="5644056" cy="253916"/>
          </a:xfrm>
          <a:prstGeom prst="rect">
            <a:avLst/>
          </a:prstGeom>
          <a:noFill/>
        </p:spPr>
        <p:txBody>
          <a:bodyPr wrap="square" rtlCol="0">
            <a:spAutoFit/>
          </a:bodyPr>
          <a:lstStyle/>
          <a:p>
            <a:pPr algn="ctr"/>
            <a:r>
              <a:rPr lang="en-US" sz="1050" dirty="0"/>
              <a:t>🔎: Dawn Martin-Hill | ✉️: </a:t>
            </a:r>
            <a:r>
              <a:rPr lang="en-US" sz="1050" dirty="0">
                <a:hlinkClick r:id="rId4"/>
              </a:rPr>
              <a:t>dawnm@mcmaster.ca</a:t>
            </a:r>
            <a:r>
              <a:rPr lang="en-US" sz="1050" dirty="0"/>
              <a:t> | 🌐: </a:t>
            </a:r>
            <a:r>
              <a:rPr lang="en-US" sz="1050" dirty="0">
                <a:hlinkClick r:id="rId5"/>
              </a:rPr>
              <a:t>https://cciwqt.squarespace.com/</a:t>
            </a:r>
            <a:endParaRPr lang="en-US" sz="1050" dirty="0"/>
          </a:p>
        </p:txBody>
      </p:sp>
      <p:graphicFrame>
        <p:nvGraphicFramePr>
          <p:cNvPr id="2" name="Table 1">
            <a:extLst>
              <a:ext uri="{FF2B5EF4-FFF2-40B4-BE49-F238E27FC236}">
                <a16:creationId xmlns:a16="http://schemas.microsoft.com/office/drawing/2014/main" id="{2086A41A-9218-7245-A597-C704F35C4B70}"/>
              </a:ext>
            </a:extLst>
          </p:cNvPr>
          <p:cNvGraphicFramePr>
            <a:graphicFrameLocks noGrp="1"/>
          </p:cNvGraphicFramePr>
          <p:nvPr>
            <p:extLst>
              <p:ext uri="{D42A27DB-BD31-4B8C-83A1-F6EECF244321}">
                <p14:modId xmlns:p14="http://schemas.microsoft.com/office/powerpoint/2010/main" val="967739210"/>
              </p:ext>
            </p:extLst>
          </p:nvPr>
        </p:nvGraphicFramePr>
        <p:xfrm>
          <a:off x="4761913" y="1923032"/>
          <a:ext cx="4114800" cy="1483360"/>
        </p:xfrm>
        <a:graphic>
          <a:graphicData uri="http://schemas.openxmlformats.org/drawingml/2006/table">
            <a:tbl>
              <a:tblPr firstRow="1" bandRow="1">
                <a:tableStyleId>{9D7B26C5-4107-4FEC-AEDC-1716B250A1EF}</a:tableStyleId>
              </a:tblPr>
              <a:tblGrid>
                <a:gridCol w="2057400">
                  <a:extLst>
                    <a:ext uri="{9D8B030D-6E8A-4147-A177-3AD203B41FA5}">
                      <a16:colId xmlns:a16="http://schemas.microsoft.com/office/drawing/2014/main" val="1470572228"/>
                    </a:ext>
                  </a:extLst>
                </a:gridCol>
                <a:gridCol w="2057400">
                  <a:extLst>
                    <a:ext uri="{9D8B030D-6E8A-4147-A177-3AD203B41FA5}">
                      <a16:colId xmlns:a16="http://schemas.microsoft.com/office/drawing/2014/main" val="2371618837"/>
                    </a:ext>
                  </a:extLst>
                </a:gridCol>
              </a:tblGrid>
              <a:tr h="370840">
                <a:tc>
                  <a:txBody>
                    <a:bodyPr/>
                    <a:lstStyle/>
                    <a:p>
                      <a:r>
                        <a:rPr lang="en-US" dirty="0"/>
                        <a:t>Principal Investigator</a:t>
                      </a:r>
                    </a:p>
                  </a:txBody>
                  <a:tcPr/>
                </a:tc>
                <a:tc>
                  <a:txBody>
                    <a:bodyPr/>
                    <a:lstStyle/>
                    <a:p>
                      <a:r>
                        <a:rPr lang="en-US" b="0" dirty="0"/>
                        <a:t>Dawn Martin-Hill</a:t>
                      </a:r>
                    </a:p>
                  </a:txBody>
                  <a:tcPr/>
                </a:tc>
                <a:extLst>
                  <a:ext uri="{0D108BD9-81ED-4DB2-BD59-A6C34878D82A}">
                    <a16:rowId xmlns:a16="http://schemas.microsoft.com/office/drawing/2014/main" val="2355619013"/>
                  </a:ext>
                </a:extLst>
              </a:tr>
              <a:tr h="370840">
                <a:tc>
                  <a:txBody>
                    <a:bodyPr/>
                    <a:lstStyle/>
                    <a:p>
                      <a:r>
                        <a:rPr lang="en-US" sz="1200" dirty="0"/>
                        <a:t>IK Training Team</a:t>
                      </a:r>
                    </a:p>
                  </a:txBody>
                  <a:tcPr/>
                </a:tc>
                <a:tc>
                  <a:txBody>
                    <a:bodyPr/>
                    <a:lstStyle/>
                    <a:p>
                      <a:r>
                        <a:rPr lang="en-US" sz="1200" b="0" dirty="0"/>
                        <a:t>Dawn Martin-Hill</a:t>
                      </a:r>
                    </a:p>
                  </a:txBody>
                  <a:tcPr/>
                </a:tc>
                <a:extLst>
                  <a:ext uri="{0D108BD9-81ED-4DB2-BD59-A6C34878D82A}">
                    <a16:rowId xmlns:a16="http://schemas.microsoft.com/office/drawing/2014/main" val="4047945672"/>
                  </a:ext>
                </a:extLst>
              </a:tr>
              <a:tr h="370840">
                <a:tc>
                  <a:txBody>
                    <a:bodyPr/>
                    <a:lstStyle/>
                    <a:p>
                      <a:r>
                        <a:rPr lang="en-US" sz="1200" dirty="0"/>
                        <a:t>Mental Wellness Team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Christine Wekerle</a:t>
                      </a:r>
                    </a:p>
                  </a:txBody>
                  <a:tcPr/>
                </a:tc>
                <a:extLst>
                  <a:ext uri="{0D108BD9-81ED-4DB2-BD59-A6C34878D82A}">
                    <a16:rowId xmlns:a16="http://schemas.microsoft.com/office/drawing/2014/main" val="3660958644"/>
                  </a:ext>
                </a:extLst>
              </a:tr>
              <a:tr h="370840">
                <a:tc>
                  <a:txBody>
                    <a:bodyPr/>
                    <a:lstStyle/>
                    <a:p>
                      <a:r>
                        <a:rPr lang="en-US" sz="1200" dirty="0"/>
                        <a:t>Water Governance Team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Beverly Jacobs</a:t>
                      </a:r>
                    </a:p>
                  </a:txBody>
                  <a:tcPr/>
                </a:tc>
                <a:extLst>
                  <a:ext uri="{0D108BD9-81ED-4DB2-BD59-A6C34878D82A}">
                    <a16:rowId xmlns:a16="http://schemas.microsoft.com/office/drawing/2014/main" val="3484938309"/>
                  </a:ext>
                </a:extLst>
              </a:tr>
            </a:tbl>
          </a:graphicData>
        </a:graphic>
      </p:graphicFrame>
      <p:sp>
        <p:nvSpPr>
          <p:cNvPr id="50" name="Google Shape;98;p18">
            <a:extLst>
              <a:ext uri="{FF2B5EF4-FFF2-40B4-BE49-F238E27FC236}">
                <a16:creationId xmlns:a16="http://schemas.microsoft.com/office/drawing/2014/main" id="{AAD32607-C954-C344-BD18-988B1D1F66C1}"/>
              </a:ext>
            </a:extLst>
          </p:cNvPr>
          <p:cNvSpPr txBox="1"/>
          <p:nvPr/>
        </p:nvSpPr>
        <p:spPr>
          <a:xfrm>
            <a:off x="106750" y="177900"/>
            <a:ext cx="84204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dk1"/>
                </a:solidFill>
                <a:latin typeface="Arial" panose="020B0604020202020204" pitchFamily="34" charset="0"/>
                <a:ea typeface="PT Sans Narrow"/>
                <a:cs typeface="Arial" panose="020B0604020202020204" pitchFamily="34" charset="0"/>
                <a:sym typeface="PT Sans Narrow"/>
              </a:rPr>
              <a:t>Meet the Team Leads</a:t>
            </a:r>
            <a:endParaRPr sz="2400" dirty="0">
              <a:solidFill>
                <a:schemeClr val="dk1"/>
              </a:solidFill>
              <a:latin typeface="Arial" panose="020B0604020202020204" pitchFamily="34" charset="0"/>
              <a:ea typeface="PT Sans Narrow"/>
              <a:cs typeface="Arial" panose="020B0604020202020204" pitchFamily="34" charset="0"/>
              <a:sym typeface="PT Sans Narrow"/>
            </a:endParaRPr>
          </a:p>
          <a:p>
            <a:pPr marL="0" lvl="0" indent="0" algn="l" rtl="0">
              <a:spcBef>
                <a:spcPts val="0"/>
              </a:spcBef>
              <a:spcAft>
                <a:spcPts val="0"/>
              </a:spcAft>
              <a:buClr>
                <a:schemeClr val="dk1"/>
              </a:buClr>
              <a:buSzPts val="1100"/>
              <a:buFont typeface="Arial"/>
              <a:buNone/>
            </a:pPr>
            <a:endParaRPr sz="3200" dirty="0">
              <a:solidFill>
                <a:schemeClr val="dk1"/>
              </a:solidFill>
              <a:latin typeface="PT Sans Narrow"/>
              <a:ea typeface="PT Sans Narrow"/>
              <a:cs typeface="PT Sans Narrow"/>
              <a:sym typeface="PT Sans Narrow"/>
            </a:endParaRPr>
          </a:p>
        </p:txBody>
      </p:sp>
      <p:graphicFrame>
        <p:nvGraphicFramePr>
          <p:cNvPr id="3" name="Table 2">
            <a:extLst>
              <a:ext uri="{FF2B5EF4-FFF2-40B4-BE49-F238E27FC236}">
                <a16:creationId xmlns:a16="http://schemas.microsoft.com/office/drawing/2014/main" id="{C84E2FF8-1CC5-DD42-BA50-80B435403490}"/>
              </a:ext>
            </a:extLst>
          </p:cNvPr>
          <p:cNvGraphicFramePr>
            <a:graphicFrameLocks noGrp="1"/>
          </p:cNvGraphicFramePr>
          <p:nvPr>
            <p:extLst>
              <p:ext uri="{D42A27DB-BD31-4B8C-83A1-F6EECF244321}">
                <p14:modId xmlns:p14="http://schemas.microsoft.com/office/powerpoint/2010/main" val="128929349"/>
              </p:ext>
            </p:extLst>
          </p:nvPr>
        </p:nvGraphicFramePr>
        <p:xfrm>
          <a:off x="371364" y="1923032"/>
          <a:ext cx="4114800" cy="1483360"/>
        </p:xfrm>
        <a:graphic>
          <a:graphicData uri="http://schemas.openxmlformats.org/drawingml/2006/table">
            <a:tbl>
              <a:tblPr firstRow="1" bandRow="1">
                <a:tableStyleId>{5FD0F851-EC5A-4D38-B0AD-8093EC10F338}</a:tableStyleId>
              </a:tblPr>
              <a:tblGrid>
                <a:gridCol w="2057400">
                  <a:extLst>
                    <a:ext uri="{9D8B030D-6E8A-4147-A177-3AD203B41FA5}">
                      <a16:colId xmlns:a16="http://schemas.microsoft.com/office/drawing/2014/main" val="850116344"/>
                    </a:ext>
                  </a:extLst>
                </a:gridCol>
                <a:gridCol w="2057400">
                  <a:extLst>
                    <a:ext uri="{9D8B030D-6E8A-4147-A177-3AD203B41FA5}">
                      <a16:colId xmlns:a16="http://schemas.microsoft.com/office/drawing/2014/main" val="558359842"/>
                    </a:ext>
                  </a:extLst>
                </a:gridCol>
              </a:tblGrid>
              <a:tr h="370840">
                <a:tc>
                  <a:txBody>
                    <a:bodyPr/>
                    <a:lstStyle/>
                    <a:p>
                      <a:r>
                        <a:rPr lang="en-US" dirty="0"/>
                        <a:t>Principal Investigator</a:t>
                      </a:r>
                    </a:p>
                  </a:txBody>
                  <a:tcPr/>
                </a:tc>
                <a:tc>
                  <a:txBody>
                    <a:bodyPr/>
                    <a:lstStyle/>
                    <a:p>
                      <a:r>
                        <a:rPr lang="en-US" b="0" dirty="0"/>
                        <a:t>Dawn Martin-Hill</a:t>
                      </a:r>
                    </a:p>
                  </a:txBody>
                  <a:tcPr/>
                </a:tc>
                <a:extLst>
                  <a:ext uri="{0D108BD9-81ED-4DB2-BD59-A6C34878D82A}">
                    <a16:rowId xmlns:a16="http://schemas.microsoft.com/office/drawing/2014/main" val="3601928818"/>
                  </a:ext>
                </a:extLst>
              </a:tr>
              <a:tr h="370840">
                <a:tc>
                  <a:txBody>
                    <a:bodyPr/>
                    <a:lstStyle/>
                    <a:p>
                      <a:r>
                        <a:rPr lang="en-US" sz="1200" dirty="0"/>
                        <a:t>IK Team</a:t>
                      </a:r>
                    </a:p>
                  </a:txBody>
                  <a:tcPr/>
                </a:tc>
                <a:tc>
                  <a:txBody>
                    <a:bodyPr/>
                    <a:lstStyle/>
                    <a:p>
                      <a:r>
                        <a:rPr lang="en-US" sz="1200" b="0" dirty="0"/>
                        <a:t>Dawn Martin-Hill</a:t>
                      </a:r>
                    </a:p>
                  </a:txBody>
                  <a:tcPr/>
                </a:tc>
                <a:extLst>
                  <a:ext uri="{0D108BD9-81ED-4DB2-BD59-A6C34878D82A}">
                    <a16:rowId xmlns:a16="http://schemas.microsoft.com/office/drawing/2014/main" val="1224356796"/>
                  </a:ext>
                </a:extLst>
              </a:tr>
              <a:tr h="370840">
                <a:tc>
                  <a:txBody>
                    <a:bodyPr/>
                    <a:lstStyle/>
                    <a:p>
                      <a:r>
                        <a:rPr lang="en-US" sz="1200" dirty="0"/>
                        <a:t>CHA Team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Tina Moffat</a:t>
                      </a:r>
                    </a:p>
                  </a:txBody>
                  <a:tcPr/>
                </a:tc>
                <a:extLst>
                  <a:ext uri="{0D108BD9-81ED-4DB2-BD59-A6C34878D82A}">
                    <a16:rowId xmlns:a16="http://schemas.microsoft.com/office/drawing/2014/main" val="3410475935"/>
                  </a:ext>
                </a:extLst>
              </a:tr>
              <a:tr h="370840">
                <a:tc>
                  <a:txBody>
                    <a:bodyPr/>
                    <a:lstStyle/>
                    <a:p>
                      <a:r>
                        <a:rPr lang="en-US" sz="1200" dirty="0"/>
                        <a:t>CEA Team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Patricia Chow-Fraser</a:t>
                      </a:r>
                    </a:p>
                  </a:txBody>
                  <a:tcPr/>
                </a:tc>
                <a:extLst>
                  <a:ext uri="{0D108BD9-81ED-4DB2-BD59-A6C34878D82A}">
                    <a16:rowId xmlns:a16="http://schemas.microsoft.com/office/drawing/2014/main" val="2914862924"/>
                  </a:ext>
                </a:extLst>
              </a:tr>
            </a:tbl>
          </a:graphicData>
        </a:graphic>
      </p:graphicFrame>
      <p:sp>
        <p:nvSpPr>
          <p:cNvPr id="4" name="TextBox 3">
            <a:extLst>
              <a:ext uri="{FF2B5EF4-FFF2-40B4-BE49-F238E27FC236}">
                <a16:creationId xmlns:a16="http://schemas.microsoft.com/office/drawing/2014/main" id="{1B6C78C8-ED7C-794C-89DA-4C638E6D5C32}"/>
              </a:ext>
            </a:extLst>
          </p:cNvPr>
          <p:cNvSpPr txBox="1"/>
          <p:nvPr/>
        </p:nvSpPr>
        <p:spPr>
          <a:xfrm>
            <a:off x="323664" y="1300507"/>
            <a:ext cx="4210200" cy="307777"/>
          </a:xfrm>
          <a:prstGeom prst="rect">
            <a:avLst/>
          </a:prstGeom>
          <a:noFill/>
        </p:spPr>
        <p:txBody>
          <a:bodyPr wrap="square" rtlCol="0">
            <a:spAutoFit/>
          </a:bodyPr>
          <a:lstStyle/>
          <a:p>
            <a:r>
              <a:rPr lang="en-US" b="1" i="1" dirty="0"/>
              <a:t>Co-Creation of Indigenous Water Quality Tools</a:t>
            </a:r>
          </a:p>
        </p:txBody>
      </p:sp>
      <p:sp>
        <p:nvSpPr>
          <p:cNvPr id="51" name="TextBox 50">
            <a:extLst>
              <a:ext uri="{FF2B5EF4-FFF2-40B4-BE49-F238E27FC236}">
                <a16:creationId xmlns:a16="http://schemas.microsoft.com/office/drawing/2014/main" id="{546A9721-4B7D-6346-94E5-2E66664F5B60}"/>
              </a:ext>
            </a:extLst>
          </p:cNvPr>
          <p:cNvSpPr txBox="1"/>
          <p:nvPr/>
        </p:nvSpPr>
        <p:spPr>
          <a:xfrm>
            <a:off x="4761913" y="1300506"/>
            <a:ext cx="3908987" cy="307777"/>
          </a:xfrm>
          <a:prstGeom prst="rect">
            <a:avLst/>
          </a:prstGeom>
          <a:noFill/>
        </p:spPr>
        <p:txBody>
          <a:bodyPr wrap="square" rtlCol="0">
            <a:spAutoFit/>
          </a:bodyPr>
          <a:lstStyle/>
          <a:p>
            <a:pPr lvl="0" algn="ctr">
              <a:defRPr/>
            </a:pPr>
            <a:r>
              <a:rPr lang="en-US" b="1" i="1" dirty="0" err="1"/>
              <a:t>Ohneganos</a:t>
            </a:r>
            <a:r>
              <a:rPr lang="en-US" b="1" i="1" dirty="0"/>
              <a:t> </a:t>
            </a:r>
            <a:r>
              <a:rPr lang="en-US" b="1" i="1" dirty="0" err="1"/>
              <a:t>Ohnegahdę:Gyo</a:t>
            </a:r>
            <a:endParaRPr lang="en-US" b="1" i="1" dirty="0"/>
          </a:p>
        </p:txBody>
      </p:sp>
      <p:sp>
        <p:nvSpPr>
          <p:cNvPr id="5" name="TextBox 4">
            <a:extLst>
              <a:ext uri="{FF2B5EF4-FFF2-40B4-BE49-F238E27FC236}">
                <a16:creationId xmlns:a16="http://schemas.microsoft.com/office/drawing/2014/main" id="{D7108B76-3560-964D-BB3B-E3170BEC86CF}"/>
              </a:ext>
            </a:extLst>
          </p:cNvPr>
          <p:cNvSpPr txBox="1"/>
          <p:nvPr/>
        </p:nvSpPr>
        <p:spPr>
          <a:xfrm>
            <a:off x="371364" y="3685735"/>
            <a:ext cx="4200636" cy="646331"/>
          </a:xfrm>
          <a:prstGeom prst="rect">
            <a:avLst/>
          </a:prstGeom>
          <a:noFill/>
        </p:spPr>
        <p:txBody>
          <a:bodyPr wrap="square" rtlCol="0">
            <a:spAutoFit/>
          </a:bodyPr>
          <a:lstStyle/>
          <a:p>
            <a:r>
              <a:rPr lang="en-US" sz="1200" dirty="0"/>
              <a:t>IK = Indigenous Knowledge</a:t>
            </a:r>
          </a:p>
          <a:p>
            <a:r>
              <a:rPr lang="en-US" sz="1200" dirty="0"/>
              <a:t>CHA = Community Health Assessment</a:t>
            </a:r>
          </a:p>
          <a:p>
            <a:r>
              <a:rPr lang="en-US" sz="1200" dirty="0"/>
              <a:t>CEA = Community Ecological Assessment</a:t>
            </a:r>
          </a:p>
        </p:txBody>
      </p:sp>
      <p:sp>
        <p:nvSpPr>
          <p:cNvPr id="52" name="TextBox 51">
            <a:extLst>
              <a:ext uri="{FF2B5EF4-FFF2-40B4-BE49-F238E27FC236}">
                <a16:creationId xmlns:a16="http://schemas.microsoft.com/office/drawing/2014/main" id="{66146F3E-59F0-AA47-9D06-29F21CCCB03C}"/>
              </a:ext>
            </a:extLst>
          </p:cNvPr>
          <p:cNvSpPr txBox="1"/>
          <p:nvPr/>
        </p:nvSpPr>
        <p:spPr>
          <a:xfrm>
            <a:off x="4759053" y="3685734"/>
            <a:ext cx="4200636" cy="276999"/>
          </a:xfrm>
          <a:prstGeom prst="rect">
            <a:avLst/>
          </a:prstGeom>
          <a:noFill/>
        </p:spPr>
        <p:txBody>
          <a:bodyPr wrap="square" rtlCol="0">
            <a:spAutoFit/>
          </a:bodyPr>
          <a:lstStyle/>
          <a:p>
            <a:r>
              <a:rPr lang="en-US" sz="1200" dirty="0"/>
              <a:t>Indigenous Community Co-Lead: Lori Davis-Hill</a:t>
            </a:r>
          </a:p>
        </p:txBody>
      </p:sp>
    </p:spTree>
    <p:extLst>
      <p:ext uri="{BB962C8B-B14F-4D97-AF65-F5344CB8AC3E}">
        <p14:creationId xmlns:p14="http://schemas.microsoft.com/office/powerpoint/2010/main" val="351863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coordinates: PI, email, website, etc</a:t>
            </a:r>
            <a:endParaRPr>
              <a:solidFill>
                <a:srgbClr val="FFFFFF"/>
              </a:solidFill>
              <a:latin typeface="PT Sans Narrow"/>
              <a:ea typeface="PT Sans Narrow"/>
              <a:cs typeface="PT Sans Narrow"/>
              <a:sym typeface="PT Sans Narrow"/>
            </a:endParaRPr>
          </a:p>
        </p:txBody>
      </p:sp>
      <p:sp>
        <p:nvSpPr>
          <p:cNvPr id="71" name="Google Shape;71;p15"/>
          <p:cNvSpPr txBox="1"/>
          <p:nvPr/>
        </p:nvSpPr>
        <p:spPr>
          <a:xfrm>
            <a:off x="152400" y="177900"/>
            <a:ext cx="6601968"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Arial" panose="020B0604020202020204" pitchFamily="34" charset="0"/>
                <a:ea typeface="PT Sans Narrow"/>
                <a:cs typeface="Arial" panose="020B0604020202020204" pitchFamily="34" charset="0"/>
                <a:sym typeface="PT Sans Narrow"/>
              </a:rPr>
              <a:t>Co-Creation of Indigenous Water Quality Tools</a:t>
            </a:r>
            <a:endParaRPr sz="2400" dirty="0">
              <a:latin typeface="Arial" panose="020B0604020202020204" pitchFamily="34" charset="0"/>
              <a:ea typeface="PT Sans Narrow"/>
              <a:cs typeface="Arial" panose="020B0604020202020204" pitchFamily="34" charset="0"/>
              <a:sym typeface="PT Sans Narrow"/>
            </a:endParaRPr>
          </a:p>
        </p:txBody>
      </p:sp>
      <p:sp>
        <p:nvSpPr>
          <p:cNvPr id="72" name="Google Shape;72;p15"/>
          <p:cNvSpPr txBox="1"/>
          <p:nvPr/>
        </p:nvSpPr>
        <p:spPr>
          <a:xfrm>
            <a:off x="0" y="863547"/>
            <a:ext cx="5367528" cy="3874475"/>
          </a:xfrm>
          <a:prstGeom prst="rect">
            <a:avLst/>
          </a:prstGeom>
          <a:noFill/>
          <a:ln>
            <a:noFill/>
          </a:ln>
        </p:spPr>
        <p:txBody>
          <a:bodyPr spcFirstLastPara="1" wrap="square" lIns="91425" tIns="91425" rIns="91425" bIns="91425" anchor="t" anchorCtr="0">
            <a:noAutofit/>
          </a:bodyPr>
          <a:lstStyle/>
          <a:p>
            <a:pPr marL="139700" lvl="0" algn="l" rtl="0">
              <a:spcBef>
                <a:spcPts val="0"/>
              </a:spcBef>
              <a:spcAft>
                <a:spcPts val="0"/>
              </a:spcAft>
              <a:buSzPts val="1400"/>
            </a:pPr>
            <a:r>
              <a:rPr lang="en-US" sz="1300" b="1" dirty="0"/>
              <a:t>BACKGROUND</a:t>
            </a:r>
          </a:p>
          <a:p>
            <a:pPr marL="139700" lvl="0" algn="l" rtl="0">
              <a:spcBef>
                <a:spcPts val="0"/>
              </a:spcBef>
              <a:spcAft>
                <a:spcPts val="0"/>
              </a:spcAft>
              <a:buSzPts val="1400"/>
            </a:pPr>
            <a:endParaRPr lang="en-US" sz="1300" b="1" dirty="0"/>
          </a:p>
          <a:p>
            <a:pPr marL="457200" lvl="0" indent="-317500" algn="l" rtl="0">
              <a:spcBef>
                <a:spcPts val="0"/>
              </a:spcBef>
              <a:spcAft>
                <a:spcPts val="0"/>
              </a:spcAft>
              <a:buSzPts val="1400"/>
              <a:buFont typeface="Arial" panose="020B0604020202020204" pitchFamily="34" charset="0"/>
              <a:buChar char="•"/>
            </a:pPr>
            <a:r>
              <a:rPr lang="en-US" sz="1300" dirty="0"/>
              <a:t>Access to clean, safe, and plentiful water in Indigenous communities is often difficult and environmental degradation is severe. </a:t>
            </a:r>
          </a:p>
          <a:p>
            <a:pPr marL="457200" lvl="5" indent="-317500">
              <a:buSzPts val="1400"/>
              <a:buFont typeface="Arial" panose="020B0604020202020204" pitchFamily="34" charset="0"/>
              <a:buChar char="•"/>
            </a:pPr>
            <a:r>
              <a:rPr lang="en-US" sz="1300" dirty="0"/>
              <a:t>Environmental health is fundamental to culture and community.</a:t>
            </a:r>
          </a:p>
          <a:p>
            <a:pPr marL="457200" lvl="5" indent="-317500">
              <a:buSzPts val="1400"/>
              <a:buChar char="●"/>
            </a:pPr>
            <a:endParaRPr lang="en-US" sz="1300" dirty="0"/>
          </a:p>
          <a:p>
            <a:pPr marL="139700" lvl="5">
              <a:buSzPts val="1400"/>
            </a:pPr>
            <a:r>
              <a:rPr lang="en-US" sz="1300" b="1" dirty="0"/>
              <a:t>PROJECT INFORMATION</a:t>
            </a:r>
          </a:p>
          <a:p>
            <a:pPr marL="139700" lvl="6">
              <a:buSzPts val="1400"/>
            </a:pPr>
            <a:r>
              <a:rPr lang="en-US" sz="1300" b="1" dirty="0"/>
              <a:t>Led by Indigenous knowledge &amp; community</a:t>
            </a:r>
          </a:p>
          <a:p>
            <a:pPr marL="425450" lvl="5" indent="-285750">
              <a:buSzPts val="1400"/>
              <a:buFont typeface="Arial" panose="020B0604020202020204" pitchFamily="34" charset="0"/>
              <a:buChar char="•"/>
            </a:pPr>
            <a:r>
              <a:rPr lang="en" sz="1300" b="1" dirty="0"/>
              <a:t>Main objective: </a:t>
            </a:r>
            <a:r>
              <a:rPr lang="en" sz="1300" dirty="0"/>
              <a:t>characterizing ecological health and community health by investigating environmental water quality and water quality in built systems.</a:t>
            </a:r>
          </a:p>
          <a:p>
            <a:pPr marL="425450" lvl="5" indent="-285750">
              <a:buSzPts val="1400"/>
              <a:buFont typeface="Arial" panose="020B0604020202020204" pitchFamily="34" charset="0"/>
              <a:buChar char="•"/>
            </a:pPr>
            <a:r>
              <a:rPr lang="en" sz="1300" b="1" dirty="0"/>
              <a:t>Methodology: </a:t>
            </a:r>
            <a:r>
              <a:rPr lang="en-US" sz="1300" dirty="0"/>
              <a:t>Employs an innovative approach to knowledge creation and epistemology reconciliation – co-constructing knowledge by corroborating Western Science and Indigenous Knowledge.</a:t>
            </a:r>
          </a:p>
          <a:p>
            <a:pPr marL="425450" lvl="5" indent="-285750">
              <a:buSzPts val="1400"/>
              <a:buFont typeface="Arial" panose="020B0604020202020204" pitchFamily="34" charset="0"/>
              <a:buChar char="•"/>
            </a:pPr>
            <a:r>
              <a:rPr lang="en-US" sz="1300" b="1" dirty="0"/>
              <a:t>Community Partners: </a:t>
            </a:r>
            <a:r>
              <a:rPr lang="en-US" sz="1300" dirty="0"/>
              <a:t>Six Nations and Lubicon Lake Nation</a:t>
            </a:r>
            <a:endParaRPr sz="1300" dirty="0"/>
          </a:p>
        </p:txBody>
      </p:sp>
      <p:pic>
        <p:nvPicPr>
          <p:cNvPr id="73" name="Google Shape;73;p15"/>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74" name="Google Shape;74;p15"/>
          <p:cNvSpPr txBox="1"/>
          <p:nvPr/>
        </p:nvSpPr>
        <p:spPr>
          <a:xfrm>
            <a:off x="1624800" y="4574288"/>
            <a:ext cx="7175400" cy="40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FFFFFF"/>
                </a:solidFill>
                <a:latin typeface="Arial" panose="020B0604020202020204" pitchFamily="34" charset="0"/>
                <a:ea typeface="PT Sans Narrow"/>
                <a:cs typeface="Arial" panose="020B0604020202020204" pitchFamily="34" charset="0"/>
                <a:sym typeface="PT Sans Narrow"/>
              </a:rPr>
              <a:t>Co-Creation of Indigenous Water Quality Tools</a:t>
            </a:r>
            <a:endParaRPr sz="1200" dirty="0">
              <a:solidFill>
                <a:srgbClr val="FFFFFF"/>
              </a:solidFill>
              <a:latin typeface="Arial" panose="020B0604020202020204" pitchFamily="34" charset="0"/>
              <a:ea typeface="PT Sans Narrow"/>
              <a:cs typeface="Arial" panose="020B0604020202020204" pitchFamily="34" charset="0"/>
              <a:sym typeface="PT Sans Narrow"/>
            </a:endParaRPr>
          </a:p>
        </p:txBody>
      </p:sp>
      <p:sp>
        <p:nvSpPr>
          <p:cNvPr id="3" name="TextBox 2">
            <a:extLst>
              <a:ext uri="{FF2B5EF4-FFF2-40B4-BE49-F238E27FC236}">
                <a16:creationId xmlns:a16="http://schemas.microsoft.com/office/drawing/2014/main" id="{5656D1A5-40C4-074C-8B1D-E33750DC0599}"/>
              </a:ext>
            </a:extLst>
          </p:cNvPr>
          <p:cNvSpPr txBox="1"/>
          <p:nvPr/>
        </p:nvSpPr>
        <p:spPr>
          <a:xfrm>
            <a:off x="8771556" y="4616055"/>
            <a:ext cx="124344" cy="261610"/>
          </a:xfrm>
          <a:prstGeom prst="rect">
            <a:avLst/>
          </a:prstGeom>
          <a:noFill/>
        </p:spPr>
        <p:txBody>
          <a:bodyPr wrap="square" rtlCol="0">
            <a:spAutoFit/>
          </a:bodyPr>
          <a:lstStyle/>
          <a:p>
            <a:r>
              <a:rPr lang="en-US" sz="1100" dirty="0">
                <a:solidFill>
                  <a:schemeClr val="bg1"/>
                </a:solidFill>
              </a:rPr>
              <a:t>1</a:t>
            </a:r>
          </a:p>
        </p:txBody>
      </p:sp>
      <p:sp>
        <p:nvSpPr>
          <p:cNvPr id="4" name="TextBox 3">
            <a:extLst>
              <a:ext uri="{FF2B5EF4-FFF2-40B4-BE49-F238E27FC236}">
                <a16:creationId xmlns:a16="http://schemas.microsoft.com/office/drawing/2014/main" id="{7525DFB8-AE26-E141-9EC8-BEBE4D675631}"/>
              </a:ext>
            </a:extLst>
          </p:cNvPr>
          <p:cNvSpPr txBox="1"/>
          <p:nvPr/>
        </p:nvSpPr>
        <p:spPr>
          <a:xfrm>
            <a:off x="1749972" y="4877665"/>
            <a:ext cx="5644056" cy="253916"/>
          </a:xfrm>
          <a:prstGeom prst="rect">
            <a:avLst/>
          </a:prstGeom>
          <a:noFill/>
        </p:spPr>
        <p:txBody>
          <a:bodyPr wrap="square" rtlCol="0">
            <a:spAutoFit/>
          </a:bodyPr>
          <a:lstStyle/>
          <a:p>
            <a:pPr algn="ctr"/>
            <a:r>
              <a:rPr lang="en-US" sz="1050" dirty="0"/>
              <a:t>🔎: Dawn Martin-Hill | ✉️: </a:t>
            </a:r>
            <a:r>
              <a:rPr lang="en-US" sz="1050" dirty="0">
                <a:hlinkClick r:id="rId4"/>
              </a:rPr>
              <a:t>dawnm@mcmaster.ca</a:t>
            </a:r>
            <a:r>
              <a:rPr lang="en-US" sz="1050" dirty="0"/>
              <a:t> | 🌐: </a:t>
            </a:r>
            <a:r>
              <a:rPr lang="en-US" sz="1050" dirty="0">
                <a:hlinkClick r:id="rId5"/>
              </a:rPr>
              <a:t>https://cciwqt.squarespace.com/</a:t>
            </a:r>
            <a:endParaRPr lang="en-US" sz="1050" dirty="0"/>
          </a:p>
        </p:txBody>
      </p:sp>
      <p:pic>
        <p:nvPicPr>
          <p:cNvPr id="6" name="Picture 5" descr="A picture containing grass, outdoor, man, small&#10;&#10;Description automatically generated">
            <a:extLst>
              <a:ext uri="{FF2B5EF4-FFF2-40B4-BE49-F238E27FC236}">
                <a16:creationId xmlns:a16="http://schemas.microsoft.com/office/drawing/2014/main" id="{AB2C6F09-1800-1245-A43D-05F245D2EE26}"/>
              </a:ext>
            </a:extLst>
          </p:cNvPr>
          <p:cNvPicPr>
            <a:picLocks noChangeAspect="1"/>
          </p:cNvPicPr>
          <p:nvPr/>
        </p:nvPicPr>
        <p:blipFill>
          <a:blip r:embed="rId6"/>
          <a:stretch>
            <a:fillRect/>
          </a:stretch>
        </p:blipFill>
        <p:spPr>
          <a:xfrm rot="5400000">
            <a:off x="5559000" y="1363635"/>
            <a:ext cx="3049727" cy="2287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picture containing computer&#10;&#10;Description automatically generated">
            <a:extLst>
              <a:ext uri="{FF2B5EF4-FFF2-40B4-BE49-F238E27FC236}">
                <a16:creationId xmlns:a16="http://schemas.microsoft.com/office/drawing/2014/main" id="{3513D667-27F3-5347-9D29-5A9C78F82DE4}"/>
              </a:ext>
            </a:extLst>
          </p:cNvPr>
          <p:cNvPicPr>
            <a:picLocks noChangeAspect="1"/>
          </p:cNvPicPr>
          <p:nvPr/>
        </p:nvPicPr>
        <p:blipFill>
          <a:blip r:embed="rId7"/>
          <a:stretch>
            <a:fillRect/>
          </a:stretch>
        </p:blipFill>
        <p:spPr>
          <a:xfrm>
            <a:off x="7124524" y="77549"/>
            <a:ext cx="1867076" cy="597151"/>
          </a:xfrm>
          <a:prstGeom prst="rect">
            <a:avLst/>
          </a:prstGeom>
        </p:spPr>
      </p:pic>
      <p:sp>
        <p:nvSpPr>
          <p:cNvPr id="9" name="TextBox 8">
            <a:extLst>
              <a:ext uri="{FF2B5EF4-FFF2-40B4-BE49-F238E27FC236}">
                <a16:creationId xmlns:a16="http://schemas.microsoft.com/office/drawing/2014/main" id="{CA35CA65-7866-5D4D-8F33-F74C7079C25A}"/>
              </a:ext>
            </a:extLst>
          </p:cNvPr>
          <p:cNvSpPr txBox="1"/>
          <p:nvPr/>
        </p:nvSpPr>
        <p:spPr>
          <a:xfrm>
            <a:off x="5990925" y="4140933"/>
            <a:ext cx="2185878" cy="400110"/>
          </a:xfrm>
          <a:prstGeom prst="rect">
            <a:avLst/>
          </a:prstGeom>
          <a:noFill/>
        </p:spPr>
        <p:txBody>
          <a:bodyPr wrap="square" rtlCol="0">
            <a:spAutoFit/>
          </a:bodyPr>
          <a:lstStyle/>
          <a:p>
            <a:r>
              <a:rPr lang="en-US" sz="1000" b="1" dirty="0"/>
              <a:t>Figure 1: </a:t>
            </a:r>
            <a:r>
              <a:rPr lang="en-US" sz="1000" dirty="0"/>
              <a:t>Installing sensors in Mackenzie Creek (Personal, 2019)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sp>
        <p:nvSpPr>
          <p:cNvPr id="80" name="Google Shape;80;p16"/>
          <p:cNvSpPr txBox="1"/>
          <p:nvPr/>
        </p:nvSpPr>
        <p:spPr>
          <a:xfrm>
            <a:off x="106750" y="177900"/>
            <a:ext cx="56808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Arial" panose="020B0604020202020204" pitchFamily="34" charset="0"/>
                <a:ea typeface="PT Sans Narrow"/>
                <a:cs typeface="Arial" panose="020B0604020202020204" pitchFamily="34" charset="0"/>
                <a:sym typeface="PT Sans Narrow"/>
              </a:rPr>
              <a:t>Transformational Science Highlights</a:t>
            </a:r>
            <a:endParaRPr sz="2400" dirty="0">
              <a:latin typeface="Arial" panose="020B0604020202020204" pitchFamily="34" charset="0"/>
              <a:ea typeface="PT Sans Narrow"/>
              <a:cs typeface="Arial" panose="020B0604020202020204" pitchFamily="34" charset="0"/>
              <a:sym typeface="PT Sans Narrow"/>
            </a:endParaRPr>
          </a:p>
        </p:txBody>
      </p:sp>
      <p:pic>
        <p:nvPicPr>
          <p:cNvPr id="82" name="Google Shape;82;p16"/>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3" name="Google Shape;83;p16"/>
          <p:cNvSpPr txBox="1"/>
          <p:nvPr/>
        </p:nvSpPr>
        <p:spPr>
          <a:xfrm>
            <a:off x="1624800" y="4574287"/>
            <a:ext cx="7175400" cy="358527"/>
          </a:xfrm>
          <a:prstGeom prst="rect">
            <a:avLst/>
          </a:prstGeom>
          <a:noFill/>
          <a:ln>
            <a:noFill/>
          </a:ln>
        </p:spPr>
        <p:txBody>
          <a:bodyPr spcFirstLastPara="1" wrap="square" lIns="91425" tIns="91425" rIns="91425" bIns="91425" anchor="t" anchorCtr="0">
            <a:noAutofit/>
          </a:bodyPr>
          <a:lstStyle/>
          <a:p>
            <a:pPr lvl="0"/>
            <a:r>
              <a:rPr lang="en-US" sz="1200" dirty="0">
                <a:solidFill>
                  <a:srgbClr val="FFFFFF"/>
                </a:solidFill>
                <a:latin typeface="Arial" panose="020B0604020202020204" pitchFamily="34" charset="0"/>
                <a:ea typeface="PT Sans Narrow"/>
                <a:cs typeface="Arial" panose="020B0604020202020204" pitchFamily="34" charset="0"/>
                <a:sym typeface="PT Sans Narrow"/>
              </a:rPr>
              <a:t>Co-Creation of Indigenous Water Quality Tools</a:t>
            </a:r>
          </a:p>
        </p:txBody>
      </p:sp>
      <p:sp>
        <p:nvSpPr>
          <p:cNvPr id="8" name="TextBox 7">
            <a:extLst>
              <a:ext uri="{FF2B5EF4-FFF2-40B4-BE49-F238E27FC236}">
                <a16:creationId xmlns:a16="http://schemas.microsoft.com/office/drawing/2014/main" id="{320850DB-6A0A-9646-A9D9-3E8CC26C78F5}"/>
              </a:ext>
            </a:extLst>
          </p:cNvPr>
          <p:cNvSpPr txBox="1"/>
          <p:nvPr/>
        </p:nvSpPr>
        <p:spPr>
          <a:xfrm>
            <a:off x="8771556" y="4616055"/>
            <a:ext cx="124344" cy="261610"/>
          </a:xfrm>
          <a:prstGeom prst="rect">
            <a:avLst/>
          </a:prstGeom>
          <a:noFill/>
        </p:spPr>
        <p:txBody>
          <a:bodyPr wrap="square" rtlCol="0">
            <a:spAutoFit/>
          </a:bodyPr>
          <a:lstStyle/>
          <a:p>
            <a:r>
              <a:rPr lang="en-US" sz="1100" dirty="0">
                <a:solidFill>
                  <a:schemeClr val="bg1"/>
                </a:solidFill>
              </a:rPr>
              <a:t>2</a:t>
            </a:r>
          </a:p>
        </p:txBody>
      </p:sp>
      <p:pic>
        <p:nvPicPr>
          <p:cNvPr id="11" name="Picture 10" descr="A picture containing computer&#10;&#10;Description automatically generated">
            <a:extLst>
              <a:ext uri="{FF2B5EF4-FFF2-40B4-BE49-F238E27FC236}">
                <a16:creationId xmlns:a16="http://schemas.microsoft.com/office/drawing/2014/main" id="{02F6A6CF-F4B4-3746-91C4-4F81FEAF1545}"/>
              </a:ext>
            </a:extLst>
          </p:cNvPr>
          <p:cNvPicPr>
            <a:picLocks noChangeAspect="1"/>
          </p:cNvPicPr>
          <p:nvPr/>
        </p:nvPicPr>
        <p:blipFill>
          <a:blip r:embed="rId4"/>
          <a:stretch>
            <a:fillRect/>
          </a:stretch>
        </p:blipFill>
        <p:spPr>
          <a:xfrm>
            <a:off x="7124524" y="77549"/>
            <a:ext cx="1867076" cy="597151"/>
          </a:xfrm>
          <a:prstGeom prst="rect">
            <a:avLst/>
          </a:prstGeom>
        </p:spPr>
      </p:pic>
      <p:graphicFrame>
        <p:nvGraphicFramePr>
          <p:cNvPr id="4" name="Table 3">
            <a:extLst>
              <a:ext uri="{FF2B5EF4-FFF2-40B4-BE49-F238E27FC236}">
                <a16:creationId xmlns:a16="http://schemas.microsoft.com/office/drawing/2014/main" id="{08337FAB-E008-EA44-BE5F-4A41CE08E910}"/>
              </a:ext>
            </a:extLst>
          </p:cNvPr>
          <p:cNvGraphicFramePr>
            <a:graphicFrameLocks noGrp="1"/>
          </p:cNvGraphicFramePr>
          <p:nvPr>
            <p:extLst>
              <p:ext uri="{D42A27DB-BD31-4B8C-83A1-F6EECF244321}">
                <p14:modId xmlns:p14="http://schemas.microsoft.com/office/powerpoint/2010/main" val="2615884298"/>
              </p:ext>
            </p:extLst>
          </p:nvPr>
        </p:nvGraphicFramePr>
        <p:xfrm>
          <a:off x="200250" y="937902"/>
          <a:ext cx="8743500" cy="3440099"/>
        </p:xfrm>
        <a:graphic>
          <a:graphicData uri="http://schemas.openxmlformats.org/drawingml/2006/table">
            <a:tbl>
              <a:tblPr firstRow="1" bandRow="1">
                <a:tableStyleId>{5A111915-BE36-4E01-A7E5-04B1672EAD32}</a:tableStyleId>
              </a:tblPr>
              <a:tblGrid>
                <a:gridCol w="2914500">
                  <a:extLst>
                    <a:ext uri="{9D8B030D-6E8A-4147-A177-3AD203B41FA5}">
                      <a16:colId xmlns:a16="http://schemas.microsoft.com/office/drawing/2014/main" val="168805856"/>
                    </a:ext>
                  </a:extLst>
                </a:gridCol>
                <a:gridCol w="2914500">
                  <a:extLst>
                    <a:ext uri="{9D8B030D-6E8A-4147-A177-3AD203B41FA5}">
                      <a16:colId xmlns:a16="http://schemas.microsoft.com/office/drawing/2014/main" val="2766639109"/>
                    </a:ext>
                  </a:extLst>
                </a:gridCol>
                <a:gridCol w="2914500">
                  <a:extLst>
                    <a:ext uri="{9D8B030D-6E8A-4147-A177-3AD203B41FA5}">
                      <a16:colId xmlns:a16="http://schemas.microsoft.com/office/drawing/2014/main" val="3725786724"/>
                    </a:ext>
                  </a:extLst>
                </a:gridCol>
              </a:tblGrid>
              <a:tr h="332278">
                <a:tc>
                  <a:txBody>
                    <a:bodyPr/>
                    <a:lstStyle/>
                    <a:p>
                      <a:r>
                        <a:rPr lang="en-US" sz="1200" dirty="0"/>
                        <a:t>Indigenous Knowledge</a:t>
                      </a:r>
                    </a:p>
                  </a:txBody>
                  <a:tcPr/>
                </a:tc>
                <a:tc>
                  <a:txBody>
                    <a:bodyPr/>
                    <a:lstStyle/>
                    <a:p>
                      <a:r>
                        <a:rPr lang="en-US" sz="1200" dirty="0"/>
                        <a:t>Community Health Assessment</a:t>
                      </a:r>
                    </a:p>
                  </a:txBody>
                  <a:tcPr/>
                </a:tc>
                <a:tc>
                  <a:txBody>
                    <a:bodyPr/>
                    <a:lstStyle/>
                    <a:p>
                      <a:r>
                        <a:rPr lang="en-US" sz="1200" dirty="0"/>
                        <a:t>Community Ecological Assessment</a:t>
                      </a:r>
                    </a:p>
                  </a:txBody>
                  <a:tcPr/>
                </a:tc>
                <a:extLst>
                  <a:ext uri="{0D108BD9-81ED-4DB2-BD59-A6C34878D82A}">
                    <a16:rowId xmlns:a16="http://schemas.microsoft.com/office/drawing/2014/main" val="2114905504"/>
                  </a:ext>
                </a:extLst>
              </a:tr>
              <a:tr h="3107821">
                <a:tc>
                  <a:txBody>
                    <a:bodyPr/>
                    <a:lstStyle/>
                    <a:p>
                      <a:pPr marL="285750" indent="-285750">
                        <a:buFont typeface="Arial" panose="020B0604020202020204" pitchFamily="34" charset="0"/>
                        <a:buChar char="•"/>
                      </a:pPr>
                      <a:r>
                        <a:rPr lang="en-US" sz="1300" dirty="0"/>
                        <a:t>Climate summit event and report</a:t>
                      </a:r>
                    </a:p>
                    <a:p>
                      <a:pPr marL="285750" marR="0" indent="-285750" algn="l" rtl="0">
                        <a:lnSpc>
                          <a:spcPct val="100000"/>
                        </a:lnSpc>
                        <a:spcBef>
                          <a:spcPts val="0"/>
                        </a:spcBef>
                        <a:spcAft>
                          <a:spcPts val="0"/>
                        </a:spcAft>
                        <a:buClr>
                          <a:srgbClr val="000000"/>
                        </a:buClr>
                        <a:buFont typeface="Arial" panose="020B0604020202020204" pitchFamily="34" charset="0"/>
                        <a:buChar char="•"/>
                      </a:pPr>
                      <a:r>
                        <a:rPr lang="en-US" sz="1300" dirty="0"/>
                        <a:t>Water governance – Water Council and Grandmother’s Council protect/directed by treaties</a:t>
                      </a:r>
                    </a:p>
                    <a:p>
                      <a:pPr marL="285750" marR="0" indent="-285750" algn="l" rtl="0">
                        <a:lnSpc>
                          <a:spcPct val="100000"/>
                        </a:lnSpc>
                        <a:spcBef>
                          <a:spcPts val="0"/>
                        </a:spcBef>
                        <a:spcAft>
                          <a:spcPts val="0"/>
                        </a:spcAft>
                        <a:buClr>
                          <a:srgbClr val="000000"/>
                        </a:buClr>
                        <a:buFont typeface="Arial" panose="020B0604020202020204" pitchFamily="34" charset="0"/>
                        <a:buChar char="•"/>
                      </a:pPr>
                      <a:r>
                        <a:rPr lang="en-US" sz="1300" b="0" i="0" u="none" strike="noStrike" cap="none" dirty="0">
                          <a:solidFill>
                            <a:schemeClr val="tx1"/>
                          </a:solidFill>
                          <a:latin typeface="+mn-lt"/>
                          <a:ea typeface="+mn-ea"/>
                          <a:cs typeface="+mn-cs"/>
                          <a:sym typeface="Arial"/>
                        </a:rPr>
                        <a:t>IK direction to CHA and CEA, culture, ceremony, ecology</a:t>
                      </a:r>
                    </a:p>
                    <a:p>
                      <a:pPr marL="285750" marR="0" indent="-285750" algn="l" rtl="0">
                        <a:lnSpc>
                          <a:spcPct val="100000"/>
                        </a:lnSpc>
                        <a:spcBef>
                          <a:spcPts val="0"/>
                        </a:spcBef>
                        <a:spcAft>
                          <a:spcPts val="0"/>
                        </a:spcAft>
                        <a:buClr>
                          <a:srgbClr val="000000"/>
                        </a:buClr>
                        <a:buFont typeface="Arial" panose="020B0604020202020204" pitchFamily="34" charset="0"/>
                        <a:buChar char="•"/>
                      </a:pPr>
                      <a:r>
                        <a:rPr lang="en-US" sz="1300" b="0" i="0" u="none" strike="noStrike" cap="none" dirty="0">
                          <a:solidFill>
                            <a:schemeClr val="tx1"/>
                          </a:solidFill>
                          <a:latin typeface="+mn-lt"/>
                          <a:ea typeface="+mn-ea"/>
                          <a:cs typeface="+mn-cs"/>
                          <a:sym typeface="Arial"/>
                        </a:rPr>
                        <a:t>Hunter monitoring</a:t>
                      </a:r>
                    </a:p>
                    <a:p>
                      <a:pPr marL="285750" marR="0" indent="-285750" algn="l" rtl="0">
                        <a:lnSpc>
                          <a:spcPct val="100000"/>
                        </a:lnSpc>
                        <a:spcBef>
                          <a:spcPts val="0"/>
                        </a:spcBef>
                        <a:spcAft>
                          <a:spcPts val="0"/>
                        </a:spcAft>
                        <a:buClr>
                          <a:srgbClr val="000000"/>
                        </a:buClr>
                        <a:buFont typeface="Arial" panose="020B0604020202020204" pitchFamily="34" charset="0"/>
                        <a:buChar char="•"/>
                      </a:pPr>
                      <a:r>
                        <a:rPr lang="en-US" sz="1300" b="0" i="0" u="none" strike="noStrike" cap="none" dirty="0">
                          <a:solidFill>
                            <a:schemeClr val="tx1"/>
                          </a:solidFill>
                          <a:latin typeface="+mn-lt"/>
                          <a:ea typeface="+mn-ea"/>
                          <a:cs typeface="+mn-cs"/>
                          <a:sym typeface="Arial"/>
                        </a:rPr>
                        <a:t>Youth training programs</a:t>
                      </a:r>
                    </a:p>
                    <a:p>
                      <a:pPr marL="285750" marR="0" indent="-285750" algn="l" rtl="0">
                        <a:lnSpc>
                          <a:spcPct val="100000"/>
                        </a:lnSpc>
                        <a:spcBef>
                          <a:spcPts val="0"/>
                        </a:spcBef>
                        <a:spcAft>
                          <a:spcPts val="0"/>
                        </a:spcAft>
                        <a:buClr>
                          <a:srgbClr val="000000"/>
                        </a:buClr>
                        <a:buFont typeface="Arial" panose="020B0604020202020204" pitchFamily="34" charset="0"/>
                        <a:buChar char="•"/>
                      </a:pPr>
                      <a:r>
                        <a:rPr lang="en-US" sz="1300" b="1" i="0" u="none" strike="noStrike" cap="none" dirty="0" err="1">
                          <a:solidFill>
                            <a:schemeClr val="tx1"/>
                          </a:solidFill>
                          <a:latin typeface="+mn-lt"/>
                          <a:ea typeface="+mn-ea"/>
                          <a:cs typeface="+mn-cs"/>
                          <a:sym typeface="Arial"/>
                        </a:rPr>
                        <a:t>Ohneganos</a:t>
                      </a:r>
                      <a:r>
                        <a:rPr lang="en-US" sz="1300" b="1" i="0" u="none" strike="noStrike" cap="none" dirty="0">
                          <a:solidFill>
                            <a:schemeClr val="tx1"/>
                          </a:solidFill>
                          <a:latin typeface="+mn-lt"/>
                          <a:ea typeface="+mn-ea"/>
                          <a:cs typeface="+mn-cs"/>
                          <a:sym typeface="Arial"/>
                        </a:rPr>
                        <a:t> </a:t>
                      </a:r>
                      <a:r>
                        <a:rPr lang="en-US" sz="1300" b="1" i="0" u="none" strike="noStrike" cap="none" dirty="0" err="1">
                          <a:solidFill>
                            <a:schemeClr val="tx1"/>
                          </a:solidFill>
                          <a:latin typeface="+mn-lt"/>
                          <a:ea typeface="+mn-ea"/>
                          <a:cs typeface="+mn-cs"/>
                          <a:sym typeface="Arial"/>
                        </a:rPr>
                        <a:t>Ohnegahdę:Gyo</a:t>
                      </a:r>
                      <a:endParaRPr lang="en-US" sz="1300" b="1" i="0" u="none" strike="noStrike" cap="none" dirty="0">
                        <a:solidFill>
                          <a:schemeClr val="tx1"/>
                        </a:solidFill>
                        <a:latin typeface="+mn-lt"/>
                        <a:ea typeface="+mn-ea"/>
                        <a:cs typeface="+mn-cs"/>
                        <a:sym typeface="Arial"/>
                      </a:endParaRPr>
                    </a:p>
                  </a:txBody>
                  <a:tcPr/>
                </a:tc>
                <a:tc>
                  <a:txBody>
                    <a:bodyPr/>
                    <a:lstStyle/>
                    <a:p>
                      <a:pPr marL="285750" indent="-285750">
                        <a:buFont typeface="Arial" panose="020B0604020202020204" pitchFamily="34" charset="0"/>
                        <a:buChar char="•"/>
                      </a:pPr>
                      <a:r>
                        <a:rPr lang="en-US" sz="1300" dirty="0"/>
                        <a:t>55 surveys completed (health and water use)</a:t>
                      </a:r>
                    </a:p>
                    <a:p>
                      <a:pPr marL="285750" indent="-285750">
                        <a:buFont typeface="Arial" panose="020B0604020202020204" pitchFamily="34" charset="0"/>
                        <a:buChar char="•"/>
                      </a:pPr>
                      <a:r>
                        <a:rPr lang="en-US" sz="1300" dirty="0"/>
                        <a:t> 22 interviews discussing health and water completed</a:t>
                      </a:r>
                    </a:p>
                    <a:p>
                      <a:pPr marL="285750" indent="-285750">
                        <a:buFont typeface="Arial" panose="020B0604020202020204" pitchFamily="34" charset="0"/>
                        <a:buChar char="•"/>
                      </a:pPr>
                      <a:r>
                        <a:rPr lang="en-US" sz="1300" dirty="0"/>
                        <a:t>Data analysis for surveys will start at the end of Nov 2019</a:t>
                      </a:r>
                    </a:p>
                    <a:p>
                      <a:pPr marL="285750" indent="-285750">
                        <a:buFont typeface="Arial" panose="020B0604020202020204" pitchFamily="34" charset="0"/>
                        <a:buChar char="•"/>
                      </a:pPr>
                      <a:r>
                        <a:rPr lang="en-US" sz="1300" dirty="0"/>
                        <a:t>Data analysis for interviews has already begun</a:t>
                      </a:r>
                    </a:p>
                    <a:p>
                      <a:pPr marL="285750" indent="-285750">
                        <a:buFont typeface="Arial" panose="020B0604020202020204" pitchFamily="34" charset="0"/>
                        <a:buChar char="•"/>
                      </a:pPr>
                      <a:r>
                        <a:rPr lang="en-US" sz="1300" dirty="0"/>
                        <a:t>Aiming to share findings March 2020</a:t>
                      </a:r>
                    </a:p>
                    <a:p>
                      <a:pPr marL="285750" indent="-285750">
                        <a:buFont typeface="Arial" panose="020B0604020202020204" pitchFamily="34" charset="0"/>
                        <a:buChar char="•"/>
                      </a:pPr>
                      <a:r>
                        <a:rPr lang="en-US" sz="1300" dirty="0"/>
                        <a:t>Summaries will be presented to community according to their preference (e.g. digital story or video)</a:t>
                      </a:r>
                    </a:p>
                  </a:txBody>
                  <a:tcPr/>
                </a:tc>
                <a:tc>
                  <a:txBody>
                    <a:bodyPr/>
                    <a:lstStyle/>
                    <a:p>
                      <a:pPr marL="285750" indent="-285750">
                        <a:buFont typeface="Arial" panose="020B0604020202020204" pitchFamily="34" charset="0"/>
                        <a:buChar char="•"/>
                      </a:pPr>
                      <a:r>
                        <a:rPr lang="en-US" sz="1300" dirty="0"/>
                        <a:t>Investigating the impact of climate change and extreme weather events on reserve.</a:t>
                      </a:r>
                    </a:p>
                    <a:p>
                      <a:pPr marL="285750" indent="-285750">
                        <a:buFont typeface="Arial" panose="020B0604020202020204" pitchFamily="34" charset="0"/>
                        <a:buChar char="•"/>
                      </a:pPr>
                      <a:r>
                        <a:rPr lang="en-US" sz="1300" dirty="0"/>
                        <a:t>Analyzed water samples taken from taps, wells, cisterns of 75 households.</a:t>
                      </a:r>
                    </a:p>
                    <a:p>
                      <a:pPr marL="285750" indent="-285750">
                        <a:buFont typeface="Wingdings" pitchFamily="2" charset="2"/>
                        <a:buChar char="Ø"/>
                      </a:pPr>
                      <a:r>
                        <a:rPr lang="en-US" sz="1200" dirty="0"/>
                        <a:t>Contamination detected exceeding guidelines (e.g. mercury)</a:t>
                      </a:r>
                    </a:p>
                    <a:p>
                      <a:pPr marL="285750" indent="-285750">
                        <a:buFont typeface="Arial" panose="020B0604020202020204" pitchFamily="34" charset="0"/>
                        <a:buChar char="•"/>
                      </a:pPr>
                      <a:r>
                        <a:rPr lang="en-US" sz="1300" dirty="0"/>
                        <a:t>Investigating water quality in the Grand River and tributaries (Mackenzie and Boston Creek).</a:t>
                      </a:r>
                    </a:p>
                    <a:p>
                      <a:pPr marL="285750" indent="-285750">
                        <a:buFont typeface="Wingdings" pitchFamily="2" charset="2"/>
                        <a:buChar char="Ø"/>
                      </a:pPr>
                      <a:r>
                        <a:rPr lang="en-US" sz="1200" dirty="0"/>
                        <a:t>High levels of P and </a:t>
                      </a:r>
                      <a:r>
                        <a:rPr lang="en-US" sz="1200" dirty="0" err="1"/>
                        <a:t>E.Coli</a:t>
                      </a:r>
                      <a:r>
                        <a:rPr lang="en-US" sz="1200" dirty="0"/>
                        <a:t> contamination found in certain areas.</a:t>
                      </a:r>
                    </a:p>
                    <a:p>
                      <a:pPr marL="285750" indent="-285750">
                        <a:buFont typeface="Arial" panose="020B0604020202020204" pitchFamily="34" charset="0"/>
                        <a:buChar char="•"/>
                      </a:pPr>
                      <a:r>
                        <a:rPr lang="en-US" sz="1300" dirty="0"/>
                        <a:t>Sensor installations begun.</a:t>
                      </a:r>
                    </a:p>
                  </a:txBody>
                  <a:tcPr/>
                </a:tc>
                <a:extLst>
                  <a:ext uri="{0D108BD9-81ED-4DB2-BD59-A6C34878D82A}">
                    <a16:rowId xmlns:a16="http://schemas.microsoft.com/office/drawing/2014/main" val="2353692300"/>
                  </a:ext>
                </a:extLst>
              </a:tr>
            </a:tbl>
          </a:graphicData>
        </a:graphic>
      </p:graphicFrame>
      <p:sp>
        <p:nvSpPr>
          <p:cNvPr id="10" name="TextBox 9">
            <a:extLst>
              <a:ext uri="{FF2B5EF4-FFF2-40B4-BE49-F238E27FC236}">
                <a16:creationId xmlns:a16="http://schemas.microsoft.com/office/drawing/2014/main" id="{B98F8626-DE42-C84C-BAE5-AD8C623C3808}"/>
              </a:ext>
            </a:extLst>
          </p:cNvPr>
          <p:cNvSpPr txBox="1"/>
          <p:nvPr/>
        </p:nvSpPr>
        <p:spPr>
          <a:xfrm>
            <a:off x="1749972" y="4877665"/>
            <a:ext cx="5644056" cy="253916"/>
          </a:xfrm>
          <a:prstGeom prst="rect">
            <a:avLst/>
          </a:prstGeom>
          <a:noFill/>
        </p:spPr>
        <p:txBody>
          <a:bodyPr wrap="square" rtlCol="0">
            <a:spAutoFit/>
          </a:bodyPr>
          <a:lstStyle/>
          <a:p>
            <a:pPr algn="ctr"/>
            <a:r>
              <a:rPr lang="en-US" sz="1050" dirty="0"/>
              <a:t>🔎: Dawn Martin-Hill | ✉️: </a:t>
            </a:r>
            <a:r>
              <a:rPr lang="en-US" sz="1050" dirty="0">
                <a:hlinkClick r:id="rId5"/>
              </a:rPr>
              <a:t>dawnm@mcmaster.ca</a:t>
            </a:r>
            <a:r>
              <a:rPr lang="en-US" sz="1050" dirty="0"/>
              <a:t> | 🌐: </a:t>
            </a:r>
            <a:r>
              <a:rPr lang="en-US" sz="1050" dirty="0">
                <a:hlinkClick r:id="rId6"/>
              </a:rPr>
              <a:t>https://cciwqt.squarespace.com/</a:t>
            </a:r>
            <a:endParaRPr lang="en-US" sz="10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sp>
        <p:nvSpPr>
          <p:cNvPr id="80" name="Google Shape;80;p16"/>
          <p:cNvSpPr txBox="1"/>
          <p:nvPr/>
        </p:nvSpPr>
        <p:spPr>
          <a:xfrm>
            <a:off x="106750" y="177900"/>
            <a:ext cx="56808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Arial" panose="020B0604020202020204" pitchFamily="34" charset="0"/>
                <a:ea typeface="PT Sans Narrow"/>
                <a:cs typeface="Arial" panose="020B0604020202020204" pitchFamily="34" charset="0"/>
                <a:sym typeface="PT Sans Narrow"/>
              </a:rPr>
              <a:t>Transformational Science Highlights</a:t>
            </a:r>
            <a:endParaRPr sz="2400" dirty="0">
              <a:latin typeface="Arial" panose="020B0604020202020204" pitchFamily="34" charset="0"/>
              <a:ea typeface="PT Sans Narrow"/>
              <a:cs typeface="Arial" panose="020B0604020202020204" pitchFamily="34" charset="0"/>
              <a:sym typeface="PT Sans Narrow"/>
            </a:endParaRPr>
          </a:p>
        </p:txBody>
      </p:sp>
      <p:pic>
        <p:nvPicPr>
          <p:cNvPr id="82" name="Google Shape;82;p16"/>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3" name="Google Shape;83;p16"/>
          <p:cNvSpPr txBox="1"/>
          <p:nvPr/>
        </p:nvSpPr>
        <p:spPr>
          <a:xfrm>
            <a:off x="1624800" y="4574287"/>
            <a:ext cx="7175400" cy="358527"/>
          </a:xfrm>
          <a:prstGeom prst="rect">
            <a:avLst/>
          </a:prstGeom>
          <a:noFill/>
          <a:ln>
            <a:noFill/>
          </a:ln>
        </p:spPr>
        <p:txBody>
          <a:bodyPr spcFirstLastPara="1" wrap="square" lIns="91425" tIns="91425" rIns="91425" bIns="91425" anchor="t" anchorCtr="0">
            <a:noAutofit/>
          </a:bodyPr>
          <a:lstStyle/>
          <a:p>
            <a:pPr lvl="0"/>
            <a:r>
              <a:rPr lang="en-US" sz="1200" dirty="0">
                <a:solidFill>
                  <a:srgbClr val="FFFFFF"/>
                </a:solidFill>
                <a:latin typeface="Arial" panose="020B0604020202020204" pitchFamily="34" charset="0"/>
                <a:ea typeface="PT Sans Narrow"/>
                <a:cs typeface="Arial" panose="020B0604020202020204" pitchFamily="34" charset="0"/>
                <a:sym typeface="PT Sans Narrow"/>
              </a:rPr>
              <a:t>Co-Creation of Indigenous Water Quality Tools</a:t>
            </a:r>
          </a:p>
        </p:txBody>
      </p:sp>
      <p:sp>
        <p:nvSpPr>
          <p:cNvPr id="8" name="TextBox 7">
            <a:extLst>
              <a:ext uri="{FF2B5EF4-FFF2-40B4-BE49-F238E27FC236}">
                <a16:creationId xmlns:a16="http://schemas.microsoft.com/office/drawing/2014/main" id="{320850DB-6A0A-9646-A9D9-3E8CC26C78F5}"/>
              </a:ext>
            </a:extLst>
          </p:cNvPr>
          <p:cNvSpPr txBox="1"/>
          <p:nvPr/>
        </p:nvSpPr>
        <p:spPr>
          <a:xfrm>
            <a:off x="8771556" y="4616055"/>
            <a:ext cx="124344" cy="261610"/>
          </a:xfrm>
          <a:prstGeom prst="rect">
            <a:avLst/>
          </a:prstGeom>
          <a:noFill/>
        </p:spPr>
        <p:txBody>
          <a:bodyPr wrap="square" rtlCol="0">
            <a:spAutoFit/>
          </a:bodyPr>
          <a:lstStyle/>
          <a:p>
            <a:r>
              <a:rPr lang="en-US" sz="1100" dirty="0">
                <a:solidFill>
                  <a:schemeClr val="bg1"/>
                </a:solidFill>
              </a:rPr>
              <a:t>2</a:t>
            </a:r>
          </a:p>
        </p:txBody>
      </p:sp>
      <p:pic>
        <p:nvPicPr>
          <p:cNvPr id="11" name="Picture 10" descr="A picture containing computer&#10;&#10;Description automatically generated">
            <a:extLst>
              <a:ext uri="{FF2B5EF4-FFF2-40B4-BE49-F238E27FC236}">
                <a16:creationId xmlns:a16="http://schemas.microsoft.com/office/drawing/2014/main" id="{02F6A6CF-F4B4-3746-91C4-4F81FEAF1545}"/>
              </a:ext>
            </a:extLst>
          </p:cNvPr>
          <p:cNvPicPr>
            <a:picLocks noChangeAspect="1"/>
          </p:cNvPicPr>
          <p:nvPr/>
        </p:nvPicPr>
        <p:blipFill>
          <a:blip r:embed="rId4"/>
          <a:stretch>
            <a:fillRect/>
          </a:stretch>
        </p:blipFill>
        <p:spPr>
          <a:xfrm>
            <a:off x="7124524" y="77549"/>
            <a:ext cx="1867076" cy="597151"/>
          </a:xfrm>
          <a:prstGeom prst="rect">
            <a:avLst/>
          </a:prstGeom>
        </p:spPr>
      </p:pic>
      <p:sp>
        <p:nvSpPr>
          <p:cNvPr id="10" name="TextBox 9">
            <a:extLst>
              <a:ext uri="{FF2B5EF4-FFF2-40B4-BE49-F238E27FC236}">
                <a16:creationId xmlns:a16="http://schemas.microsoft.com/office/drawing/2014/main" id="{B98F8626-DE42-C84C-BAE5-AD8C623C3808}"/>
              </a:ext>
            </a:extLst>
          </p:cNvPr>
          <p:cNvSpPr txBox="1"/>
          <p:nvPr/>
        </p:nvSpPr>
        <p:spPr>
          <a:xfrm>
            <a:off x="1749972" y="4877665"/>
            <a:ext cx="5644056" cy="253916"/>
          </a:xfrm>
          <a:prstGeom prst="rect">
            <a:avLst/>
          </a:prstGeom>
          <a:noFill/>
        </p:spPr>
        <p:txBody>
          <a:bodyPr wrap="square" rtlCol="0">
            <a:spAutoFit/>
          </a:bodyPr>
          <a:lstStyle/>
          <a:p>
            <a:pPr algn="ctr"/>
            <a:r>
              <a:rPr lang="en-US" sz="1050" dirty="0"/>
              <a:t>🔎: Dawn Martin-Hill | ✉️: </a:t>
            </a:r>
            <a:r>
              <a:rPr lang="en-US" sz="1050" dirty="0">
                <a:hlinkClick r:id="rId5"/>
              </a:rPr>
              <a:t>dawnm@mcmaster.ca</a:t>
            </a:r>
            <a:r>
              <a:rPr lang="en-US" sz="1050" dirty="0"/>
              <a:t> | 🌐: </a:t>
            </a:r>
            <a:r>
              <a:rPr lang="en-US" sz="1050" dirty="0">
                <a:hlinkClick r:id="rId6"/>
              </a:rPr>
              <a:t>https://cciwqt.squarespace.com/</a:t>
            </a:r>
            <a:endParaRPr lang="en-US" sz="1050" dirty="0"/>
          </a:p>
        </p:txBody>
      </p:sp>
      <p:pic>
        <p:nvPicPr>
          <p:cNvPr id="3" name="Picture 2" descr="A picture containing indoor, sitting, sign, table&#10;&#10;Description automatically generated">
            <a:extLst>
              <a:ext uri="{FF2B5EF4-FFF2-40B4-BE49-F238E27FC236}">
                <a16:creationId xmlns:a16="http://schemas.microsoft.com/office/drawing/2014/main" id="{D3F215FC-4119-8A44-8A52-94CB514B017F}"/>
              </a:ext>
            </a:extLst>
          </p:cNvPr>
          <p:cNvPicPr>
            <a:picLocks noChangeAspect="1"/>
          </p:cNvPicPr>
          <p:nvPr/>
        </p:nvPicPr>
        <p:blipFill>
          <a:blip r:embed="rId7"/>
          <a:stretch>
            <a:fillRect/>
          </a:stretch>
        </p:blipFill>
        <p:spPr>
          <a:xfrm rot="5400000">
            <a:off x="1200451" y="1298705"/>
            <a:ext cx="3394788" cy="2546091"/>
          </a:xfrm>
          <a:prstGeom prst="rect">
            <a:avLst/>
          </a:prstGeom>
        </p:spPr>
      </p:pic>
      <p:sp>
        <p:nvSpPr>
          <p:cNvPr id="4" name="TextBox 3">
            <a:extLst>
              <a:ext uri="{FF2B5EF4-FFF2-40B4-BE49-F238E27FC236}">
                <a16:creationId xmlns:a16="http://schemas.microsoft.com/office/drawing/2014/main" id="{750F8B02-FB25-B04F-8419-E2F4891E1ACD}"/>
              </a:ext>
            </a:extLst>
          </p:cNvPr>
          <p:cNvSpPr txBox="1"/>
          <p:nvPr/>
        </p:nvSpPr>
        <p:spPr>
          <a:xfrm>
            <a:off x="4645152" y="2310140"/>
            <a:ext cx="3840480" cy="2031325"/>
          </a:xfrm>
          <a:prstGeom prst="rect">
            <a:avLst/>
          </a:prstGeom>
          <a:noFill/>
        </p:spPr>
        <p:txBody>
          <a:bodyPr wrap="square" rtlCol="0">
            <a:spAutoFit/>
          </a:bodyPr>
          <a:lstStyle/>
          <a:p>
            <a:r>
              <a:rPr lang="en-US" b="1" dirty="0"/>
              <a:t>Dr. Pat Chow-Fraser, </a:t>
            </a:r>
            <a:r>
              <a:rPr lang="en-US" i="1" dirty="0"/>
              <a:t>McMaster University</a:t>
            </a:r>
          </a:p>
          <a:p>
            <a:endParaRPr lang="en-US" i="1" dirty="0"/>
          </a:p>
          <a:p>
            <a:pPr marL="285750" indent="-285750">
              <a:buFontTx/>
              <a:buChar char="-"/>
            </a:pPr>
            <a:r>
              <a:rPr lang="en-CA" dirty="0"/>
              <a:t>Monthly survey of water quality (E.coli)</a:t>
            </a:r>
          </a:p>
          <a:p>
            <a:pPr marL="285750" indent="-285750">
              <a:buFontTx/>
              <a:buChar char="-"/>
            </a:pPr>
            <a:r>
              <a:rPr lang="en-CA" dirty="0"/>
              <a:t>Extreme weather events, climate change, and flooding – impact on water quality</a:t>
            </a:r>
          </a:p>
          <a:p>
            <a:pPr marL="285750" indent="-285750">
              <a:buFontTx/>
              <a:buChar char="-"/>
            </a:pPr>
            <a:r>
              <a:rPr lang="en-CA" dirty="0"/>
              <a:t>Comparing water quality along the Grand River with water quality found in Six Nations</a:t>
            </a:r>
          </a:p>
          <a:p>
            <a:pPr marL="285750" indent="-285750">
              <a:buFontTx/>
              <a:buChar char="-"/>
            </a:pPr>
            <a:endParaRPr lang="en-US" dirty="0"/>
          </a:p>
        </p:txBody>
      </p:sp>
    </p:spTree>
    <p:extLst>
      <p:ext uri="{BB962C8B-B14F-4D97-AF65-F5344CB8AC3E}">
        <p14:creationId xmlns:p14="http://schemas.microsoft.com/office/powerpoint/2010/main" val="14654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sp>
        <p:nvSpPr>
          <p:cNvPr id="89" name="Google Shape;89;p17"/>
          <p:cNvSpPr txBox="1"/>
          <p:nvPr/>
        </p:nvSpPr>
        <p:spPr>
          <a:xfrm>
            <a:off x="106750" y="177900"/>
            <a:ext cx="56808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Arial" panose="020B0604020202020204" pitchFamily="34" charset="0"/>
                <a:ea typeface="PT Sans Narrow"/>
                <a:cs typeface="Arial" panose="020B0604020202020204" pitchFamily="34" charset="0"/>
                <a:sym typeface="PT Sans Narrow"/>
              </a:rPr>
              <a:t>Project Impact and Aspirations</a:t>
            </a:r>
            <a:endParaRPr sz="2400" dirty="0">
              <a:latin typeface="Arial" panose="020B0604020202020204" pitchFamily="34" charset="0"/>
              <a:ea typeface="PT Sans Narrow"/>
              <a:cs typeface="Arial" panose="020B0604020202020204" pitchFamily="34" charset="0"/>
              <a:sym typeface="PT Sans Narrow"/>
            </a:endParaRPr>
          </a:p>
        </p:txBody>
      </p:sp>
      <p:sp>
        <p:nvSpPr>
          <p:cNvPr id="90" name="Google Shape;90;p17"/>
          <p:cNvSpPr txBox="1"/>
          <p:nvPr/>
        </p:nvSpPr>
        <p:spPr>
          <a:xfrm>
            <a:off x="120375" y="796485"/>
            <a:ext cx="5004900" cy="3352254"/>
          </a:xfrm>
          <a:prstGeom prst="rect">
            <a:avLst/>
          </a:prstGeom>
          <a:noFill/>
          <a:ln>
            <a:noFill/>
          </a:ln>
        </p:spPr>
        <p:txBody>
          <a:bodyPr spcFirstLastPara="1" wrap="square" lIns="91425" tIns="91425" rIns="91425" bIns="91425" anchor="t" anchorCtr="0">
            <a:noAutofit/>
          </a:bodyPr>
          <a:lstStyle/>
          <a:p>
            <a:pPr marL="139700" lvl="0" algn="l" rtl="0">
              <a:spcBef>
                <a:spcPts val="0"/>
              </a:spcBef>
              <a:spcAft>
                <a:spcPts val="0"/>
              </a:spcAft>
              <a:buSzPts val="1400"/>
            </a:pPr>
            <a:r>
              <a:rPr lang="en" b="1" dirty="0">
                <a:solidFill>
                  <a:schemeClr val="dk1"/>
                </a:solidFill>
              </a:rPr>
              <a:t>LEGACY EXAMPLE: TOUR OF THE GRAND RIVER</a:t>
            </a:r>
          </a:p>
          <a:p>
            <a:pPr marL="139700" lvl="0" algn="l" rtl="0">
              <a:spcBef>
                <a:spcPts val="0"/>
              </a:spcBef>
              <a:spcAft>
                <a:spcPts val="0"/>
              </a:spcAft>
              <a:buSzPts val="1400"/>
            </a:pPr>
            <a:endParaRPr lang="en" b="1" dirty="0">
              <a:solidFill>
                <a:schemeClr val="dk1"/>
              </a:solidFill>
            </a:endParaRPr>
          </a:p>
          <a:p>
            <a:pPr marL="425450" indent="-285750">
              <a:buSzPts val="1400"/>
              <a:buFont typeface="Arial" panose="020B0604020202020204" pitchFamily="34" charset="0"/>
              <a:buChar char="•"/>
            </a:pPr>
            <a:r>
              <a:rPr lang="en" dirty="0">
                <a:solidFill>
                  <a:schemeClr val="dk1"/>
                </a:solidFill>
              </a:rPr>
              <a:t>Traditional Ecological Knowledge and data from Western Science studies used to document past, present health of the Grand River and project future health. </a:t>
            </a:r>
          </a:p>
          <a:p>
            <a:pPr marL="425450" lvl="0" indent="-285750" algn="l" rtl="0">
              <a:spcBef>
                <a:spcPts val="0"/>
              </a:spcBef>
              <a:spcAft>
                <a:spcPts val="0"/>
              </a:spcAft>
              <a:buSzPts val="1400"/>
              <a:buFont typeface="Arial" panose="020B0604020202020204" pitchFamily="34" charset="0"/>
              <a:buChar char="•"/>
            </a:pPr>
            <a:r>
              <a:rPr lang="en" dirty="0">
                <a:solidFill>
                  <a:schemeClr val="dk1"/>
                </a:solidFill>
              </a:rPr>
              <a:t>Interactive experience employing indigenous pedagogies (digital storytelling, experiential learning) and cutting-edge technologies.</a:t>
            </a:r>
          </a:p>
          <a:p>
            <a:pPr marL="425450" lvl="0" indent="-285750" algn="l" rtl="0">
              <a:spcBef>
                <a:spcPts val="0"/>
              </a:spcBef>
              <a:spcAft>
                <a:spcPts val="0"/>
              </a:spcAft>
              <a:buSzPts val="1400"/>
              <a:buFont typeface="Arial" panose="020B0604020202020204" pitchFamily="34" charset="0"/>
              <a:buChar char="•"/>
            </a:pPr>
            <a:r>
              <a:rPr lang="en" dirty="0">
                <a:solidFill>
                  <a:schemeClr val="dk1"/>
                </a:solidFill>
              </a:rPr>
              <a:t>Culture embedded in experience – language - art, music, spirituality</a:t>
            </a:r>
          </a:p>
          <a:p>
            <a:pPr marL="425450" lvl="0" indent="-285750" algn="l" rtl="0">
              <a:spcBef>
                <a:spcPts val="0"/>
              </a:spcBef>
              <a:spcAft>
                <a:spcPts val="0"/>
              </a:spcAft>
              <a:buSzPts val="1400"/>
              <a:buFont typeface="Arial" panose="020B0604020202020204" pitchFamily="34" charset="0"/>
              <a:buChar char="•"/>
            </a:pPr>
            <a:r>
              <a:rPr lang="en" dirty="0">
                <a:solidFill>
                  <a:schemeClr val="dk1"/>
                </a:solidFill>
              </a:rPr>
              <a:t>Female youth – Voice of the River data presented in this format with traditional knowledge</a:t>
            </a:r>
          </a:p>
          <a:p>
            <a:pPr marL="425450" lvl="0" indent="-285750" algn="l" rtl="0">
              <a:spcBef>
                <a:spcPts val="0"/>
              </a:spcBef>
              <a:spcAft>
                <a:spcPts val="0"/>
              </a:spcAft>
              <a:buSzPts val="1400"/>
              <a:buFont typeface="Arial" panose="020B0604020202020204" pitchFamily="34" charset="0"/>
              <a:buChar char="•"/>
            </a:pPr>
            <a:endParaRPr lang="en" dirty="0">
              <a:solidFill>
                <a:schemeClr val="dk1"/>
              </a:solidFill>
            </a:endParaRPr>
          </a:p>
          <a:p>
            <a:pPr marL="139700" lvl="0" algn="l" rtl="0">
              <a:spcBef>
                <a:spcPts val="0"/>
              </a:spcBef>
              <a:spcAft>
                <a:spcPts val="0"/>
              </a:spcAft>
              <a:buSzPts val="1400"/>
            </a:pPr>
            <a:r>
              <a:rPr lang="en" dirty="0">
                <a:solidFill>
                  <a:schemeClr val="dk1"/>
                </a:solidFill>
              </a:rPr>
              <a:t>Virtual reality, 3D modelling, volumetric capture and holographic imagine.</a:t>
            </a:r>
          </a:p>
        </p:txBody>
      </p:sp>
      <p:pic>
        <p:nvPicPr>
          <p:cNvPr id="91" name="Google Shape;91;p17"/>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92" name="Google Shape;92;p17"/>
          <p:cNvSpPr txBox="1"/>
          <p:nvPr/>
        </p:nvSpPr>
        <p:spPr>
          <a:xfrm>
            <a:off x="1624800" y="4574288"/>
            <a:ext cx="7175400" cy="409600"/>
          </a:xfrm>
          <a:prstGeom prst="rect">
            <a:avLst/>
          </a:prstGeom>
          <a:noFill/>
          <a:ln>
            <a:noFill/>
          </a:ln>
        </p:spPr>
        <p:txBody>
          <a:bodyPr spcFirstLastPara="1" wrap="square" lIns="91425" tIns="91425" rIns="91425" bIns="91425" anchor="t" anchorCtr="0">
            <a:noAutofit/>
          </a:bodyPr>
          <a:lstStyle/>
          <a:p>
            <a:pPr lvl="0"/>
            <a:r>
              <a:rPr lang="en-US" sz="1200" dirty="0">
                <a:solidFill>
                  <a:srgbClr val="FFFFFF"/>
                </a:solidFill>
                <a:latin typeface="Arial" panose="020B0604020202020204" pitchFamily="34" charset="0"/>
                <a:ea typeface="PT Sans Narrow"/>
                <a:cs typeface="Arial" panose="020B0604020202020204" pitchFamily="34" charset="0"/>
                <a:sym typeface="PT Sans Narrow"/>
              </a:rPr>
              <a:t>Co-Creation of Indigenous Water Quality Tools</a:t>
            </a:r>
          </a:p>
        </p:txBody>
      </p:sp>
      <p:sp>
        <p:nvSpPr>
          <p:cNvPr id="8" name="TextBox 7">
            <a:extLst>
              <a:ext uri="{FF2B5EF4-FFF2-40B4-BE49-F238E27FC236}">
                <a16:creationId xmlns:a16="http://schemas.microsoft.com/office/drawing/2014/main" id="{2A136D18-D31E-544A-B268-F62BC85849AE}"/>
              </a:ext>
            </a:extLst>
          </p:cNvPr>
          <p:cNvSpPr txBox="1"/>
          <p:nvPr/>
        </p:nvSpPr>
        <p:spPr>
          <a:xfrm>
            <a:off x="8771556" y="4616055"/>
            <a:ext cx="124344" cy="261610"/>
          </a:xfrm>
          <a:prstGeom prst="rect">
            <a:avLst/>
          </a:prstGeom>
          <a:noFill/>
        </p:spPr>
        <p:txBody>
          <a:bodyPr wrap="square" rtlCol="0">
            <a:spAutoFit/>
          </a:bodyPr>
          <a:lstStyle/>
          <a:p>
            <a:r>
              <a:rPr lang="en-US" sz="1100" dirty="0">
                <a:solidFill>
                  <a:schemeClr val="bg1"/>
                </a:solidFill>
              </a:rPr>
              <a:t>3</a:t>
            </a:r>
          </a:p>
        </p:txBody>
      </p:sp>
      <p:pic>
        <p:nvPicPr>
          <p:cNvPr id="10" name="Picture 9" descr="A picture containing computer&#10;&#10;Description automatically generated">
            <a:extLst>
              <a:ext uri="{FF2B5EF4-FFF2-40B4-BE49-F238E27FC236}">
                <a16:creationId xmlns:a16="http://schemas.microsoft.com/office/drawing/2014/main" id="{959A3F11-9452-2E47-94C5-CACC884086D0}"/>
              </a:ext>
            </a:extLst>
          </p:cNvPr>
          <p:cNvPicPr>
            <a:picLocks noChangeAspect="1"/>
          </p:cNvPicPr>
          <p:nvPr/>
        </p:nvPicPr>
        <p:blipFill>
          <a:blip r:embed="rId4"/>
          <a:stretch>
            <a:fillRect/>
          </a:stretch>
        </p:blipFill>
        <p:spPr>
          <a:xfrm>
            <a:off x="7124524" y="77549"/>
            <a:ext cx="1867076" cy="597151"/>
          </a:xfrm>
          <a:prstGeom prst="rect">
            <a:avLst/>
          </a:prstGeom>
        </p:spPr>
      </p:pic>
      <p:sp>
        <p:nvSpPr>
          <p:cNvPr id="12" name="TextBox 11">
            <a:extLst>
              <a:ext uri="{FF2B5EF4-FFF2-40B4-BE49-F238E27FC236}">
                <a16:creationId xmlns:a16="http://schemas.microsoft.com/office/drawing/2014/main" id="{D78B1F41-83D4-8E40-9346-E135D02F8A67}"/>
              </a:ext>
            </a:extLst>
          </p:cNvPr>
          <p:cNvSpPr txBox="1"/>
          <p:nvPr/>
        </p:nvSpPr>
        <p:spPr>
          <a:xfrm>
            <a:off x="1749972" y="4877665"/>
            <a:ext cx="5644056" cy="253916"/>
          </a:xfrm>
          <a:prstGeom prst="rect">
            <a:avLst/>
          </a:prstGeom>
          <a:noFill/>
        </p:spPr>
        <p:txBody>
          <a:bodyPr wrap="square" rtlCol="0">
            <a:spAutoFit/>
          </a:bodyPr>
          <a:lstStyle/>
          <a:p>
            <a:pPr algn="ctr"/>
            <a:r>
              <a:rPr lang="en-US" sz="1050" dirty="0"/>
              <a:t>🔎: Dawn Martin-Hill | ✉️: </a:t>
            </a:r>
            <a:r>
              <a:rPr lang="en-US" sz="1050" dirty="0">
                <a:hlinkClick r:id="rId5"/>
              </a:rPr>
              <a:t>dawnm@mcmaster.ca</a:t>
            </a:r>
            <a:r>
              <a:rPr lang="en-US" sz="1050" dirty="0"/>
              <a:t> | 🌐: </a:t>
            </a:r>
            <a:r>
              <a:rPr lang="en-US" sz="1050" dirty="0">
                <a:hlinkClick r:id="rId6"/>
              </a:rPr>
              <a:t>https://cciwqt.squarespace.com/</a:t>
            </a:r>
            <a:endParaRPr lang="en-US" sz="1050" dirty="0"/>
          </a:p>
        </p:txBody>
      </p:sp>
      <p:sp>
        <p:nvSpPr>
          <p:cNvPr id="2" name="TextBox 1">
            <a:extLst>
              <a:ext uri="{FF2B5EF4-FFF2-40B4-BE49-F238E27FC236}">
                <a16:creationId xmlns:a16="http://schemas.microsoft.com/office/drawing/2014/main" id="{05605824-B14E-824F-A38B-A49071960315}"/>
              </a:ext>
            </a:extLst>
          </p:cNvPr>
          <p:cNvSpPr txBox="1"/>
          <p:nvPr/>
        </p:nvSpPr>
        <p:spPr>
          <a:xfrm>
            <a:off x="1361440" y="4277281"/>
            <a:ext cx="3667760" cy="307777"/>
          </a:xfrm>
          <a:prstGeom prst="rect">
            <a:avLst/>
          </a:prstGeom>
          <a:noFill/>
        </p:spPr>
        <p:txBody>
          <a:bodyPr wrap="square" rtlCol="0">
            <a:spAutoFit/>
          </a:bodyPr>
          <a:lstStyle/>
          <a:p>
            <a:r>
              <a:rPr lang="en-US" b="1" i="1" dirty="0"/>
              <a:t>Keep an eye out for our demo tomorrow!</a:t>
            </a:r>
          </a:p>
        </p:txBody>
      </p:sp>
      <p:pic>
        <p:nvPicPr>
          <p:cNvPr id="11" name="Picture 10" descr="A picture containing indoor, table, sitting, small&#10;&#10;Description automatically generated">
            <a:extLst>
              <a:ext uri="{FF2B5EF4-FFF2-40B4-BE49-F238E27FC236}">
                <a16:creationId xmlns:a16="http://schemas.microsoft.com/office/drawing/2014/main" id="{D1D772F9-627F-0240-ADE8-26F66B9154D9}"/>
              </a:ext>
            </a:extLst>
          </p:cNvPr>
          <p:cNvPicPr>
            <a:picLocks noChangeAspect="1"/>
          </p:cNvPicPr>
          <p:nvPr/>
        </p:nvPicPr>
        <p:blipFill rotWithShape="1">
          <a:blip r:embed="rId7"/>
          <a:srcRect l="19247" t="6985" b="4806"/>
          <a:stretch/>
        </p:blipFill>
        <p:spPr>
          <a:xfrm rot="5400000">
            <a:off x="6331008" y="1241635"/>
            <a:ext cx="2714527" cy="2223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B7EB4795-2897-0744-8DEC-A1D1FA756399}"/>
              </a:ext>
            </a:extLst>
          </p:cNvPr>
          <p:cNvSpPr txBox="1"/>
          <p:nvPr/>
        </p:nvSpPr>
        <p:spPr>
          <a:xfrm>
            <a:off x="6468553" y="3883262"/>
            <a:ext cx="2628013" cy="553998"/>
          </a:xfrm>
          <a:prstGeom prst="rect">
            <a:avLst/>
          </a:prstGeom>
          <a:noFill/>
        </p:spPr>
        <p:txBody>
          <a:bodyPr wrap="square" rtlCol="0">
            <a:spAutoFit/>
          </a:bodyPr>
          <a:lstStyle/>
          <a:p>
            <a:r>
              <a:rPr lang="en-US" sz="1000" b="1" dirty="0"/>
              <a:t>Figure 1:</a:t>
            </a:r>
            <a:r>
              <a:rPr lang="en-US" sz="1000" dirty="0"/>
              <a:t> Volumetric capture to create a hologram for storytelling at Mohawk College (Personal, 2019). </a:t>
            </a:r>
          </a:p>
        </p:txBody>
      </p:sp>
      <p:pic>
        <p:nvPicPr>
          <p:cNvPr id="4" name="Picture 3" descr="A close up of a sign&#10;&#10;Description automatically generated">
            <a:extLst>
              <a:ext uri="{FF2B5EF4-FFF2-40B4-BE49-F238E27FC236}">
                <a16:creationId xmlns:a16="http://schemas.microsoft.com/office/drawing/2014/main" id="{782F3914-6525-594A-A91A-205FD1B4CF37}"/>
              </a:ext>
            </a:extLst>
          </p:cNvPr>
          <p:cNvPicPr>
            <a:picLocks noChangeAspect="1"/>
          </p:cNvPicPr>
          <p:nvPr/>
        </p:nvPicPr>
        <p:blipFill>
          <a:blip r:embed="rId8"/>
          <a:stretch>
            <a:fillRect/>
          </a:stretch>
        </p:blipFill>
        <p:spPr>
          <a:xfrm>
            <a:off x="5072051" y="1811815"/>
            <a:ext cx="914400" cy="914400"/>
          </a:xfrm>
          <a:prstGeom prst="rect">
            <a:avLst/>
          </a:prstGeom>
        </p:spPr>
      </p:pic>
      <p:pic>
        <p:nvPicPr>
          <p:cNvPr id="6" name="Picture 5" descr="A close up of a logo&#10;&#10;Description automatically generated">
            <a:extLst>
              <a:ext uri="{FF2B5EF4-FFF2-40B4-BE49-F238E27FC236}">
                <a16:creationId xmlns:a16="http://schemas.microsoft.com/office/drawing/2014/main" id="{D66B11CE-F736-8140-85B9-7AD53D06877B}"/>
              </a:ext>
            </a:extLst>
          </p:cNvPr>
          <p:cNvPicPr>
            <a:picLocks noChangeAspect="1"/>
          </p:cNvPicPr>
          <p:nvPr/>
        </p:nvPicPr>
        <p:blipFill>
          <a:blip r:embed="rId9"/>
          <a:stretch>
            <a:fillRect/>
          </a:stretch>
        </p:blipFill>
        <p:spPr>
          <a:xfrm>
            <a:off x="5072051" y="3630185"/>
            <a:ext cx="914400" cy="914400"/>
          </a:xfrm>
          <a:prstGeom prst="rect">
            <a:avLst/>
          </a:prstGeom>
        </p:spPr>
      </p:pic>
      <p:pic>
        <p:nvPicPr>
          <p:cNvPr id="15" name="Picture 14" descr="A close up of a sign&#10;&#10;Description automatically generated">
            <a:extLst>
              <a:ext uri="{FF2B5EF4-FFF2-40B4-BE49-F238E27FC236}">
                <a16:creationId xmlns:a16="http://schemas.microsoft.com/office/drawing/2014/main" id="{A542DA0B-1F2D-1947-8B4F-6915AD8B26E4}"/>
              </a:ext>
            </a:extLst>
          </p:cNvPr>
          <p:cNvPicPr>
            <a:picLocks noChangeAspect="1"/>
          </p:cNvPicPr>
          <p:nvPr/>
        </p:nvPicPr>
        <p:blipFill>
          <a:blip r:embed="rId10"/>
          <a:stretch>
            <a:fillRect/>
          </a:stretch>
        </p:blipFill>
        <p:spPr>
          <a:xfrm>
            <a:off x="5072051" y="-15400"/>
            <a:ext cx="914400" cy="914400"/>
          </a:xfrm>
          <a:prstGeom prst="rect">
            <a:avLst/>
          </a:prstGeom>
        </p:spPr>
      </p:pic>
      <p:pic>
        <p:nvPicPr>
          <p:cNvPr id="17" name="Picture 16" descr="A close up of a sign&#10;&#10;Description automatically generated">
            <a:extLst>
              <a:ext uri="{FF2B5EF4-FFF2-40B4-BE49-F238E27FC236}">
                <a16:creationId xmlns:a16="http://schemas.microsoft.com/office/drawing/2014/main" id="{40A14BF7-B2A0-3048-8BE4-C0D23CDCB5EF}"/>
              </a:ext>
            </a:extLst>
          </p:cNvPr>
          <p:cNvPicPr>
            <a:picLocks noChangeAspect="1"/>
          </p:cNvPicPr>
          <p:nvPr/>
        </p:nvPicPr>
        <p:blipFill>
          <a:blip r:embed="rId11"/>
          <a:stretch>
            <a:fillRect/>
          </a:stretch>
        </p:blipFill>
        <p:spPr>
          <a:xfrm>
            <a:off x="5072051" y="897415"/>
            <a:ext cx="914400" cy="914400"/>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3EBC6790-DEF6-A747-813B-62B17023B70A}"/>
              </a:ext>
            </a:extLst>
          </p:cNvPr>
          <p:cNvPicPr>
            <a:picLocks noChangeAspect="1"/>
          </p:cNvPicPr>
          <p:nvPr/>
        </p:nvPicPr>
        <p:blipFill>
          <a:blip r:embed="rId12"/>
          <a:stretch>
            <a:fillRect/>
          </a:stretch>
        </p:blipFill>
        <p:spPr>
          <a:xfrm>
            <a:off x="5072051" y="2715785"/>
            <a:ext cx="914400" cy="91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coordinates: PI, email, website, etc</a:t>
            </a:r>
            <a:endParaRPr>
              <a:solidFill>
                <a:srgbClr val="FFFFFF"/>
              </a:solidFill>
              <a:latin typeface="PT Sans Narrow"/>
              <a:ea typeface="PT Sans Narrow"/>
              <a:cs typeface="PT Sans Narrow"/>
              <a:sym typeface="PT Sans Narrow"/>
            </a:endParaRPr>
          </a:p>
        </p:txBody>
      </p:sp>
      <p:sp>
        <p:nvSpPr>
          <p:cNvPr id="71" name="Google Shape;71;p15"/>
          <p:cNvSpPr txBox="1"/>
          <p:nvPr/>
        </p:nvSpPr>
        <p:spPr>
          <a:xfrm>
            <a:off x="152470" y="177900"/>
            <a:ext cx="6972054" cy="818400"/>
          </a:xfrm>
          <a:prstGeom prst="rect">
            <a:avLst/>
          </a:prstGeom>
          <a:noFill/>
          <a:ln>
            <a:noFill/>
          </a:ln>
        </p:spPr>
        <p:txBody>
          <a:bodyPr spcFirstLastPara="1" wrap="square" lIns="91425" tIns="91425" rIns="91425" bIns="91425" anchor="t" anchorCtr="0">
            <a:noAutofit/>
          </a:bodyPr>
          <a:lstStyle/>
          <a:p>
            <a:r>
              <a:rPr lang="en-US" sz="2400" dirty="0" err="1"/>
              <a:t>Ohneganos</a:t>
            </a:r>
            <a:r>
              <a:rPr lang="en-US" sz="2400" dirty="0"/>
              <a:t> </a:t>
            </a:r>
            <a:r>
              <a:rPr lang="en-US" sz="2400" dirty="0" err="1"/>
              <a:t>Ohnegahdę:Gyo</a:t>
            </a:r>
            <a:endParaRPr lang="en-US" sz="2400" dirty="0"/>
          </a:p>
          <a:p>
            <a:r>
              <a:rPr lang="en-US" sz="1100" i="1" dirty="0"/>
              <a:t>Indigenous Ecological Knowledge, Training &amp; Co-creation of Mixed-Methods Tools</a:t>
            </a:r>
          </a:p>
          <a:p>
            <a:endParaRPr lang="en-US" sz="2400" dirty="0"/>
          </a:p>
        </p:txBody>
      </p:sp>
      <p:sp>
        <p:nvSpPr>
          <p:cNvPr id="72" name="Google Shape;72;p15"/>
          <p:cNvSpPr txBox="1"/>
          <p:nvPr/>
        </p:nvSpPr>
        <p:spPr>
          <a:xfrm>
            <a:off x="0" y="827802"/>
            <a:ext cx="5567680" cy="4126260"/>
          </a:xfrm>
          <a:prstGeom prst="rect">
            <a:avLst/>
          </a:prstGeom>
          <a:noFill/>
          <a:ln>
            <a:noFill/>
          </a:ln>
        </p:spPr>
        <p:txBody>
          <a:bodyPr spcFirstLastPara="1" wrap="square" lIns="91425" tIns="91425" rIns="91425" bIns="91425" anchor="t" anchorCtr="0">
            <a:noAutofit/>
          </a:bodyPr>
          <a:lstStyle/>
          <a:p>
            <a:pPr marL="139700" lvl="0" algn="l" rtl="0">
              <a:spcBef>
                <a:spcPts val="0"/>
              </a:spcBef>
              <a:spcAft>
                <a:spcPts val="0"/>
              </a:spcAft>
              <a:buSzPts val="1400"/>
            </a:pPr>
            <a:r>
              <a:rPr lang="en" sz="1200" b="1" dirty="0"/>
              <a:t>BACKGROUND</a:t>
            </a:r>
          </a:p>
          <a:p>
            <a:pPr marL="139700" lvl="0" algn="l" rtl="0">
              <a:spcBef>
                <a:spcPts val="0"/>
              </a:spcBef>
              <a:spcAft>
                <a:spcPts val="0"/>
              </a:spcAft>
              <a:buSzPts val="1400"/>
            </a:pPr>
            <a:endParaRPr lang="en" sz="1200" b="1" dirty="0"/>
          </a:p>
          <a:p>
            <a:pPr marL="425450" lvl="0" indent="-285750" algn="l" rtl="0">
              <a:spcBef>
                <a:spcPts val="0"/>
              </a:spcBef>
              <a:spcAft>
                <a:spcPts val="0"/>
              </a:spcAft>
              <a:buSzPts val="1400"/>
              <a:buFont typeface="Arial" panose="020B0604020202020204" pitchFamily="34" charset="0"/>
              <a:buChar char="•"/>
            </a:pPr>
            <a:r>
              <a:rPr lang="en" sz="1200" dirty="0"/>
              <a:t>Barriers in the education pipeline exist, preventing indigenous students from pursuing science.</a:t>
            </a:r>
          </a:p>
          <a:p>
            <a:pPr marL="425450" lvl="0" indent="-285750" algn="l" rtl="0">
              <a:spcBef>
                <a:spcPts val="0"/>
              </a:spcBef>
              <a:spcAft>
                <a:spcPts val="0"/>
              </a:spcAft>
              <a:buSzPts val="1400"/>
              <a:buFont typeface="Arial" panose="020B0604020202020204" pitchFamily="34" charset="0"/>
              <a:buChar char="•"/>
            </a:pPr>
            <a:r>
              <a:rPr lang="en" sz="1200" dirty="0"/>
              <a:t>Climate change and environmental </a:t>
            </a:r>
            <a:r>
              <a:rPr lang="en-US" sz="1200" dirty="0"/>
              <a:t>degradation</a:t>
            </a:r>
            <a:r>
              <a:rPr lang="en" sz="1200" dirty="0"/>
              <a:t> is impacting the mental health and wellbeing of indigenous youth. </a:t>
            </a:r>
          </a:p>
          <a:p>
            <a:pPr marL="425450" lvl="0" indent="-285750" algn="l" rtl="0">
              <a:spcBef>
                <a:spcPts val="0"/>
              </a:spcBef>
              <a:spcAft>
                <a:spcPts val="0"/>
              </a:spcAft>
              <a:buSzPts val="1400"/>
              <a:buFont typeface="Arial" panose="020B0604020202020204" pitchFamily="34" charset="0"/>
              <a:buChar char="•"/>
            </a:pPr>
            <a:r>
              <a:rPr lang="en" sz="1200" dirty="0"/>
              <a:t>Scientific resources need to be created to reflect </a:t>
            </a:r>
            <a:r>
              <a:rPr lang="en-US" sz="1200" dirty="0"/>
              <a:t>indigenous</a:t>
            </a:r>
            <a:r>
              <a:rPr lang="en" sz="1200" dirty="0"/>
              <a:t> culture, language, methodologies and pedagogies.</a:t>
            </a:r>
          </a:p>
          <a:p>
            <a:pPr marL="425450" lvl="0" indent="-285750" algn="l" rtl="0">
              <a:spcBef>
                <a:spcPts val="0"/>
              </a:spcBef>
              <a:spcAft>
                <a:spcPts val="0"/>
              </a:spcAft>
              <a:buSzPts val="1400"/>
              <a:buFont typeface="Arial" panose="020B0604020202020204" pitchFamily="34" charset="0"/>
              <a:buChar char="•"/>
            </a:pPr>
            <a:endParaRPr lang="en" sz="1200" b="1" dirty="0"/>
          </a:p>
          <a:p>
            <a:pPr marL="139700" lvl="0" algn="l" rtl="0">
              <a:spcBef>
                <a:spcPts val="0"/>
              </a:spcBef>
              <a:spcAft>
                <a:spcPts val="0"/>
              </a:spcAft>
              <a:buSzPts val="1400"/>
            </a:pPr>
            <a:r>
              <a:rPr lang="en" sz="1200" b="1" dirty="0"/>
              <a:t>PROJECT INFORMATION</a:t>
            </a:r>
          </a:p>
          <a:p>
            <a:pPr marL="139700" lvl="0" algn="l" rtl="0">
              <a:spcBef>
                <a:spcPts val="0"/>
              </a:spcBef>
              <a:spcAft>
                <a:spcPts val="0"/>
              </a:spcAft>
              <a:buSzPts val="1400"/>
            </a:pPr>
            <a:endParaRPr lang="en" sz="1200" b="1" dirty="0"/>
          </a:p>
          <a:p>
            <a:pPr marL="425450" lvl="5" indent="-285750">
              <a:buSzPts val="1400"/>
              <a:buFont typeface="Arial" panose="020B0604020202020204" pitchFamily="34" charset="0"/>
              <a:buChar char="•"/>
            </a:pPr>
            <a:r>
              <a:rPr lang="en-US" sz="1200" b="1" dirty="0"/>
              <a:t>Main objective: </a:t>
            </a:r>
            <a:r>
              <a:rPr lang="en-US" sz="1200" dirty="0"/>
              <a:t>to </a:t>
            </a:r>
            <a:r>
              <a:rPr lang="en-US" sz="1200" i="1" dirty="0"/>
              <a:t>develop educational and wellness tools </a:t>
            </a:r>
            <a:r>
              <a:rPr lang="en-US" sz="1200" dirty="0"/>
              <a:t>(e.g. bilingual mapping waterscapes, turtle tagging, mental health app, bilingual science textbooks) and </a:t>
            </a:r>
            <a:r>
              <a:rPr lang="en-US" sz="1200" i="1" dirty="0"/>
              <a:t>educational pathways </a:t>
            </a:r>
            <a:r>
              <a:rPr lang="en-US" sz="1200" dirty="0"/>
              <a:t>(e.g. TEK diploma, water operator certification, experiential learning initiatives) for indigenous youth.</a:t>
            </a:r>
          </a:p>
          <a:p>
            <a:pPr marL="425450" lvl="5" indent="-285750">
              <a:buSzPts val="1400"/>
              <a:buFont typeface="Arial" panose="020B0604020202020204" pitchFamily="34" charset="0"/>
              <a:buChar char="•"/>
            </a:pPr>
            <a:r>
              <a:rPr lang="en-US" sz="1200" b="1" dirty="0"/>
              <a:t>Methodology: I</a:t>
            </a:r>
            <a:r>
              <a:rPr lang="en-US" sz="1200" dirty="0"/>
              <a:t>nnovative approach to knowledge creation/epistemology reconciliation – co-constructing knowledge by corroborating Western Science and Indigenous Knowledge.</a:t>
            </a:r>
          </a:p>
          <a:p>
            <a:pPr marL="425450" lvl="5" indent="-285750">
              <a:buSzPts val="1400"/>
              <a:buFont typeface="Arial" panose="020B0604020202020204" pitchFamily="34" charset="0"/>
              <a:buChar char="•"/>
            </a:pPr>
            <a:r>
              <a:rPr lang="en-US" sz="1200" b="1" dirty="0"/>
              <a:t>Community Partners: </a:t>
            </a:r>
            <a:r>
              <a:rPr lang="en-US" sz="1200" dirty="0"/>
              <a:t>Six Nations and Lubicon Lake Nation</a:t>
            </a:r>
          </a:p>
          <a:p>
            <a:pPr marL="139700" lvl="0" algn="l" rtl="0">
              <a:spcBef>
                <a:spcPts val="0"/>
              </a:spcBef>
              <a:spcAft>
                <a:spcPts val="0"/>
              </a:spcAft>
              <a:buSzPts val="1400"/>
            </a:pPr>
            <a:endParaRPr lang="en" sz="1200" b="1" dirty="0"/>
          </a:p>
          <a:p>
            <a:pPr marL="139700" lvl="0" algn="l" rtl="0">
              <a:spcBef>
                <a:spcPts val="0"/>
              </a:spcBef>
              <a:spcAft>
                <a:spcPts val="0"/>
              </a:spcAft>
              <a:buSzPts val="1400"/>
            </a:pPr>
            <a:endParaRPr sz="1200" dirty="0"/>
          </a:p>
        </p:txBody>
      </p:sp>
      <p:pic>
        <p:nvPicPr>
          <p:cNvPr id="73" name="Google Shape;73;p15"/>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74" name="Google Shape;74;p15"/>
          <p:cNvSpPr txBox="1"/>
          <p:nvPr/>
        </p:nvSpPr>
        <p:spPr>
          <a:xfrm>
            <a:off x="1624800" y="4565144"/>
            <a:ext cx="7175400" cy="409600"/>
          </a:xfrm>
          <a:prstGeom prst="rect">
            <a:avLst/>
          </a:prstGeom>
          <a:noFill/>
          <a:ln>
            <a:noFill/>
          </a:ln>
        </p:spPr>
        <p:txBody>
          <a:bodyPr spcFirstLastPara="1" wrap="square" lIns="91425" tIns="91425" rIns="91425" bIns="91425" anchor="t" anchorCtr="0">
            <a:noAutofit/>
          </a:bodyPr>
          <a:lstStyle/>
          <a:p>
            <a:r>
              <a:rPr lang="en-US" sz="1200" dirty="0" err="1">
                <a:solidFill>
                  <a:schemeClr val="bg1"/>
                </a:solidFill>
              </a:rPr>
              <a:t>Ohneganos</a:t>
            </a:r>
            <a:r>
              <a:rPr lang="en-US" sz="1200" dirty="0">
                <a:solidFill>
                  <a:schemeClr val="bg1"/>
                </a:solidFill>
              </a:rPr>
              <a:t> </a:t>
            </a:r>
            <a:r>
              <a:rPr lang="en-US" sz="1200" dirty="0" err="1">
                <a:solidFill>
                  <a:schemeClr val="bg1"/>
                </a:solidFill>
              </a:rPr>
              <a:t>Ohnegahdę:Gyo</a:t>
            </a:r>
            <a:r>
              <a:rPr lang="en-US" sz="1200" dirty="0">
                <a:solidFill>
                  <a:schemeClr val="bg1"/>
                </a:solidFill>
              </a:rPr>
              <a:t> - </a:t>
            </a:r>
            <a:r>
              <a:rPr lang="en-US" sz="1200" i="1" dirty="0">
                <a:solidFill>
                  <a:schemeClr val="bg1"/>
                </a:solidFill>
              </a:rPr>
              <a:t>Indigenous Ecological Knowledge, Training &amp; Co-creation</a:t>
            </a:r>
          </a:p>
          <a:p>
            <a:endParaRPr lang="en-US" sz="1200" dirty="0">
              <a:solidFill>
                <a:schemeClr val="bg1"/>
              </a:solidFill>
            </a:endParaRPr>
          </a:p>
        </p:txBody>
      </p:sp>
      <p:sp>
        <p:nvSpPr>
          <p:cNvPr id="3" name="TextBox 2">
            <a:extLst>
              <a:ext uri="{FF2B5EF4-FFF2-40B4-BE49-F238E27FC236}">
                <a16:creationId xmlns:a16="http://schemas.microsoft.com/office/drawing/2014/main" id="{5656D1A5-40C4-074C-8B1D-E33750DC0599}"/>
              </a:ext>
            </a:extLst>
          </p:cNvPr>
          <p:cNvSpPr txBox="1"/>
          <p:nvPr/>
        </p:nvSpPr>
        <p:spPr>
          <a:xfrm>
            <a:off x="8771556" y="4616055"/>
            <a:ext cx="124344" cy="261610"/>
          </a:xfrm>
          <a:prstGeom prst="rect">
            <a:avLst/>
          </a:prstGeom>
          <a:noFill/>
        </p:spPr>
        <p:txBody>
          <a:bodyPr wrap="square" rtlCol="0">
            <a:spAutoFit/>
          </a:bodyPr>
          <a:lstStyle/>
          <a:p>
            <a:r>
              <a:rPr lang="en-US" sz="1100" dirty="0">
                <a:solidFill>
                  <a:schemeClr val="bg1"/>
                </a:solidFill>
              </a:rPr>
              <a:t>5</a:t>
            </a:r>
          </a:p>
        </p:txBody>
      </p:sp>
      <p:sp>
        <p:nvSpPr>
          <p:cNvPr id="12" name="TextBox 11">
            <a:extLst>
              <a:ext uri="{FF2B5EF4-FFF2-40B4-BE49-F238E27FC236}">
                <a16:creationId xmlns:a16="http://schemas.microsoft.com/office/drawing/2014/main" id="{1B3DD402-40C6-1B46-B736-5F8D79D18402}"/>
              </a:ext>
            </a:extLst>
          </p:cNvPr>
          <p:cNvSpPr txBox="1"/>
          <p:nvPr/>
        </p:nvSpPr>
        <p:spPr>
          <a:xfrm>
            <a:off x="1749972" y="4877665"/>
            <a:ext cx="5644056" cy="253916"/>
          </a:xfrm>
          <a:prstGeom prst="rect">
            <a:avLst/>
          </a:prstGeom>
          <a:noFill/>
        </p:spPr>
        <p:txBody>
          <a:bodyPr wrap="square" rtlCol="0">
            <a:spAutoFit/>
          </a:bodyPr>
          <a:lstStyle/>
          <a:p>
            <a:pPr algn="ctr"/>
            <a:r>
              <a:rPr lang="en-US" sz="1050" dirty="0"/>
              <a:t>🔎: Dawn Martin-Hill | ✉️: </a:t>
            </a:r>
            <a:r>
              <a:rPr lang="en-US" sz="1050" dirty="0">
                <a:hlinkClick r:id="rId4"/>
              </a:rPr>
              <a:t>dawnm@mcmaster.ca</a:t>
            </a:r>
            <a:r>
              <a:rPr lang="en-US" sz="1050" dirty="0"/>
              <a:t> | 🌐: </a:t>
            </a:r>
            <a:r>
              <a:rPr lang="en-US" sz="1050" dirty="0">
                <a:hlinkClick r:id="rId5"/>
              </a:rPr>
              <a:t>https://cciwqt.squarespace.com/</a:t>
            </a:r>
            <a:endParaRPr lang="en-US" sz="1050" dirty="0"/>
          </a:p>
        </p:txBody>
      </p:sp>
      <p:pic>
        <p:nvPicPr>
          <p:cNvPr id="13" name="Picture 12" descr="A picture containing computer&#10;&#10;Description automatically generated">
            <a:extLst>
              <a:ext uri="{FF2B5EF4-FFF2-40B4-BE49-F238E27FC236}">
                <a16:creationId xmlns:a16="http://schemas.microsoft.com/office/drawing/2014/main" id="{385B5C81-60DB-3348-9A5E-7810AD4864E8}"/>
              </a:ext>
            </a:extLst>
          </p:cNvPr>
          <p:cNvPicPr>
            <a:picLocks noChangeAspect="1"/>
          </p:cNvPicPr>
          <p:nvPr/>
        </p:nvPicPr>
        <p:blipFill>
          <a:blip r:embed="rId6"/>
          <a:stretch>
            <a:fillRect/>
          </a:stretch>
        </p:blipFill>
        <p:spPr>
          <a:xfrm>
            <a:off x="7124524" y="87709"/>
            <a:ext cx="1867076" cy="597151"/>
          </a:xfrm>
          <a:prstGeom prst="rect">
            <a:avLst/>
          </a:prstGeom>
        </p:spPr>
      </p:pic>
      <p:pic>
        <p:nvPicPr>
          <p:cNvPr id="15" name="Picture 14" descr="A person standing in a room&#10;&#10;Description automatically generated">
            <a:extLst>
              <a:ext uri="{FF2B5EF4-FFF2-40B4-BE49-F238E27FC236}">
                <a16:creationId xmlns:a16="http://schemas.microsoft.com/office/drawing/2014/main" id="{38BD2ED6-27B4-A04D-A3D4-A57403D7D92C}"/>
              </a:ext>
            </a:extLst>
          </p:cNvPr>
          <p:cNvPicPr>
            <a:picLocks noChangeAspect="1"/>
          </p:cNvPicPr>
          <p:nvPr/>
        </p:nvPicPr>
        <p:blipFill>
          <a:blip r:embed="rId7"/>
          <a:stretch>
            <a:fillRect/>
          </a:stretch>
        </p:blipFill>
        <p:spPr>
          <a:xfrm>
            <a:off x="6747426" y="928386"/>
            <a:ext cx="1975754" cy="3031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a:extLst>
              <a:ext uri="{FF2B5EF4-FFF2-40B4-BE49-F238E27FC236}">
                <a16:creationId xmlns:a16="http://schemas.microsoft.com/office/drawing/2014/main" id="{6E669E0E-3F46-BA4E-8763-511DF761786F}"/>
              </a:ext>
            </a:extLst>
          </p:cNvPr>
          <p:cNvSpPr txBox="1"/>
          <p:nvPr/>
        </p:nvSpPr>
        <p:spPr>
          <a:xfrm>
            <a:off x="6594016" y="4098931"/>
            <a:ext cx="2301884" cy="400110"/>
          </a:xfrm>
          <a:prstGeom prst="rect">
            <a:avLst/>
          </a:prstGeom>
          <a:noFill/>
        </p:spPr>
        <p:txBody>
          <a:bodyPr wrap="square" rtlCol="0">
            <a:spAutoFit/>
          </a:bodyPr>
          <a:lstStyle/>
          <a:p>
            <a:r>
              <a:rPr lang="en-US" sz="1000" b="1" dirty="0"/>
              <a:t>Figure 2: </a:t>
            </a:r>
            <a:r>
              <a:rPr lang="en-US" sz="1000" dirty="0"/>
              <a:t>Youth leadership – opening at the UN Youth Climate Summit.</a:t>
            </a:r>
          </a:p>
        </p:txBody>
      </p:sp>
      <p:pic>
        <p:nvPicPr>
          <p:cNvPr id="5" name="Picture 4" descr="A close up of a sign&#10;&#10;Description automatically generated">
            <a:extLst>
              <a:ext uri="{FF2B5EF4-FFF2-40B4-BE49-F238E27FC236}">
                <a16:creationId xmlns:a16="http://schemas.microsoft.com/office/drawing/2014/main" id="{D8BB02DC-0FE0-B648-865F-D77C1435081F}"/>
              </a:ext>
            </a:extLst>
          </p:cNvPr>
          <p:cNvPicPr>
            <a:picLocks noChangeAspect="1"/>
          </p:cNvPicPr>
          <p:nvPr/>
        </p:nvPicPr>
        <p:blipFill>
          <a:blip r:embed="rId8"/>
          <a:stretch>
            <a:fillRect/>
          </a:stretch>
        </p:blipFill>
        <p:spPr>
          <a:xfrm>
            <a:off x="5567680" y="-14493"/>
            <a:ext cx="914400" cy="914400"/>
          </a:xfrm>
          <a:prstGeom prst="rect">
            <a:avLst/>
          </a:prstGeom>
        </p:spPr>
      </p:pic>
      <p:pic>
        <p:nvPicPr>
          <p:cNvPr id="7" name="Picture 6" descr="A close up of a sign&#10;&#10;Description automatically generated">
            <a:extLst>
              <a:ext uri="{FF2B5EF4-FFF2-40B4-BE49-F238E27FC236}">
                <a16:creationId xmlns:a16="http://schemas.microsoft.com/office/drawing/2014/main" id="{58C28B09-63A7-204D-AD9E-CEE04A8AC037}"/>
              </a:ext>
            </a:extLst>
          </p:cNvPr>
          <p:cNvPicPr>
            <a:picLocks noChangeAspect="1"/>
          </p:cNvPicPr>
          <p:nvPr/>
        </p:nvPicPr>
        <p:blipFill>
          <a:blip r:embed="rId9"/>
          <a:stretch>
            <a:fillRect/>
          </a:stretch>
        </p:blipFill>
        <p:spPr>
          <a:xfrm>
            <a:off x="5567680" y="894630"/>
            <a:ext cx="914400" cy="914400"/>
          </a:xfrm>
          <a:prstGeom prst="rect">
            <a:avLst/>
          </a:prstGeom>
        </p:spPr>
      </p:pic>
      <p:pic>
        <p:nvPicPr>
          <p:cNvPr id="9" name="Picture 8" descr="A close up of a logo&#10;&#10;Description automatically generated">
            <a:extLst>
              <a:ext uri="{FF2B5EF4-FFF2-40B4-BE49-F238E27FC236}">
                <a16:creationId xmlns:a16="http://schemas.microsoft.com/office/drawing/2014/main" id="{CF3015B1-86AD-0A4F-A010-912ABA24D0DF}"/>
              </a:ext>
            </a:extLst>
          </p:cNvPr>
          <p:cNvPicPr>
            <a:picLocks noChangeAspect="1"/>
          </p:cNvPicPr>
          <p:nvPr/>
        </p:nvPicPr>
        <p:blipFill>
          <a:blip r:embed="rId10"/>
          <a:stretch>
            <a:fillRect/>
          </a:stretch>
        </p:blipFill>
        <p:spPr>
          <a:xfrm>
            <a:off x="5567680" y="1806600"/>
            <a:ext cx="914400" cy="914400"/>
          </a:xfrm>
          <a:prstGeom prst="rect">
            <a:avLst/>
          </a:prstGeom>
        </p:spPr>
      </p:pic>
      <p:pic>
        <p:nvPicPr>
          <p:cNvPr id="18" name="Picture 17" descr="A close up of a logo&#10;&#10;Description automatically generated">
            <a:extLst>
              <a:ext uri="{FF2B5EF4-FFF2-40B4-BE49-F238E27FC236}">
                <a16:creationId xmlns:a16="http://schemas.microsoft.com/office/drawing/2014/main" id="{5C8FC028-A96E-6547-8556-7C328DB874EA}"/>
              </a:ext>
            </a:extLst>
          </p:cNvPr>
          <p:cNvPicPr>
            <a:picLocks noChangeAspect="1"/>
          </p:cNvPicPr>
          <p:nvPr/>
        </p:nvPicPr>
        <p:blipFill>
          <a:blip r:embed="rId11"/>
          <a:stretch>
            <a:fillRect/>
          </a:stretch>
        </p:blipFill>
        <p:spPr>
          <a:xfrm>
            <a:off x="5567680" y="2718570"/>
            <a:ext cx="914400" cy="914400"/>
          </a:xfrm>
          <a:prstGeom prst="rect">
            <a:avLst/>
          </a:prstGeom>
        </p:spPr>
      </p:pic>
      <p:pic>
        <p:nvPicPr>
          <p:cNvPr id="20" name="Picture 19" descr="A close up of a sign&#10;&#10;Description automatically generated">
            <a:extLst>
              <a:ext uri="{FF2B5EF4-FFF2-40B4-BE49-F238E27FC236}">
                <a16:creationId xmlns:a16="http://schemas.microsoft.com/office/drawing/2014/main" id="{D908022F-A141-8A45-B117-008FA9EAD03D}"/>
              </a:ext>
            </a:extLst>
          </p:cNvPr>
          <p:cNvPicPr>
            <a:picLocks noChangeAspect="1"/>
          </p:cNvPicPr>
          <p:nvPr/>
        </p:nvPicPr>
        <p:blipFill>
          <a:blip r:embed="rId12"/>
          <a:stretch>
            <a:fillRect/>
          </a:stretch>
        </p:blipFill>
        <p:spPr>
          <a:xfrm>
            <a:off x="5567680" y="3628110"/>
            <a:ext cx="914400" cy="914400"/>
          </a:xfrm>
          <a:prstGeom prst="rect">
            <a:avLst/>
          </a:prstGeom>
        </p:spPr>
      </p:pic>
    </p:spTree>
    <p:extLst>
      <p:ext uri="{BB962C8B-B14F-4D97-AF65-F5344CB8AC3E}">
        <p14:creationId xmlns:p14="http://schemas.microsoft.com/office/powerpoint/2010/main" val="2195567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sp>
        <p:nvSpPr>
          <p:cNvPr id="80" name="Google Shape;80;p16"/>
          <p:cNvSpPr txBox="1"/>
          <p:nvPr/>
        </p:nvSpPr>
        <p:spPr>
          <a:xfrm>
            <a:off x="106750" y="177900"/>
            <a:ext cx="56808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Arial" panose="020B0604020202020204" pitchFamily="34" charset="0"/>
                <a:ea typeface="PT Sans Narrow"/>
                <a:cs typeface="Arial" panose="020B0604020202020204" pitchFamily="34" charset="0"/>
                <a:sym typeface="PT Sans Narrow"/>
              </a:rPr>
              <a:t>Transformational Science Highlights</a:t>
            </a:r>
            <a:endParaRPr sz="2400" dirty="0">
              <a:latin typeface="Arial" panose="020B0604020202020204" pitchFamily="34" charset="0"/>
              <a:ea typeface="PT Sans Narrow"/>
              <a:cs typeface="Arial" panose="020B0604020202020204" pitchFamily="34" charset="0"/>
              <a:sym typeface="PT Sans Narrow"/>
            </a:endParaRPr>
          </a:p>
        </p:txBody>
      </p:sp>
      <p:pic>
        <p:nvPicPr>
          <p:cNvPr id="82" name="Google Shape;82;p16"/>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3" name="Google Shape;83;p16"/>
          <p:cNvSpPr txBox="1"/>
          <p:nvPr/>
        </p:nvSpPr>
        <p:spPr>
          <a:xfrm>
            <a:off x="1624800" y="4565144"/>
            <a:ext cx="7175400" cy="409600"/>
          </a:xfrm>
          <a:prstGeom prst="rect">
            <a:avLst/>
          </a:prstGeom>
          <a:noFill/>
          <a:ln>
            <a:noFill/>
          </a:ln>
        </p:spPr>
        <p:txBody>
          <a:bodyPr spcFirstLastPara="1" wrap="square" lIns="91425" tIns="91425" rIns="91425" bIns="91425" anchor="t" anchorCtr="0">
            <a:noAutofit/>
          </a:bodyPr>
          <a:lstStyle/>
          <a:p>
            <a:r>
              <a:rPr lang="en-US" sz="1200" dirty="0" err="1">
                <a:solidFill>
                  <a:schemeClr val="bg1"/>
                </a:solidFill>
              </a:rPr>
              <a:t>Ohneganos</a:t>
            </a:r>
            <a:r>
              <a:rPr lang="en-US" sz="1200" dirty="0">
                <a:solidFill>
                  <a:schemeClr val="bg1"/>
                </a:solidFill>
              </a:rPr>
              <a:t> </a:t>
            </a:r>
            <a:r>
              <a:rPr lang="en-US" sz="1200" dirty="0" err="1">
                <a:solidFill>
                  <a:schemeClr val="bg1"/>
                </a:solidFill>
              </a:rPr>
              <a:t>Ohnegahdę:Gyo</a:t>
            </a:r>
            <a:r>
              <a:rPr lang="en-US" sz="1200" dirty="0">
                <a:solidFill>
                  <a:schemeClr val="bg1"/>
                </a:solidFill>
              </a:rPr>
              <a:t> - </a:t>
            </a:r>
            <a:r>
              <a:rPr lang="en-US" sz="1200" i="1" dirty="0">
                <a:solidFill>
                  <a:schemeClr val="bg1"/>
                </a:solidFill>
              </a:rPr>
              <a:t>Indigenous Ecological Knowledge, Training &amp; Co-creation</a:t>
            </a:r>
          </a:p>
        </p:txBody>
      </p:sp>
      <p:sp>
        <p:nvSpPr>
          <p:cNvPr id="8" name="TextBox 7">
            <a:extLst>
              <a:ext uri="{FF2B5EF4-FFF2-40B4-BE49-F238E27FC236}">
                <a16:creationId xmlns:a16="http://schemas.microsoft.com/office/drawing/2014/main" id="{320850DB-6A0A-9646-A9D9-3E8CC26C78F5}"/>
              </a:ext>
            </a:extLst>
          </p:cNvPr>
          <p:cNvSpPr txBox="1"/>
          <p:nvPr/>
        </p:nvSpPr>
        <p:spPr>
          <a:xfrm>
            <a:off x="8771556" y="4616055"/>
            <a:ext cx="124344" cy="261610"/>
          </a:xfrm>
          <a:prstGeom prst="rect">
            <a:avLst/>
          </a:prstGeom>
          <a:noFill/>
        </p:spPr>
        <p:txBody>
          <a:bodyPr wrap="square" rtlCol="0">
            <a:spAutoFit/>
          </a:bodyPr>
          <a:lstStyle/>
          <a:p>
            <a:r>
              <a:rPr lang="en-US" sz="1100" dirty="0">
                <a:solidFill>
                  <a:schemeClr val="bg1"/>
                </a:solidFill>
              </a:rPr>
              <a:t>6</a:t>
            </a:r>
          </a:p>
        </p:txBody>
      </p:sp>
      <p:sp>
        <p:nvSpPr>
          <p:cNvPr id="12" name="TextBox 11">
            <a:extLst>
              <a:ext uri="{FF2B5EF4-FFF2-40B4-BE49-F238E27FC236}">
                <a16:creationId xmlns:a16="http://schemas.microsoft.com/office/drawing/2014/main" id="{6E93D2B8-13B0-B048-908D-326E3FFD3B23}"/>
              </a:ext>
            </a:extLst>
          </p:cNvPr>
          <p:cNvSpPr txBox="1"/>
          <p:nvPr/>
        </p:nvSpPr>
        <p:spPr>
          <a:xfrm>
            <a:off x="1749972" y="4877665"/>
            <a:ext cx="5644056" cy="253916"/>
          </a:xfrm>
          <a:prstGeom prst="rect">
            <a:avLst/>
          </a:prstGeom>
          <a:noFill/>
        </p:spPr>
        <p:txBody>
          <a:bodyPr wrap="square" rtlCol="0">
            <a:spAutoFit/>
          </a:bodyPr>
          <a:lstStyle/>
          <a:p>
            <a:pPr algn="ctr"/>
            <a:r>
              <a:rPr lang="en-US" sz="1050" dirty="0"/>
              <a:t>🔎: Dawn Martin-Hill | ✉️: </a:t>
            </a:r>
            <a:r>
              <a:rPr lang="en-US" sz="1050" dirty="0">
                <a:hlinkClick r:id="rId4"/>
              </a:rPr>
              <a:t>dawnm@mcmaster.ca</a:t>
            </a:r>
            <a:r>
              <a:rPr lang="en-US" sz="1050" dirty="0"/>
              <a:t> | 🌐: </a:t>
            </a:r>
            <a:r>
              <a:rPr lang="en-US" sz="1050" dirty="0">
                <a:hlinkClick r:id="rId5"/>
              </a:rPr>
              <a:t>https://cciwqt.squarespace.com/</a:t>
            </a:r>
            <a:endParaRPr lang="en-US" sz="1050" dirty="0"/>
          </a:p>
        </p:txBody>
      </p:sp>
      <p:pic>
        <p:nvPicPr>
          <p:cNvPr id="11" name="Picture 10" descr="A picture containing computer&#10;&#10;Description automatically generated">
            <a:extLst>
              <a:ext uri="{FF2B5EF4-FFF2-40B4-BE49-F238E27FC236}">
                <a16:creationId xmlns:a16="http://schemas.microsoft.com/office/drawing/2014/main" id="{4D322BB5-F23F-DF4A-9D58-184D102008A4}"/>
              </a:ext>
            </a:extLst>
          </p:cNvPr>
          <p:cNvPicPr>
            <a:picLocks noChangeAspect="1"/>
          </p:cNvPicPr>
          <p:nvPr/>
        </p:nvPicPr>
        <p:blipFill>
          <a:blip r:embed="rId6"/>
          <a:stretch>
            <a:fillRect/>
          </a:stretch>
        </p:blipFill>
        <p:spPr>
          <a:xfrm>
            <a:off x="7124524" y="77549"/>
            <a:ext cx="1867076" cy="597151"/>
          </a:xfrm>
          <a:prstGeom prst="rect">
            <a:avLst/>
          </a:prstGeom>
        </p:spPr>
      </p:pic>
      <p:pic>
        <p:nvPicPr>
          <p:cNvPr id="13" name="Picture 12">
            <a:extLst>
              <a:ext uri="{FF2B5EF4-FFF2-40B4-BE49-F238E27FC236}">
                <a16:creationId xmlns:a16="http://schemas.microsoft.com/office/drawing/2014/main" id="{FFC01768-C508-E345-B294-17FFC8CD3C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7870" y="939024"/>
            <a:ext cx="1345808" cy="1663418"/>
          </a:xfrm>
          <a:prstGeom prst="rect">
            <a:avLst/>
          </a:prstGeom>
          <a:ln>
            <a:noFill/>
          </a:ln>
          <a:effectLst>
            <a:softEdge rad="112500"/>
          </a:effectLst>
        </p:spPr>
      </p:pic>
      <p:pic>
        <p:nvPicPr>
          <p:cNvPr id="14" name="Picture 13">
            <a:extLst>
              <a:ext uri="{FF2B5EF4-FFF2-40B4-BE49-F238E27FC236}">
                <a16:creationId xmlns:a16="http://schemas.microsoft.com/office/drawing/2014/main" id="{2017E4E7-EFBD-0942-A25C-14A709C84B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87786" y="1041458"/>
            <a:ext cx="2188904" cy="1641836"/>
          </a:xfrm>
          <a:prstGeom prst="rect">
            <a:avLst/>
          </a:prstGeom>
          <a:ln>
            <a:noFill/>
          </a:ln>
          <a:effectLst>
            <a:softEdge rad="112500"/>
          </a:effectLst>
        </p:spPr>
      </p:pic>
      <p:pic>
        <p:nvPicPr>
          <p:cNvPr id="15" name="Picture 14">
            <a:extLst>
              <a:ext uri="{FF2B5EF4-FFF2-40B4-BE49-F238E27FC236}">
                <a16:creationId xmlns:a16="http://schemas.microsoft.com/office/drawing/2014/main" id="{494FD31B-5E92-3E40-8E0A-098588691AEA}"/>
              </a:ext>
            </a:extLst>
          </p:cNvPr>
          <p:cNvPicPr>
            <a:picLocks noChangeAspect="1"/>
          </p:cNvPicPr>
          <p:nvPr/>
        </p:nvPicPr>
        <p:blipFill>
          <a:blip r:embed="rId9"/>
          <a:stretch>
            <a:fillRect/>
          </a:stretch>
        </p:blipFill>
        <p:spPr>
          <a:xfrm>
            <a:off x="183369" y="1073148"/>
            <a:ext cx="3208302" cy="3075692"/>
          </a:xfrm>
          <a:prstGeom prst="rect">
            <a:avLst/>
          </a:prstGeom>
          <a:effectLst>
            <a:softEdge rad="127000"/>
          </a:effectLst>
        </p:spPr>
      </p:pic>
      <p:sp>
        <p:nvSpPr>
          <p:cNvPr id="2" name="TextBox 1">
            <a:extLst>
              <a:ext uri="{FF2B5EF4-FFF2-40B4-BE49-F238E27FC236}">
                <a16:creationId xmlns:a16="http://schemas.microsoft.com/office/drawing/2014/main" id="{60DEB439-E7F9-9B41-851A-2A11CDA96C81}"/>
              </a:ext>
            </a:extLst>
          </p:cNvPr>
          <p:cNvSpPr txBox="1"/>
          <p:nvPr/>
        </p:nvSpPr>
        <p:spPr>
          <a:xfrm>
            <a:off x="217729" y="4126411"/>
            <a:ext cx="3200400" cy="261610"/>
          </a:xfrm>
          <a:prstGeom prst="rect">
            <a:avLst/>
          </a:prstGeom>
          <a:noFill/>
        </p:spPr>
        <p:txBody>
          <a:bodyPr wrap="square" rtlCol="0">
            <a:spAutoFit/>
          </a:bodyPr>
          <a:lstStyle/>
          <a:p>
            <a:r>
              <a:rPr lang="en-US" sz="1100" dirty="0">
                <a:solidFill>
                  <a:schemeClr val="tx1"/>
                </a:solidFill>
              </a:rPr>
              <a:t>1. Students receiving certificates. </a:t>
            </a:r>
          </a:p>
        </p:txBody>
      </p:sp>
      <p:sp>
        <p:nvSpPr>
          <p:cNvPr id="16" name="TextBox 15">
            <a:extLst>
              <a:ext uri="{FF2B5EF4-FFF2-40B4-BE49-F238E27FC236}">
                <a16:creationId xmlns:a16="http://schemas.microsoft.com/office/drawing/2014/main" id="{962E6A23-87E4-3C49-BA69-164ED893FA36}"/>
              </a:ext>
            </a:extLst>
          </p:cNvPr>
          <p:cNvSpPr txBox="1"/>
          <p:nvPr/>
        </p:nvSpPr>
        <p:spPr>
          <a:xfrm>
            <a:off x="3495647" y="2530507"/>
            <a:ext cx="2192271" cy="261610"/>
          </a:xfrm>
          <a:prstGeom prst="rect">
            <a:avLst/>
          </a:prstGeom>
          <a:noFill/>
        </p:spPr>
        <p:txBody>
          <a:bodyPr wrap="square" rtlCol="0">
            <a:spAutoFit/>
          </a:bodyPr>
          <a:lstStyle/>
          <a:p>
            <a:r>
              <a:rPr lang="en-US" sz="1100" dirty="0">
                <a:solidFill>
                  <a:schemeClr val="tx1"/>
                </a:solidFill>
              </a:rPr>
              <a:t>2. </a:t>
            </a:r>
            <a:r>
              <a:rPr lang="en-US" sz="1100" dirty="0" err="1">
                <a:solidFill>
                  <a:schemeClr val="tx1"/>
                </a:solidFill>
              </a:rPr>
              <a:t>Story’ing</a:t>
            </a:r>
            <a:r>
              <a:rPr lang="en-US" sz="1100" dirty="0">
                <a:solidFill>
                  <a:schemeClr val="tx1"/>
                </a:solidFill>
              </a:rPr>
              <a:t> our land and water.</a:t>
            </a:r>
          </a:p>
        </p:txBody>
      </p:sp>
      <p:sp>
        <p:nvSpPr>
          <p:cNvPr id="17" name="TextBox 16">
            <a:extLst>
              <a:ext uri="{FF2B5EF4-FFF2-40B4-BE49-F238E27FC236}">
                <a16:creationId xmlns:a16="http://schemas.microsoft.com/office/drawing/2014/main" id="{6D308C5A-8B03-1C47-A261-3E5189718CE4}"/>
              </a:ext>
            </a:extLst>
          </p:cNvPr>
          <p:cNvSpPr txBox="1"/>
          <p:nvPr/>
        </p:nvSpPr>
        <p:spPr>
          <a:xfrm>
            <a:off x="5596641" y="2546427"/>
            <a:ext cx="2092960" cy="261610"/>
          </a:xfrm>
          <a:prstGeom prst="rect">
            <a:avLst/>
          </a:prstGeom>
          <a:noFill/>
        </p:spPr>
        <p:txBody>
          <a:bodyPr wrap="square" rtlCol="0">
            <a:spAutoFit/>
          </a:bodyPr>
          <a:lstStyle/>
          <a:p>
            <a:r>
              <a:rPr lang="en-US" sz="1100" dirty="0">
                <a:solidFill>
                  <a:schemeClr val="tx1"/>
                </a:solidFill>
              </a:rPr>
              <a:t>4.a Turtle Tagging.</a:t>
            </a:r>
          </a:p>
        </p:txBody>
      </p:sp>
      <p:sp>
        <p:nvSpPr>
          <p:cNvPr id="3" name="TextBox 2">
            <a:extLst>
              <a:ext uri="{FF2B5EF4-FFF2-40B4-BE49-F238E27FC236}">
                <a16:creationId xmlns:a16="http://schemas.microsoft.com/office/drawing/2014/main" id="{63DBAADD-92F8-F343-A7C3-AC94F828DC65}"/>
              </a:ext>
            </a:extLst>
          </p:cNvPr>
          <p:cNvSpPr txBox="1"/>
          <p:nvPr/>
        </p:nvSpPr>
        <p:spPr>
          <a:xfrm>
            <a:off x="106750" y="664632"/>
            <a:ext cx="5856085" cy="307777"/>
          </a:xfrm>
          <a:prstGeom prst="rect">
            <a:avLst/>
          </a:prstGeom>
          <a:noFill/>
        </p:spPr>
        <p:txBody>
          <a:bodyPr wrap="square" rtlCol="0">
            <a:spAutoFit/>
          </a:bodyPr>
          <a:lstStyle/>
          <a:p>
            <a:r>
              <a:rPr lang="en-US" i="1" dirty="0"/>
              <a:t>Indigenous Knowledge Training | Mental Wellness | Water Governance</a:t>
            </a:r>
          </a:p>
        </p:txBody>
      </p:sp>
      <p:pic>
        <p:nvPicPr>
          <p:cNvPr id="20" name="Picture 19">
            <a:extLst>
              <a:ext uri="{FF2B5EF4-FFF2-40B4-BE49-F238E27FC236}">
                <a16:creationId xmlns:a16="http://schemas.microsoft.com/office/drawing/2014/main" id="{733833E7-0FE3-1B4C-BC1D-42F53CB0BC0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91671" y="2767410"/>
            <a:ext cx="3819996" cy="1649661"/>
          </a:xfrm>
          <a:prstGeom prst="rect">
            <a:avLst/>
          </a:prstGeom>
          <a:ln>
            <a:noFill/>
          </a:ln>
          <a:effectLst>
            <a:softEdge rad="112500"/>
          </a:effectLst>
        </p:spPr>
      </p:pic>
      <p:sp>
        <p:nvSpPr>
          <p:cNvPr id="21" name="TextBox 20">
            <a:extLst>
              <a:ext uri="{FF2B5EF4-FFF2-40B4-BE49-F238E27FC236}">
                <a16:creationId xmlns:a16="http://schemas.microsoft.com/office/drawing/2014/main" id="{9F2387AF-EDD8-FD40-9E49-A1AB6F204478}"/>
              </a:ext>
            </a:extLst>
          </p:cNvPr>
          <p:cNvSpPr txBox="1"/>
          <p:nvPr/>
        </p:nvSpPr>
        <p:spPr>
          <a:xfrm>
            <a:off x="3456078" y="4332401"/>
            <a:ext cx="2092960" cy="261610"/>
          </a:xfrm>
          <a:prstGeom prst="rect">
            <a:avLst/>
          </a:prstGeom>
          <a:noFill/>
        </p:spPr>
        <p:txBody>
          <a:bodyPr wrap="square" rtlCol="0">
            <a:spAutoFit/>
          </a:bodyPr>
          <a:lstStyle/>
          <a:p>
            <a:r>
              <a:rPr lang="en-US" sz="1100" dirty="0">
                <a:solidFill>
                  <a:schemeClr val="tx1"/>
                </a:solidFill>
              </a:rPr>
              <a:t>3. Digital storytelling.</a:t>
            </a:r>
          </a:p>
        </p:txBody>
      </p:sp>
      <p:pic>
        <p:nvPicPr>
          <p:cNvPr id="7" name="Picture 6" descr="A picture containing outdoor, water, sitting, small&#10;&#10;Description automatically generated">
            <a:extLst>
              <a:ext uri="{FF2B5EF4-FFF2-40B4-BE49-F238E27FC236}">
                <a16:creationId xmlns:a16="http://schemas.microsoft.com/office/drawing/2014/main" id="{B57FE68D-6AA4-4544-B800-D6417545AC57}"/>
              </a:ext>
            </a:extLst>
          </p:cNvPr>
          <p:cNvPicPr>
            <a:picLocks noChangeAspect="1"/>
          </p:cNvPicPr>
          <p:nvPr/>
        </p:nvPicPr>
        <p:blipFill>
          <a:blip r:embed="rId11"/>
          <a:stretch>
            <a:fillRect/>
          </a:stretch>
        </p:blipFill>
        <p:spPr>
          <a:xfrm>
            <a:off x="7164907" y="1041458"/>
            <a:ext cx="1926774" cy="3194651"/>
          </a:xfrm>
          <a:prstGeom prst="rect">
            <a:avLst/>
          </a:prstGeom>
          <a:ln>
            <a:noFill/>
          </a:ln>
          <a:effectLst>
            <a:softEdge rad="112500"/>
          </a:effectLst>
        </p:spPr>
      </p:pic>
      <p:sp>
        <p:nvSpPr>
          <p:cNvPr id="24" name="TextBox 23">
            <a:extLst>
              <a:ext uri="{FF2B5EF4-FFF2-40B4-BE49-F238E27FC236}">
                <a16:creationId xmlns:a16="http://schemas.microsoft.com/office/drawing/2014/main" id="{F223510E-F451-2042-B623-7CF7601B92F1}"/>
              </a:ext>
            </a:extLst>
          </p:cNvPr>
          <p:cNvSpPr txBox="1"/>
          <p:nvPr/>
        </p:nvSpPr>
        <p:spPr>
          <a:xfrm>
            <a:off x="7165916" y="4275659"/>
            <a:ext cx="2092960" cy="261610"/>
          </a:xfrm>
          <a:prstGeom prst="rect">
            <a:avLst/>
          </a:prstGeom>
          <a:noFill/>
        </p:spPr>
        <p:txBody>
          <a:bodyPr wrap="square" rtlCol="0">
            <a:spAutoFit/>
          </a:bodyPr>
          <a:lstStyle/>
          <a:p>
            <a:r>
              <a:rPr lang="en-US" sz="1100" dirty="0">
                <a:solidFill>
                  <a:schemeClr val="tx1"/>
                </a:solidFill>
              </a:rPr>
              <a:t>4.B Underwater Drone.</a:t>
            </a:r>
          </a:p>
        </p:txBody>
      </p:sp>
    </p:spTree>
    <p:extLst>
      <p:ext uri="{BB962C8B-B14F-4D97-AF65-F5344CB8AC3E}">
        <p14:creationId xmlns:p14="http://schemas.microsoft.com/office/powerpoint/2010/main" val="1110308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sp>
        <p:nvSpPr>
          <p:cNvPr id="80" name="Google Shape;80;p16"/>
          <p:cNvSpPr txBox="1"/>
          <p:nvPr/>
        </p:nvSpPr>
        <p:spPr>
          <a:xfrm>
            <a:off x="106750" y="177900"/>
            <a:ext cx="56808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Arial" panose="020B0604020202020204" pitchFamily="34" charset="0"/>
                <a:ea typeface="PT Sans Narrow"/>
                <a:cs typeface="Arial" panose="020B0604020202020204" pitchFamily="34" charset="0"/>
                <a:sym typeface="PT Sans Narrow"/>
              </a:rPr>
              <a:t>Transformational Science Highlights</a:t>
            </a:r>
            <a:endParaRPr sz="2400" dirty="0">
              <a:latin typeface="Arial" panose="020B0604020202020204" pitchFamily="34" charset="0"/>
              <a:ea typeface="PT Sans Narrow"/>
              <a:cs typeface="Arial" panose="020B0604020202020204" pitchFamily="34" charset="0"/>
              <a:sym typeface="PT Sans Narrow"/>
            </a:endParaRPr>
          </a:p>
        </p:txBody>
      </p:sp>
      <p:pic>
        <p:nvPicPr>
          <p:cNvPr id="82" name="Google Shape;82;p16"/>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3" name="Google Shape;83;p16"/>
          <p:cNvSpPr txBox="1"/>
          <p:nvPr/>
        </p:nvSpPr>
        <p:spPr>
          <a:xfrm>
            <a:off x="1624800" y="4565144"/>
            <a:ext cx="7175400" cy="409600"/>
          </a:xfrm>
          <a:prstGeom prst="rect">
            <a:avLst/>
          </a:prstGeom>
          <a:noFill/>
          <a:ln>
            <a:noFill/>
          </a:ln>
        </p:spPr>
        <p:txBody>
          <a:bodyPr spcFirstLastPara="1" wrap="square" lIns="91425" tIns="91425" rIns="91425" bIns="91425" anchor="t" anchorCtr="0">
            <a:noAutofit/>
          </a:bodyPr>
          <a:lstStyle/>
          <a:p>
            <a:r>
              <a:rPr lang="en-US" sz="1200" dirty="0" err="1">
                <a:solidFill>
                  <a:schemeClr val="bg1"/>
                </a:solidFill>
              </a:rPr>
              <a:t>Ohneganos</a:t>
            </a:r>
            <a:r>
              <a:rPr lang="en-US" sz="1200" dirty="0">
                <a:solidFill>
                  <a:schemeClr val="bg1"/>
                </a:solidFill>
              </a:rPr>
              <a:t> </a:t>
            </a:r>
            <a:r>
              <a:rPr lang="en-US" sz="1200" dirty="0" err="1">
                <a:solidFill>
                  <a:schemeClr val="bg1"/>
                </a:solidFill>
              </a:rPr>
              <a:t>Ohnegahdę:Gyo</a:t>
            </a:r>
            <a:r>
              <a:rPr lang="en-US" sz="1200" dirty="0">
                <a:solidFill>
                  <a:schemeClr val="bg1"/>
                </a:solidFill>
              </a:rPr>
              <a:t> - </a:t>
            </a:r>
            <a:r>
              <a:rPr lang="en-US" sz="1200" i="1" dirty="0">
                <a:solidFill>
                  <a:schemeClr val="bg1"/>
                </a:solidFill>
              </a:rPr>
              <a:t>Indigenous Ecological Knowledge, Training &amp; Co-creation</a:t>
            </a:r>
          </a:p>
        </p:txBody>
      </p:sp>
      <p:sp>
        <p:nvSpPr>
          <p:cNvPr id="8" name="TextBox 7">
            <a:extLst>
              <a:ext uri="{FF2B5EF4-FFF2-40B4-BE49-F238E27FC236}">
                <a16:creationId xmlns:a16="http://schemas.microsoft.com/office/drawing/2014/main" id="{320850DB-6A0A-9646-A9D9-3E8CC26C78F5}"/>
              </a:ext>
            </a:extLst>
          </p:cNvPr>
          <p:cNvSpPr txBox="1"/>
          <p:nvPr/>
        </p:nvSpPr>
        <p:spPr>
          <a:xfrm>
            <a:off x="8771556" y="4616055"/>
            <a:ext cx="124344" cy="261610"/>
          </a:xfrm>
          <a:prstGeom prst="rect">
            <a:avLst/>
          </a:prstGeom>
          <a:noFill/>
        </p:spPr>
        <p:txBody>
          <a:bodyPr wrap="square" rtlCol="0">
            <a:spAutoFit/>
          </a:bodyPr>
          <a:lstStyle/>
          <a:p>
            <a:r>
              <a:rPr lang="en-US" sz="1100" dirty="0">
                <a:solidFill>
                  <a:schemeClr val="bg1"/>
                </a:solidFill>
              </a:rPr>
              <a:t>6</a:t>
            </a:r>
          </a:p>
        </p:txBody>
      </p:sp>
      <p:sp>
        <p:nvSpPr>
          <p:cNvPr id="12" name="TextBox 11">
            <a:extLst>
              <a:ext uri="{FF2B5EF4-FFF2-40B4-BE49-F238E27FC236}">
                <a16:creationId xmlns:a16="http://schemas.microsoft.com/office/drawing/2014/main" id="{6E93D2B8-13B0-B048-908D-326E3FFD3B23}"/>
              </a:ext>
            </a:extLst>
          </p:cNvPr>
          <p:cNvSpPr txBox="1"/>
          <p:nvPr/>
        </p:nvSpPr>
        <p:spPr>
          <a:xfrm>
            <a:off x="1749972" y="4877665"/>
            <a:ext cx="5644056" cy="253916"/>
          </a:xfrm>
          <a:prstGeom prst="rect">
            <a:avLst/>
          </a:prstGeom>
          <a:noFill/>
        </p:spPr>
        <p:txBody>
          <a:bodyPr wrap="square" rtlCol="0">
            <a:spAutoFit/>
          </a:bodyPr>
          <a:lstStyle/>
          <a:p>
            <a:pPr algn="ctr"/>
            <a:r>
              <a:rPr lang="en-US" sz="1050" dirty="0"/>
              <a:t>🔎: Dawn Martin-Hill | ✉️: </a:t>
            </a:r>
            <a:r>
              <a:rPr lang="en-US" sz="1050" dirty="0">
                <a:hlinkClick r:id="rId4"/>
              </a:rPr>
              <a:t>dawnm@mcmaster.ca</a:t>
            </a:r>
            <a:r>
              <a:rPr lang="en-US" sz="1050" dirty="0"/>
              <a:t> | 🌐: </a:t>
            </a:r>
            <a:r>
              <a:rPr lang="en-US" sz="1050" dirty="0">
                <a:hlinkClick r:id="rId5"/>
              </a:rPr>
              <a:t>https://cciwqt.squarespace.com/</a:t>
            </a:r>
            <a:endParaRPr lang="en-US" sz="1050" dirty="0"/>
          </a:p>
        </p:txBody>
      </p:sp>
      <p:pic>
        <p:nvPicPr>
          <p:cNvPr id="11" name="Picture 10" descr="A picture containing computer&#10;&#10;Description automatically generated">
            <a:extLst>
              <a:ext uri="{FF2B5EF4-FFF2-40B4-BE49-F238E27FC236}">
                <a16:creationId xmlns:a16="http://schemas.microsoft.com/office/drawing/2014/main" id="{4D322BB5-F23F-DF4A-9D58-184D102008A4}"/>
              </a:ext>
            </a:extLst>
          </p:cNvPr>
          <p:cNvPicPr>
            <a:picLocks noChangeAspect="1"/>
          </p:cNvPicPr>
          <p:nvPr/>
        </p:nvPicPr>
        <p:blipFill>
          <a:blip r:embed="rId6"/>
          <a:stretch>
            <a:fillRect/>
          </a:stretch>
        </p:blipFill>
        <p:spPr>
          <a:xfrm>
            <a:off x="7124524" y="77549"/>
            <a:ext cx="1867076" cy="597151"/>
          </a:xfrm>
          <a:prstGeom prst="rect">
            <a:avLst/>
          </a:prstGeom>
        </p:spPr>
      </p:pic>
      <p:sp>
        <p:nvSpPr>
          <p:cNvPr id="3" name="TextBox 2">
            <a:extLst>
              <a:ext uri="{FF2B5EF4-FFF2-40B4-BE49-F238E27FC236}">
                <a16:creationId xmlns:a16="http://schemas.microsoft.com/office/drawing/2014/main" id="{63DBAADD-92F8-F343-A7C3-AC94F828DC65}"/>
              </a:ext>
            </a:extLst>
          </p:cNvPr>
          <p:cNvSpPr txBox="1"/>
          <p:nvPr/>
        </p:nvSpPr>
        <p:spPr>
          <a:xfrm>
            <a:off x="106750" y="664632"/>
            <a:ext cx="5856085" cy="307777"/>
          </a:xfrm>
          <a:prstGeom prst="rect">
            <a:avLst/>
          </a:prstGeom>
          <a:noFill/>
        </p:spPr>
        <p:txBody>
          <a:bodyPr wrap="square" rtlCol="0">
            <a:spAutoFit/>
          </a:bodyPr>
          <a:lstStyle/>
          <a:p>
            <a:r>
              <a:rPr lang="en-US" i="1" dirty="0"/>
              <a:t>Indigenous Knowledge Training | Mental Wellness | Water Governance</a:t>
            </a:r>
          </a:p>
        </p:txBody>
      </p:sp>
      <p:pic>
        <p:nvPicPr>
          <p:cNvPr id="5" name="Picture 4" descr="A room that has a sign on a table&#10;&#10;Description automatically generated">
            <a:extLst>
              <a:ext uri="{FF2B5EF4-FFF2-40B4-BE49-F238E27FC236}">
                <a16:creationId xmlns:a16="http://schemas.microsoft.com/office/drawing/2014/main" id="{446EE333-FE5D-B14F-AF99-5FAF0C73D951}"/>
              </a:ext>
            </a:extLst>
          </p:cNvPr>
          <p:cNvPicPr>
            <a:picLocks noChangeAspect="1"/>
          </p:cNvPicPr>
          <p:nvPr/>
        </p:nvPicPr>
        <p:blipFill>
          <a:blip r:embed="rId7"/>
          <a:stretch>
            <a:fillRect/>
          </a:stretch>
        </p:blipFill>
        <p:spPr>
          <a:xfrm>
            <a:off x="349348" y="1230229"/>
            <a:ext cx="2127299" cy="2820983"/>
          </a:xfrm>
          <a:prstGeom prst="rect">
            <a:avLst/>
          </a:prstGeom>
          <a:ln>
            <a:noFill/>
          </a:ln>
          <a:effectLst>
            <a:softEdge rad="112500"/>
          </a:effectLst>
        </p:spPr>
      </p:pic>
      <p:pic>
        <p:nvPicPr>
          <p:cNvPr id="18" name="Picture 17" descr="A group of people standing around a cake&#10;&#10;Description automatically generated">
            <a:extLst>
              <a:ext uri="{FF2B5EF4-FFF2-40B4-BE49-F238E27FC236}">
                <a16:creationId xmlns:a16="http://schemas.microsoft.com/office/drawing/2014/main" id="{04321A96-2746-5D49-ADB7-E7E079D0661D}"/>
              </a:ext>
            </a:extLst>
          </p:cNvPr>
          <p:cNvPicPr>
            <a:picLocks noChangeAspect="1"/>
          </p:cNvPicPr>
          <p:nvPr/>
        </p:nvPicPr>
        <p:blipFill>
          <a:blip r:embed="rId8"/>
          <a:stretch>
            <a:fillRect/>
          </a:stretch>
        </p:blipFill>
        <p:spPr>
          <a:xfrm>
            <a:off x="2523937" y="1235104"/>
            <a:ext cx="2115738" cy="2820983"/>
          </a:xfrm>
          <a:prstGeom prst="rect">
            <a:avLst/>
          </a:prstGeom>
          <a:ln>
            <a:noFill/>
          </a:ln>
          <a:effectLst>
            <a:softEdge rad="112500"/>
          </a:effectLst>
        </p:spPr>
      </p:pic>
      <p:pic>
        <p:nvPicPr>
          <p:cNvPr id="22" name="Picture 21" descr="A group of people standing next to a tree&#10;&#10;Description automatically generated">
            <a:extLst>
              <a:ext uri="{FF2B5EF4-FFF2-40B4-BE49-F238E27FC236}">
                <a16:creationId xmlns:a16="http://schemas.microsoft.com/office/drawing/2014/main" id="{42F616BA-9574-BC40-ACFA-CEF010DCEED2}"/>
              </a:ext>
            </a:extLst>
          </p:cNvPr>
          <p:cNvPicPr>
            <a:picLocks noChangeAspect="1"/>
          </p:cNvPicPr>
          <p:nvPr/>
        </p:nvPicPr>
        <p:blipFill>
          <a:blip r:embed="rId9"/>
          <a:stretch>
            <a:fillRect/>
          </a:stretch>
        </p:blipFill>
        <p:spPr>
          <a:xfrm>
            <a:off x="5137287" y="1233441"/>
            <a:ext cx="1786363" cy="2901706"/>
          </a:xfrm>
          <a:prstGeom prst="rect">
            <a:avLst/>
          </a:prstGeom>
          <a:ln>
            <a:noFill/>
          </a:ln>
          <a:effectLst>
            <a:softEdge rad="112500"/>
          </a:effectLst>
        </p:spPr>
      </p:pic>
      <p:pic>
        <p:nvPicPr>
          <p:cNvPr id="25" name="Picture 24" descr="A picture containing person, outdoor, kite, grass&#10;&#10;Description automatically generated">
            <a:extLst>
              <a:ext uri="{FF2B5EF4-FFF2-40B4-BE49-F238E27FC236}">
                <a16:creationId xmlns:a16="http://schemas.microsoft.com/office/drawing/2014/main" id="{CD9B5337-774D-0C47-91C1-D6624F22A52E}"/>
              </a:ext>
            </a:extLst>
          </p:cNvPr>
          <p:cNvPicPr>
            <a:picLocks noChangeAspect="1"/>
          </p:cNvPicPr>
          <p:nvPr/>
        </p:nvPicPr>
        <p:blipFill>
          <a:blip r:embed="rId10"/>
          <a:stretch>
            <a:fillRect/>
          </a:stretch>
        </p:blipFill>
        <p:spPr>
          <a:xfrm>
            <a:off x="6923650" y="1242586"/>
            <a:ext cx="1777079" cy="2901705"/>
          </a:xfrm>
          <a:prstGeom prst="rect">
            <a:avLst/>
          </a:prstGeom>
          <a:ln>
            <a:noFill/>
          </a:ln>
          <a:effectLst>
            <a:softEdge rad="112500"/>
          </a:effectLst>
        </p:spPr>
      </p:pic>
      <p:sp>
        <p:nvSpPr>
          <p:cNvPr id="26" name="TextBox 25">
            <a:extLst>
              <a:ext uri="{FF2B5EF4-FFF2-40B4-BE49-F238E27FC236}">
                <a16:creationId xmlns:a16="http://schemas.microsoft.com/office/drawing/2014/main" id="{E90928DF-12E0-B043-93AB-E6FE9CEDEADE}"/>
              </a:ext>
            </a:extLst>
          </p:cNvPr>
          <p:cNvSpPr txBox="1"/>
          <p:nvPr/>
        </p:nvSpPr>
        <p:spPr>
          <a:xfrm>
            <a:off x="5185968" y="4073255"/>
            <a:ext cx="3614232" cy="523220"/>
          </a:xfrm>
          <a:prstGeom prst="rect">
            <a:avLst/>
          </a:prstGeom>
          <a:noFill/>
        </p:spPr>
        <p:txBody>
          <a:bodyPr wrap="square" rtlCol="0">
            <a:spAutoFit/>
          </a:bodyPr>
          <a:lstStyle/>
          <a:p>
            <a:r>
              <a:rPr lang="en-US" dirty="0"/>
              <a:t>Land-based learning – collaborations with Dartmouth University</a:t>
            </a:r>
          </a:p>
        </p:txBody>
      </p:sp>
      <p:sp>
        <p:nvSpPr>
          <p:cNvPr id="27" name="TextBox 26">
            <a:extLst>
              <a:ext uri="{FF2B5EF4-FFF2-40B4-BE49-F238E27FC236}">
                <a16:creationId xmlns:a16="http://schemas.microsoft.com/office/drawing/2014/main" id="{35019EB7-E6C6-FA43-AFE8-9E9B764B4223}"/>
              </a:ext>
            </a:extLst>
          </p:cNvPr>
          <p:cNvSpPr txBox="1"/>
          <p:nvPr/>
        </p:nvSpPr>
        <p:spPr>
          <a:xfrm>
            <a:off x="777427" y="4152460"/>
            <a:ext cx="4311613" cy="307777"/>
          </a:xfrm>
          <a:prstGeom prst="rect">
            <a:avLst/>
          </a:prstGeom>
          <a:noFill/>
        </p:spPr>
        <p:txBody>
          <a:bodyPr wrap="square" rtlCol="0">
            <a:spAutoFit/>
          </a:bodyPr>
          <a:lstStyle/>
          <a:p>
            <a:r>
              <a:rPr lang="en-US" dirty="0"/>
              <a:t>Project outreach – Youth-led Climate Event</a:t>
            </a:r>
          </a:p>
        </p:txBody>
      </p:sp>
    </p:spTree>
    <p:extLst>
      <p:ext uri="{BB962C8B-B14F-4D97-AF65-F5344CB8AC3E}">
        <p14:creationId xmlns:p14="http://schemas.microsoft.com/office/powerpoint/2010/main" val="506399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sp>
        <p:nvSpPr>
          <p:cNvPr id="89" name="Google Shape;89;p17"/>
          <p:cNvSpPr txBox="1"/>
          <p:nvPr/>
        </p:nvSpPr>
        <p:spPr>
          <a:xfrm>
            <a:off x="106750" y="177900"/>
            <a:ext cx="56808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Arial" panose="020B0604020202020204" pitchFamily="34" charset="0"/>
                <a:ea typeface="PT Sans Narrow"/>
                <a:cs typeface="Arial" panose="020B0604020202020204" pitchFamily="34" charset="0"/>
                <a:sym typeface="PT Sans Narrow"/>
              </a:rPr>
              <a:t>Project Impact and Aspirations</a:t>
            </a:r>
            <a:endParaRPr sz="2400" dirty="0">
              <a:latin typeface="Arial" panose="020B0604020202020204" pitchFamily="34" charset="0"/>
              <a:ea typeface="PT Sans Narrow"/>
              <a:cs typeface="Arial" panose="020B0604020202020204" pitchFamily="34" charset="0"/>
              <a:sym typeface="PT Sans Narrow"/>
            </a:endParaRPr>
          </a:p>
        </p:txBody>
      </p:sp>
      <p:sp>
        <p:nvSpPr>
          <p:cNvPr id="90" name="Google Shape;90;p17"/>
          <p:cNvSpPr txBox="1"/>
          <p:nvPr/>
        </p:nvSpPr>
        <p:spPr>
          <a:xfrm>
            <a:off x="648451" y="1052400"/>
            <a:ext cx="7847097" cy="30717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pPr>
            <a:r>
              <a:rPr lang="en-US" b="1" dirty="0"/>
              <a:t>LEGACY EXAMPLE: INDIGENOUS WATER TREATMENT OPERATOR CURRICULUM</a:t>
            </a:r>
          </a:p>
          <a:p>
            <a:pPr marL="457200" lvl="0" indent="0" algn="l" rtl="0">
              <a:spcBef>
                <a:spcPts val="0"/>
              </a:spcBef>
              <a:spcAft>
                <a:spcPts val="0"/>
              </a:spcAft>
            </a:pPr>
            <a:endParaRPr lang="en-US" b="1" dirty="0"/>
          </a:p>
          <a:p>
            <a:pPr marL="742950" lvl="0" indent="-285750" algn="l" rtl="0">
              <a:spcBef>
                <a:spcPts val="0"/>
              </a:spcBef>
              <a:spcAft>
                <a:spcPts val="0"/>
              </a:spcAft>
              <a:buFont typeface="Arial" panose="020B0604020202020204" pitchFamily="34" charset="0"/>
              <a:buChar char="•"/>
            </a:pPr>
            <a:endParaRPr dirty="0"/>
          </a:p>
          <a:p>
            <a:pPr marL="457200" lvl="0" indent="0" algn="l" rtl="0">
              <a:spcBef>
                <a:spcPts val="0"/>
              </a:spcBef>
              <a:spcAft>
                <a:spcPts val="0"/>
              </a:spcAft>
              <a:buNone/>
            </a:pPr>
            <a:endParaRPr dirty="0"/>
          </a:p>
        </p:txBody>
      </p:sp>
      <p:pic>
        <p:nvPicPr>
          <p:cNvPr id="91" name="Google Shape;91;p17"/>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92" name="Google Shape;92;p17"/>
          <p:cNvSpPr txBox="1"/>
          <p:nvPr/>
        </p:nvSpPr>
        <p:spPr>
          <a:xfrm>
            <a:off x="1624800" y="4565143"/>
            <a:ext cx="7175400" cy="321665"/>
          </a:xfrm>
          <a:prstGeom prst="rect">
            <a:avLst/>
          </a:prstGeom>
          <a:noFill/>
          <a:ln>
            <a:noFill/>
          </a:ln>
        </p:spPr>
        <p:txBody>
          <a:bodyPr spcFirstLastPara="1" wrap="square" lIns="91425" tIns="91425" rIns="91425" bIns="91425" anchor="t" anchorCtr="0">
            <a:noAutofit/>
          </a:bodyPr>
          <a:lstStyle/>
          <a:p>
            <a:r>
              <a:rPr lang="en-US" sz="1200" dirty="0" err="1">
                <a:solidFill>
                  <a:schemeClr val="bg1"/>
                </a:solidFill>
              </a:rPr>
              <a:t>Ohneganos</a:t>
            </a:r>
            <a:r>
              <a:rPr lang="en-US" sz="1200" dirty="0">
                <a:solidFill>
                  <a:schemeClr val="bg1"/>
                </a:solidFill>
              </a:rPr>
              <a:t> </a:t>
            </a:r>
            <a:r>
              <a:rPr lang="en-US" sz="1200" dirty="0" err="1">
                <a:solidFill>
                  <a:schemeClr val="bg1"/>
                </a:solidFill>
              </a:rPr>
              <a:t>Ohnegahdę:Gyo</a:t>
            </a:r>
            <a:r>
              <a:rPr lang="en-US" sz="1200" dirty="0">
                <a:solidFill>
                  <a:schemeClr val="bg1"/>
                </a:solidFill>
              </a:rPr>
              <a:t> - </a:t>
            </a:r>
            <a:r>
              <a:rPr lang="en-US" sz="1200" i="1" dirty="0">
                <a:solidFill>
                  <a:schemeClr val="bg1"/>
                </a:solidFill>
              </a:rPr>
              <a:t>Indigenous Ecological Knowledge, Training &amp; Co-creation</a:t>
            </a:r>
          </a:p>
        </p:txBody>
      </p:sp>
      <p:sp>
        <p:nvSpPr>
          <p:cNvPr id="8" name="TextBox 7">
            <a:extLst>
              <a:ext uri="{FF2B5EF4-FFF2-40B4-BE49-F238E27FC236}">
                <a16:creationId xmlns:a16="http://schemas.microsoft.com/office/drawing/2014/main" id="{2A136D18-D31E-544A-B268-F62BC85849AE}"/>
              </a:ext>
            </a:extLst>
          </p:cNvPr>
          <p:cNvSpPr txBox="1"/>
          <p:nvPr/>
        </p:nvSpPr>
        <p:spPr>
          <a:xfrm>
            <a:off x="8771556" y="4616055"/>
            <a:ext cx="124344" cy="261610"/>
          </a:xfrm>
          <a:prstGeom prst="rect">
            <a:avLst/>
          </a:prstGeom>
          <a:noFill/>
        </p:spPr>
        <p:txBody>
          <a:bodyPr wrap="square" rtlCol="0">
            <a:spAutoFit/>
          </a:bodyPr>
          <a:lstStyle/>
          <a:p>
            <a:r>
              <a:rPr lang="en-US" sz="1100" dirty="0">
                <a:solidFill>
                  <a:schemeClr val="bg1"/>
                </a:solidFill>
              </a:rPr>
              <a:t>7</a:t>
            </a:r>
          </a:p>
        </p:txBody>
      </p:sp>
      <p:sp>
        <p:nvSpPr>
          <p:cNvPr id="12" name="TextBox 11">
            <a:extLst>
              <a:ext uri="{FF2B5EF4-FFF2-40B4-BE49-F238E27FC236}">
                <a16:creationId xmlns:a16="http://schemas.microsoft.com/office/drawing/2014/main" id="{D37FE2A8-7816-ED45-857B-9627015FEBDA}"/>
              </a:ext>
            </a:extLst>
          </p:cNvPr>
          <p:cNvSpPr txBox="1"/>
          <p:nvPr/>
        </p:nvSpPr>
        <p:spPr>
          <a:xfrm>
            <a:off x="1749972" y="4877665"/>
            <a:ext cx="5644056" cy="253916"/>
          </a:xfrm>
          <a:prstGeom prst="rect">
            <a:avLst/>
          </a:prstGeom>
          <a:noFill/>
        </p:spPr>
        <p:txBody>
          <a:bodyPr wrap="square" rtlCol="0">
            <a:spAutoFit/>
          </a:bodyPr>
          <a:lstStyle/>
          <a:p>
            <a:pPr algn="ctr"/>
            <a:r>
              <a:rPr lang="en-US" sz="1050" dirty="0"/>
              <a:t>🔎: Dawn Martin-Hill | ✉️: </a:t>
            </a:r>
            <a:r>
              <a:rPr lang="en-US" sz="1050" dirty="0">
                <a:hlinkClick r:id="rId4"/>
              </a:rPr>
              <a:t>dawnm@mcmaster.ca</a:t>
            </a:r>
            <a:r>
              <a:rPr lang="en-US" sz="1050" dirty="0"/>
              <a:t> | 🌐: </a:t>
            </a:r>
            <a:r>
              <a:rPr lang="en-US" sz="1050" dirty="0">
                <a:hlinkClick r:id="rId5"/>
              </a:rPr>
              <a:t>https://cciwqt.squarespace.com/</a:t>
            </a:r>
            <a:endParaRPr lang="en-US" sz="1050" dirty="0"/>
          </a:p>
        </p:txBody>
      </p:sp>
      <p:pic>
        <p:nvPicPr>
          <p:cNvPr id="11" name="Picture 10" descr="A picture containing computer&#10;&#10;Description automatically generated">
            <a:extLst>
              <a:ext uri="{FF2B5EF4-FFF2-40B4-BE49-F238E27FC236}">
                <a16:creationId xmlns:a16="http://schemas.microsoft.com/office/drawing/2014/main" id="{9B4E41D9-1340-9B4A-B04F-36BC5549D844}"/>
              </a:ext>
            </a:extLst>
          </p:cNvPr>
          <p:cNvPicPr>
            <a:picLocks noChangeAspect="1"/>
          </p:cNvPicPr>
          <p:nvPr/>
        </p:nvPicPr>
        <p:blipFill>
          <a:blip r:embed="rId6"/>
          <a:stretch>
            <a:fillRect/>
          </a:stretch>
        </p:blipFill>
        <p:spPr>
          <a:xfrm>
            <a:off x="7124524" y="77549"/>
            <a:ext cx="1867076" cy="597151"/>
          </a:xfrm>
          <a:prstGeom prst="rect">
            <a:avLst/>
          </a:prstGeom>
        </p:spPr>
      </p:pic>
      <p:sp>
        <p:nvSpPr>
          <p:cNvPr id="13" name="Google Shape;99;p18">
            <a:extLst>
              <a:ext uri="{FF2B5EF4-FFF2-40B4-BE49-F238E27FC236}">
                <a16:creationId xmlns:a16="http://schemas.microsoft.com/office/drawing/2014/main" id="{49A872A7-AC35-3846-8A1E-4F98EBF34F5A}"/>
              </a:ext>
            </a:extLst>
          </p:cNvPr>
          <p:cNvSpPr txBox="1"/>
          <p:nvPr/>
        </p:nvSpPr>
        <p:spPr>
          <a:xfrm>
            <a:off x="236533" y="1211165"/>
            <a:ext cx="5421234" cy="2759515"/>
          </a:xfrm>
          <a:prstGeom prst="rect">
            <a:avLst/>
          </a:prstGeom>
          <a:noFill/>
          <a:ln>
            <a:noFill/>
          </a:ln>
        </p:spPr>
        <p:txBody>
          <a:bodyPr spcFirstLastPara="1" wrap="square" lIns="91425" tIns="91425" rIns="91425" bIns="91425" anchor="t" anchorCtr="0">
            <a:noAutofit/>
          </a:bodyPr>
          <a:lstStyle/>
          <a:p>
            <a:pPr marL="139700" lvl="0" algn="l" rtl="0">
              <a:lnSpc>
                <a:spcPct val="200000"/>
              </a:lnSpc>
              <a:spcBef>
                <a:spcPts val="0"/>
              </a:spcBef>
              <a:spcAft>
                <a:spcPts val="0"/>
              </a:spcAft>
              <a:buSzPts val="1400"/>
            </a:pPr>
            <a:r>
              <a:rPr lang="en-US" b="1" dirty="0"/>
              <a:t>Step 1</a:t>
            </a:r>
          </a:p>
          <a:p>
            <a:pPr marL="425450" lvl="0" indent="-285750" algn="l" rtl="0">
              <a:spcBef>
                <a:spcPts val="0"/>
              </a:spcBef>
              <a:spcAft>
                <a:spcPts val="0"/>
              </a:spcAft>
              <a:buSzPts val="1400"/>
              <a:buFont typeface="Arial" panose="020B0604020202020204" pitchFamily="34" charset="0"/>
              <a:buChar char="•"/>
            </a:pPr>
            <a:r>
              <a:rPr lang="en-US" dirty="0"/>
              <a:t>Highschool modules for water treatment plant training to prepare for provincial exam</a:t>
            </a:r>
          </a:p>
          <a:p>
            <a:pPr marL="425450" lvl="0" indent="-285750" algn="l" rtl="0">
              <a:spcBef>
                <a:spcPts val="0"/>
              </a:spcBef>
              <a:spcAft>
                <a:spcPts val="0"/>
              </a:spcAft>
              <a:buSzPts val="1400"/>
              <a:buFont typeface="Arial" panose="020B0604020202020204" pitchFamily="34" charset="0"/>
              <a:buChar char="•"/>
            </a:pPr>
            <a:r>
              <a:rPr lang="en-US" dirty="0"/>
              <a:t>Provincial exam completion awards operator-in-training certificate</a:t>
            </a:r>
          </a:p>
          <a:p>
            <a:pPr marL="425450" lvl="0" indent="-285750" algn="l" rtl="0">
              <a:spcBef>
                <a:spcPts val="0"/>
              </a:spcBef>
              <a:spcAft>
                <a:spcPts val="0"/>
              </a:spcAft>
              <a:buSzPts val="1400"/>
              <a:buFont typeface="Arial" panose="020B0604020202020204" pitchFamily="34" charset="0"/>
              <a:buChar char="•"/>
            </a:pPr>
            <a:r>
              <a:rPr lang="en-US" dirty="0"/>
              <a:t>Permits working in water treatment plants</a:t>
            </a:r>
          </a:p>
          <a:p>
            <a:pPr marL="425450" lvl="0" indent="-285750" algn="l" rtl="0">
              <a:spcBef>
                <a:spcPts val="0"/>
              </a:spcBef>
              <a:spcAft>
                <a:spcPts val="0"/>
              </a:spcAft>
              <a:buSzPts val="1400"/>
              <a:buFont typeface="Arial" panose="020B0604020202020204" pitchFamily="34" charset="0"/>
              <a:buChar char="•"/>
            </a:pPr>
            <a:r>
              <a:rPr lang="en-US" dirty="0"/>
              <a:t>Double as a university/college credit</a:t>
            </a:r>
          </a:p>
          <a:p>
            <a:pPr marL="139700" lvl="0" algn="l" rtl="0">
              <a:lnSpc>
                <a:spcPct val="200000"/>
              </a:lnSpc>
              <a:spcBef>
                <a:spcPts val="0"/>
              </a:spcBef>
              <a:spcAft>
                <a:spcPts val="0"/>
              </a:spcAft>
              <a:buSzPts val="1400"/>
            </a:pPr>
            <a:r>
              <a:rPr lang="en-US" b="1" dirty="0"/>
              <a:t>Step 2</a:t>
            </a:r>
          </a:p>
          <a:p>
            <a:pPr marL="425450" lvl="0" indent="-285750" algn="l" rtl="0">
              <a:spcBef>
                <a:spcPts val="0"/>
              </a:spcBef>
              <a:spcAft>
                <a:spcPts val="0"/>
              </a:spcAft>
              <a:buSzPts val="1400"/>
              <a:buFont typeface="Arial" panose="020B0604020202020204" pitchFamily="34" charset="0"/>
              <a:buChar char="•"/>
            </a:pPr>
            <a:r>
              <a:rPr lang="en-US" dirty="0"/>
              <a:t>Develop a curriculum to deliver in water treatment plant</a:t>
            </a:r>
          </a:p>
          <a:p>
            <a:pPr marL="425450" lvl="0" indent="-285750" algn="l" rtl="0">
              <a:spcBef>
                <a:spcPts val="0"/>
              </a:spcBef>
              <a:spcAft>
                <a:spcPts val="0"/>
              </a:spcAft>
              <a:buSzPts val="1400"/>
              <a:buFont typeface="Arial" panose="020B0604020202020204" pitchFamily="34" charset="0"/>
              <a:buChar char="•"/>
            </a:pPr>
            <a:r>
              <a:rPr lang="en-US" dirty="0"/>
              <a:t>Model Six Nations water treatment plant for remote training</a:t>
            </a:r>
          </a:p>
          <a:p>
            <a:pPr marL="425450" lvl="0" indent="-285750" algn="l" rtl="0">
              <a:spcBef>
                <a:spcPts val="0"/>
              </a:spcBef>
              <a:spcAft>
                <a:spcPts val="0"/>
              </a:spcAft>
              <a:buSzPts val="1400"/>
              <a:buFont typeface="Arial" panose="020B0604020202020204" pitchFamily="34" charset="0"/>
              <a:buChar char="•"/>
            </a:pPr>
            <a:r>
              <a:rPr lang="en-US" dirty="0"/>
              <a:t>Pass this course, second credit for university/college</a:t>
            </a:r>
          </a:p>
          <a:p>
            <a:pPr marL="425450" lvl="0" indent="-285750" algn="l" rtl="0">
              <a:spcBef>
                <a:spcPts val="0"/>
              </a:spcBef>
              <a:spcAft>
                <a:spcPts val="0"/>
              </a:spcAft>
              <a:buSzPts val="1400"/>
              <a:buFont typeface="Arial" panose="020B0604020202020204" pitchFamily="34" charset="0"/>
              <a:buChar char="•"/>
            </a:pPr>
            <a:r>
              <a:rPr lang="en-US" dirty="0"/>
              <a:t>Train to be class 1, 2, 3, 4 (depending on number of hours)</a:t>
            </a:r>
          </a:p>
          <a:p>
            <a:pPr marL="425450" lvl="0" indent="-285750" algn="l" rtl="0">
              <a:lnSpc>
                <a:spcPct val="200000"/>
              </a:lnSpc>
              <a:spcBef>
                <a:spcPts val="0"/>
              </a:spcBef>
              <a:spcAft>
                <a:spcPts val="0"/>
              </a:spcAft>
              <a:buSzPts val="140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C88C7517-0CB5-014B-9FE1-4C06FD8F5916}"/>
              </a:ext>
            </a:extLst>
          </p:cNvPr>
          <p:cNvSpPr txBox="1"/>
          <p:nvPr/>
        </p:nvSpPr>
        <p:spPr>
          <a:xfrm>
            <a:off x="5787550" y="3377885"/>
            <a:ext cx="3204050" cy="954107"/>
          </a:xfrm>
          <a:prstGeom prst="rect">
            <a:avLst/>
          </a:prstGeom>
          <a:noFill/>
        </p:spPr>
        <p:txBody>
          <a:bodyPr wrap="square" rtlCol="0">
            <a:spAutoFit/>
          </a:bodyPr>
          <a:lstStyle/>
          <a:p>
            <a:r>
              <a:rPr lang="en-US" b="1" dirty="0"/>
              <a:t>Continuing Education Committee:</a:t>
            </a:r>
          </a:p>
          <a:p>
            <a:pPr marL="285750" indent="-285750">
              <a:buFontTx/>
              <a:buChar char="-"/>
            </a:pPr>
            <a:r>
              <a:rPr lang="en-US" dirty="0"/>
              <a:t>Amy </a:t>
            </a:r>
            <a:r>
              <a:rPr lang="en-US" dirty="0" err="1"/>
              <a:t>Kelaidis</a:t>
            </a:r>
            <a:endParaRPr lang="en-US" dirty="0"/>
          </a:p>
          <a:p>
            <a:pPr marL="285750" indent="-285750">
              <a:buFontTx/>
              <a:buChar char="-"/>
            </a:pPr>
            <a:r>
              <a:rPr lang="en-US" dirty="0"/>
              <a:t>Lorraine </a:t>
            </a:r>
            <a:r>
              <a:rPr lang="en-US" dirty="0" err="1"/>
              <a:t>Vanderzwet</a:t>
            </a:r>
            <a:r>
              <a:rPr lang="en-US" dirty="0"/>
              <a:t>-Servos</a:t>
            </a:r>
          </a:p>
          <a:p>
            <a:pPr marL="285750" indent="-285750">
              <a:buFontTx/>
              <a:buChar char="-"/>
            </a:pPr>
            <a:r>
              <a:rPr lang="en-US" dirty="0"/>
              <a:t>Johanne McCarthy </a:t>
            </a:r>
          </a:p>
        </p:txBody>
      </p:sp>
      <p:pic>
        <p:nvPicPr>
          <p:cNvPr id="14" name="7246ef30-74a7-4a4f-8985-f92a81e78df3" descr="Image">
            <a:extLst>
              <a:ext uri="{FF2B5EF4-FFF2-40B4-BE49-F238E27FC236}">
                <a16:creationId xmlns:a16="http://schemas.microsoft.com/office/drawing/2014/main" id="{3F8BC670-24B1-2947-8AD7-7F9F00A8CCC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0108" y="1579816"/>
            <a:ext cx="2188832" cy="164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35930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3245</TotalTime>
  <Words>1428</Words>
  <Application>Microsoft Office PowerPoint</Application>
  <PresentationFormat>On-screen Show (16:9)</PresentationFormat>
  <Paragraphs>204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PT Sans Narrow</vt:lpstr>
      <vt:lpstr>Tahoma</vt:lpstr>
      <vt:lpstr>Wingdings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DeBeer, Chris</dc:creator>
  <cp:lastModifiedBy>Dawn Martin-Hill</cp:lastModifiedBy>
  <cp:revision>65</cp:revision>
  <dcterms:modified xsi:type="dcterms:W3CDTF">2019-12-09T16:12:16Z</dcterms:modified>
</cp:coreProperties>
</file>