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5143500" type="screen16x9"/>
  <p:notesSz cx="6858000" cy="9144000"/>
  <p:embeddedFontLst>
    <p:embeddedFont>
      <p:font typeface="PT Sans Narrow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58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3db3644b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g73db3644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db3644b4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These accomplishments slides will be also be used to build slide bank for use in GWF presentations 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How are these results key to advancing the science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>
                <a:latin typeface="PT Sans Narrow"/>
                <a:ea typeface="PT Sans Narrow"/>
                <a:cs typeface="PT Sans Narrow"/>
                <a:sym typeface="PT Sans Narrow"/>
              </a:rPr>
              <a:t>How are these results linked to the needs of your partners/users?</a:t>
            </a:r>
            <a:endParaRPr sz="12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7" name="Google Shape;77;g73db3644b4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db3644b4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73db3644b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db3644b4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73db3644b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2" cy="79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4594622"/>
            <a:ext cx="4800599" cy="488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gcarrier@sasktel.net" TargetMode="External"/><Relationship Id="rId5" Type="http://schemas.openxmlformats.org/officeDocument/2006/relationships/hyperlink" Target="mailto:tim.jardine@usask.ca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coordinates: PI, email, website, etc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75692" y="-1925"/>
            <a:ext cx="8915908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latin typeface="PT Sans Narrow"/>
                <a:ea typeface="PT Sans Narrow"/>
                <a:cs typeface="PT Sans Narrow"/>
                <a:sym typeface="PT Sans Narrow"/>
              </a:rPr>
              <a:t>We need more than just water: Assessing sediment limitation in a freshwater delta </a:t>
            </a:r>
            <a:endParaRPr sz="30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08096" y="1226354"/>
            <a:ext cx="5092283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smtClean="0"/>
              <a:t>The Saskatchewan River Delta is being starved of sediment leading to channel widening and deepening, loss of wetland connectivity, and loss of nutrient supply.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 smtClean="0"/>
              <a:t>Objective: Determine if sediment restoration is a feasible option to sustain the delta</a:t>
            </a:r>
          </a:p>
          <a:p>
            <a:pPr marL="457200" lvl="0"/>
            <a:endParaRPr lang="en-US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We need more than just water</a:t>
            </a:r>
            <a:endParaRPr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67" y="654142"/>
            <a:ext cx="3664733" cy="2270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762204"/>
            <a:ext cx="83978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7500">
              <a:buSzPts val="1400"/>
              <a:buChar char="●"/>
            </a:pPr>
            <a:r>
              <a:rPr lang="en-US" dirty="0"/>
              <a:t>Methods</a:t>
            </a:r>
          </a:p>
          <a:p>
            <a:pPr marL="457200" lvl="0" indent="-317500">
              <a:buSzPts val="1400"/>
              <a:buChar char="●"/>
            </a:pPr>
            <a:endParaRPr lang="en-US" dirty="0"/>
          </a:p>
          <a:p>
            <a:pPr marL="914400" lvl="1" indent="-317500">
              <a:buSzPts val="1400"/>
              <a:buChar char="○"/>
            </a:pPr>
            <a:r>
              <a:rPr lang="en-US" dirty="0"/>
              <a:t>Combination </a:t>
            </a:r>
            <a:r>
              <a:rPr lang="en-US" dirty="0" smtClean="0"/>
              <a:t>of a community-planning </a:t>
            </a:r>
            <a:r>
              <a:rPr lang="en-US" dirty="0"/>
              <a:t>process (Delta Stewardship Committee), </a:t>
            </a:r>
            <a:r>
              <a:rPr lang="en-US" dirty="0" smtClean="0"/>
              <a:t>interviews </a:t>
            </a:r>
            <a:r>
              <a:rPr lang="en-US" dirty="0"/>
              <a:t>with elders, sediment toxicity testing, sediment transport </a:t>
            </a:r>
            <a:r>
              <a:rPr lang="en-US" dirty="0" smtClean="0"/>
              <a:t>model, community monitoring</a:t>
            </a:r>
            <a:endParaRPr lang="en-US" dirty="0"/>
          </a:p>
          <a:p>
            <a:pPr marL="457200" lvl="0"/>
            <a:endParaRPr lang="en-US" dirty="0"/>
          </a:p>
          <a:p>
            <a:pPr marL="457200" lvl="0" indent="-317500">
              <a:buSzPts val="1400"/>
              <a:buChar char="●"/>
            </a:pPr>
            <a:r>
              <a:rPr lang="en-US" dirty="0"/>
              <a:t>Project </a:t>
            </a:r>
            <a:r>
              <a:rPr lang="en-US" dirty="0" smtClean="0"/>
              <a:t>contacts: </a:t>
            </a:r>
            <a:r>
              <a:rPr lang="en-US" dirty="0"/>
              <a:t>Tim Jardine (</a:t>
            </a:r>
            <a:r>
              <a:rPr lang="en-US" dirty="0">
                <a:hlinkClick r:id="rId5"/>
              </a:rPr>
              <a:t>tim.jardine@usask.ca</a:t>
            </a:r>
            <a:r>
              <a:rPr lang="en-US" dirty="0"/>
              <a:t>) and Gary Carriere (</a:t>
            </a:r>
            <a:r>
              <a:rPr lang="en-US" dirty="0" smtClean="0">
                <a:hlinkClick r:id="rId6"/>
              </a:rPr>
              <a:t>gcarriere@sasktel.net</a:t>
            </a:r>
            <a:r>
              <a:rPr lang="en-US" dirty="0" smtClean="0"/>
              <a:t>)</a:t>
            </a:r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06750" y="177900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latin typeface="PT Sans Narrow"/>
                <a:ea typeface="PT Sans Narrow"/>
                <a:cs typeface="PT Sans Narrow"/>
                <a:sym typeface="PT Sans Narrow"/>
              </a:rPr>
              <a:t>Highlights to date</a:t>
            </a:r>
            <a:endParaRPr sz="30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81475" y="1106600"/>
            <a:ext cx="5004900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Three Delta </a:t>
            </a:r>
            <a:r>
              <a:rPr lang="en-US" dirty="0">
                <a:solidFill>
                  <a:schemeClr val="dk1"/>
                </a:solidFill>
              </a:rPr>
              <a:t>S</a:t>
            </a:r>
            <a:r>
              <a:rPr lang="en-US" dirty="0" smtClean="0">
                <a:solidFill>
                  <a:schemeClr val="dk1"/>
                </a:solidFill>
              </a:rPr>
              <a:t>tewardship meetings</a:t>
            </a:r>
          </a:p>
          <a:p>
            <a:pPr marL="914400" lvl="1" indent="-317500">
              <a:buSzPts val="1400"/>
              <a:buChar char="○"/>
            </a:pPr>
            <a:r>
              <a:rPr lang="en-US" dirty="0" smtClean="0">
                <a:solidFill>
                  <a:schemeClr val="dk1"/>
                </a:solidFill>
              </a:rPr>
              <a:t>10 interviews</a:t>
            </a:r>
          </a:p>
          <a:p>
            <a:pPr marL="914400" lvl="1" indent="-317500">
              <a:buSzPts val="1400"/>
              <a:buChar char="○"/>
            </a:pPr>
            <a:r>
              <a:rPr lang="en-US" dirty="0" smtClean="0"/>
              <a:t>40 hours of audio plus </a:t>
            </a:r>
            <a:r>
              <a:rPr lang="en-US" dirty="0" err="1" smtClean="0"/>
              <a:t>photovoice</a:t>
            </a:r>
            <a:endParaRPr lang="en-US" dirty="0"/>
          </a:p>
          <a:p>
            <a:pPr marL="457200" lvl="0"/>
            <a:endParaRPr lang="en-US" dirty="0"/>
          </a:p>
          <a:p>
            <a:pPr marL="457200" lvl="0" indent="-317500">
              <a:buSzPts val="14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Sampled bed sediment of four lakes/reservoirs</a:t>
            </a:r>
            <a:endParaRPr lang="en-US" dirty="0">
              <a:solidFill>
                <a:schemeClr val="dk1"/>
              </a:solidFill>
            </a:endParaRPr>
          </a:p>
          <a:p>
            <a:pPr marL="914400" lvl="1" indent="-317500">
              <a:buSzPts val="1400"/>
              <a:buChar char="○"/>
            </a:pPr>
            <a:r>
              <a:rPr lang="en-US" dirty="0" smtClean="0">
                <a:solidFill>
                  <a:schemeClr val="dk1"/>
                </a:solidFill>
              </a:rPr>
              <a:t>Diefenbaker, </a:t>
            </a:r>
            <a:r>
              <a:rPr lang="en-US" dirty="0" err="1" smtClean="0">
                <a:solidFill>
                  <a:schemeClr val="dk1"/>
                </a:solidFill>
              </a:rPr>
              <a:t>Codette</a:t>
            </a:r>
            <a:r>
              <a:rPr lang="en-US" dirty="0" smtClean="0">
                <a:solidFill>
                  <a:schemeClr val="dk1"/>
                </a:solidFill>
              </a:rPr>
              <a:t>, Tobin, Cumberland</a:t>
            </a:r>
          </a:p>
          <a:p>
            <a:pPr marL="914400" lvl="1" indent="-317500">
              <a:buSzPts val="1400"/>
              <a:buFont typeface="Arial"/>
              <a:buChar char="○"/>
            </a:pPr>
            <a:r>
              <a:rPr lang="en-US" dirty="0">
                <a:solidFill>
                  <a:schemeClr val="dk1"/>
                </a:solidFill>
              </a:rPr>
              <a:t>Tested for metal </a:t>
            </a:r>
            <a:r>
              <a:rPr lang="en-US" dirty="0" smtClean="0">
                <a:solidFill>
                  <a:schemeClr val="dk1"/>
                </a:solidFill>
              </a:rPr>
              <a:t>concentrations</a:t>
            </a:r>
            <a:endParaRPr lang="en-US" dirty="0">
              <a:solidFill>
                <a:schemeClr val="dk1"/>
              </a:solidFill>
            </a:endParaRPr>
          </a:p>
          <a:p>
            <a:pPr marL="139700" lvl="2">
              <a:buSzPts val="1400"/>
            </a:pPr>
            <a:endParaRPr lang="en-US" dirty="0" smtClean="0">
              <a:solidFill>
                <a:schemeClr val="dk1"/>
              </a:solidFill>
            </a:endParaRPr>
          </a:p>
          <a:p>
            <a:pPr marL="457200" lvl="5" indent="-317500">
              <a:buSzPts val="14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Spot sampling for turbidity and total suspended solids</a:t>
            </a:r>
          </a:p>
          <a:p>
            <a:pPr marL="457200" lvl="5" indent="-317500">
              <a:buSzPts val="1400"/>
              <a:buChar char="●"/>
            </a:pPr>
            <a:endParaRPr lang="en-US" dirty="0" smtClean="0">
              <a:solidFill>
                <a:schemeClr val="dk1"/>
              </a:solidFill>
            </a:endParaRPr>
          </a:p>
          <a:p>
            <a:pPr marL="457200" lvl="5" indent="-317500">
              <a:buSzPts val="14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Continuous turbidity data from “Delta Bob”</a:t>
            </a:r>
          </a:p>
          <a:p>
            <a:pPr marL="457200" lvl="5" indent="-317500">
              <a:buSzPts val="1400"/>
              <a:buChar char="●"/>
            </a:pPr>
            <a:endParaRPr lang="en-US" dirty="0" smtClean="0">
              <a:solidFill>
                <a:schemeClr val="dk1"/>
              </a:solidFill>
            </a:endParaRPr>
          </a:p>
          <a:p>
            <a:pPr marL="457200" lvl="5" indent="-317500">
              <a:buSzPts val="14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Sediment transport model development</a:t>
            </a: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We need more than just water</a:t>
            </a:r>
            <a:endParaRPr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534" y="2977217"/>
            <a:ext cx="3602466" cy="21662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75" y="-26002"/>
            <a:ext cx="3857625" cy="27996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06750" y="177900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latin typeface="PT Sans Narrow"/>
                <a:ea typeface="PT Sans Narrow"/>
                <a:cs typeface="PT Sans Narrow"/>
                <a:sym typeface="PT Sans Narrow"/>
              </a:rPr>
              <a:t>Future work</a:t>
            </a:r>
            <a:endParaRPr sz="30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8547" y="1033501"/>
            <a:ext cx="5004900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 u="sng" dirty="0" smtClean="0">
                <a:solidFill>
                  <a:schemeClr val="dk1"/>
                </a:solidFill>
              </a:rPr>
              <a:t>Reporting back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Workshop in winter</a:t>
            </a:r>
          </a:p>
          <a:p>
            <a:pPr marL="457200" lvl="1" indent="-317500">
              <a:buSzPts val="14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Annual symposium in summer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dirty="0" smtClean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 u="sng" dirty="0" smtClean="0">
                <a:solidFill>
                  <a:schemeClr val="dk1"/>
                </a:solidFill>
              </a:rPr>
              <a:t>Laboratory work</a:t>
            </a:r>
            <a:endParaRPr b="1" u="sng" dirty="0">
              <a:solidFill>
                <a:schemeClr val="dk1"/>
              </a:solidFill>
            </a:endParaRPr>
          </a:p>
          <a:p>
            <a:pPr marL="457200" lvl="0" indent="-317500"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Toxicity </a:t>
            </a:r>
            <a:r>
              <a:rPr lang="en-US" dirty="0" smtClean="0">
                <a:solidFill>
                  <a:schemeClr val="dk1"/>
                </a:solidFill>
              </a:rPr>
              <a:t>and chemical testing </a:t>
            </a:r>
            <a:r>
              <a:rPr lang="en-US" dirty="0">
                <a:solidFill>
                  <a:schemeClr val="dk1"/>
                </a:solidFill>
              </a:rPr>
              <a:t>of </a:t>
            </a:r>
            <a:r>
              <a:rPr lang="en-US" dirty="0" smtClean="0">
                <a:solidFill>
                  <a:schemeClr val="dk1"/>
                </a:solidFill>
              </a:rPr>
              <a:t>sediment</a:t>
            </a:r>
          </a:p>
          <a:p>
            <a:pPr marL="457200" lvl="0" indent="-317500">
              <a:buSzPts val="1400"/>
              <a:buChar char="●"/>
            </a:pPr>
            <a:endParaRPr lang="en-US" dirty="0" smtClean="0">
              <a:solidFill>
                <a:schemeClr val="dk1"/>
              </a:solidFill>
            </a:endParaRPr>
          </a:p>
          <a:p>
            <a:pPr marL="457200" lvl="0" indent="-317500">
              <a:buSzPts val="1400"/>
              <a:buChar char="●"/>
            </a:pPr>
            <a:r>
              <a:rPr lang="en-US" b="1" u="sng" dirty="0" smtClean="0">
                <a:solidFill>
                  <a:schemeClr val="dk1"/>
                </a:solidFill>
              </a:rPr>
              <a:t>Field 2020</a:t>
            </a:r>
            <a:endParaRPr lang="en-US" b="1" u="sng" dirty="0">
              <a:solidFill>
                <a:schemeClr val="dk1"/>
              </a:solidFill>
            </a:endParaRPr>
          </a:p>
          <a:p>
            <a:pPr marL="457200" lvl="0" indent="-317500">
              <a:buSzPts val="14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Redeployment of Delta Bob</a:t>
            </a:r>
          </a:p>
          <a:p>
            <a:pPr marL="457200" lvl="0" indent="-317500">
              <a:buSzPts val="1400"/>
              <a:buChar char="●"/>
            </a:pPr>
            <a:r>
              <a:rPr lang="en-US" dirty="0" smtClean="0">
                <a:solidFill>
                  <a:schemeClr val="dk1"/>
                </a:solidFill>
              </a:rPr>
              <a:t>Additional spot measurements</a:t>
            </a:r>
          </a:p>
          <a:p>
            <a:pPr marL="457200" lvl="0" indent="-317500">
              <a:buSzPts val="1400"/>
              <a:buChar char="●"/>
            </a:pPr>
            <a:endParaRPr lang="en-US" dirty="0">
              <a:solidFill>
                <a:schemeClr val="dk1"/>
              </a:solidFill>
            </a:endParaRPr>
          </a:p>
          <a:p>
            <a:pPr marL="457200" lvl="0" indent="-317500">
              <a:buSzPts val="1400"/>
              <a:buChar char="●"/>
            </a:pPr>
            <a:r>
              <a:rPr lang="en-US" b="1" u="sng" dirty="0" smtClean="0">
                <a:solidFill>
                  <a:schemeClr val="dk1"/>
                </a:solidFill>
              </a:rPr>
              <a:t>Beyond 2020</a:t>
            </a:r>
            <a:endParaRPr lang="en-US" b="1" u="sng" dirty="0"/>
          </a:p>
          <a:p>
            <a:pPr marL="457200" lvl="0" indent="-317500">
              <a:buSzPts val="1400"/>
              <a:buChar char="●"/>
            </a:pPr>
            <a:r>
              <a:rPr lang="en-US" dirty="0" smtClean="0"/>
              <a:t>Decision-making by Stewardship Committee</a:t>
            </a:r>
          </a:p>
          <a:p>
            <a:pPr marL="457200" lvl="0" indent="-317500">
              <a:buSzPts val="1400"/>
              <a:buChar char="●"/>
            </a:pPr>
            <a:r>
              <a:rPr lang="en-US" dirty="0" smtClean="0"/>
              <a:t>Recommendation to elected leadership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We need more than just water</a:t>
            </a:r>
            <a:endParaRPr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83" y="0"/>
            <a:ext cx="2382017" cy="3176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99" y="3066902"/>
            <a:ext cx="3696801" cy="20765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32" y="0"/>
            <a:ext cx="2981634" cy="19718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106750" y="177900"/>
            <a:ext cx="84204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Cross-project Collaborations</a:t>
            </a:r>
            <a:endParaRPr sz="3000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72774" y="1091125"/>
            <a:ext cx="7640469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>
              <a:buSzPts val="1400"/>
              <a:buChar char="●"/>
            </a:pPr>
            <a:r>
              <a:rPr lang="en-US" dirty="0" smtClean="0"/>
              <a:t>Strong linkages to Integrated Modelling Program for Canada</a:t>
            </a:r>
            <a:endParaRPr lang="en-US" dirty="0">
              <a:solidFill>
                <a:schemeClr val="dk1"/>
              </a:solidFill>
            </a:endParaRPr>
          </a:p>
          <a:p>
            <a:pPr marL="457200" lvl="0"/>
            <a:endParaRPr lang="en-US" dirty="0">
              <a:solidFill>
                <a:schemeClr val="dk1"/>
              </a:solidFill>
            </a:endParaRPr>
          </a:p>
          <a:p>
            <a:pPr marL="914400" lvl="1" indent="-317500">
              <a:buSzPts val="1400"/>
              <a:buChar char="○"/>
            </a:pPr>
            <a:r>
              <a:rPr lang="en-US" dirty="0" smtClean="0"/>
              <a:t>Tight links between water flows and sediment flows</a:t>
            </a:r>
          </a:p>
          <a:p>
            <a:pPr marL="914400" lvl="1" indent="-317500">
              <a:buSzPts val="1400"/>
              <a:buChar char="○"/>
            </a:pPr>
            <a:r>
              <a:rPr lang="en-US" dirty="0" smtClean="0"/>
              <a:t>Recognized as a single entity (inseparable)</a:t>
            </a:r>
          </a:p>
          <a:p>
            <a:pPr marL="914400" lvl="1" indent="-317500">
              <a:buSzPts val="1400"/>
              <a:buChar char="○"/>
            </a:pPr>
            <a:r>
              <a:rPr lang="en-US" dirty="0" smtClean="0"/>
              <a:t>Shared travel and personnel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smtClean="0"/>
              <a:t>Computer Science team and Knowledge Mobilization team are working away at developing visualizations – critical to project </a:t>
            </a:r>
            <a:r>
              <a:rPr lang="en-US" dirty="0" smtClean="0"/>
              <a:t>success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dirty="0"/>
          </a:p>
          <a:p>
            <a:pPr marL="457200" lvl="0" indent="-317500">
              <a:buSzPts val="1400"/>
              <a:buChar char="●"/>
            </a:pPr>
            <a:r>
              <a:rPr lang="en-US" dirty="0" smtClean="0"/>
              <a:t>Capacity building in community</a:t>
            </a:r>
            <a:endParaRPr lang="en-US" dirty="0" smtClean="0">
              <a:solidFill>
                <a:schemeClr val="dk1"/>
              </a:solidFill>
            </a:endParaRPr>
          </a:p>
          <a:p>
            <a:pPr marL="457200" lvl="0" indent="-317500">
              <a:buSzPts val="1400"/>
              <a:buChar char="●"/>
            </a:pPr>
            <a:endParaRPr lang="en-US" dirty="0">
              <a:solidFill>
                <a:schemeClr val="dk1"/>
              </a:solidFill>
            </a:endParaRPr>
          </a:p>
          <a:p>
            <a:pPr marL="914400" lvl="1" indent="-317500">
              <a:buSzPts val="1400"/>
              <a:buChar char="○"/>
            </a:pPr>
            <a:r>
              <a:rPr lang="en-US" dirty="0" smtClean="0"/>
              <a:t>Training + hiring summer students and project managers</a:t>
            </a:r>
            <a:endParaRPr lang="en-US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We need more than just water</a:t>
            </a:r>
            <a:endParaRPr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322</Words>
  <Application>Microsoft Office PowerPoint</Application>
  <PresentationFormat>On-screen Show (16:9)</PresentationFormat>
  <Paragraphs>69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PT Sans Narrow</vt:lpstr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DeBeer, Chris</dc:creator>
  <cp:lastModifiedBy>Jardine, Tim</cp:lastModifiedBy>
  <cp:revision>31</cp:revision>
  <dcterms:modified xsi:type="dcterms:W3CDTF">2019-11-14T16:36:18Z</dcterms:modified>
</cp:coreProperties>
</file>