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
  </p:notesMasterIdLst>
  <p:sldIdLst>
    <p:sldId id="257" r:id="rId2"/>
    <p:sldId id="258" r:id="rId3"/>
    <p:sldId id="259" r:id="rId4"/>
    <p:sldId id="260" r:id="rId5"/>
  </p:sldIdLst>
  <p:sldSz cx="9144000" cy="5143500" type="screen16x9"/>
  <p:notesSz cx="6858000" cy="9144000"/>
  <p:embeddedFontLst>
    <p:embeddedFont>
      <p:font typeface="Calibri" panose="020F0502020204030204" pitchFamily="34" charset="0"/>
      <p:regular r:id="rId7"/>
      <p:bold r:id="rId8"/>
      <p:italic r:id="rId9"/>
      <p:boldItalic r:id="rId10"/>
    </p:embeddedFont>
    <p:embeddedFont>
      <p:font typeface="PT Sans Narrow" panose="020B0604020202020204" charset="0"/>
      <p:regular r:id="rId11"/>
      <p:bold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8521"/>
  </p:normalViewPr>
  <p:slideViewPr>
    <p:cSldViewPr snapToGrid="0">
      <p:cViewPr varScale="1">
        <p:scale>
          <a:sx n="62" d="100"/>
          <a:sy n="62" d="100"/>
        </p:scale>
        <p:origin x="140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3db3644b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dirty="0">
                <a:solidFill>
                  <a:schemeClr val="dk1"/>
                </a:solidFill>
              </a:rPr>
              <a:t>The Old Meets New project addresses issues around groundwater quality. We have typically thought about threats to groundwater as coming from the surface but we are seeing more and more evidence of groundwater quality issues at depth, either due to poor natural groundwater quality or due to impacts from the oil and gas industry or other anthropogenic uses of the subsurface.</a:t>
            </a:r>
          </a:p>
          <a:p>
            <a:pPr marL="0" lvl="0" indent="0" algn="l" rtl="0">
              <a:spcBef>
                <a:spcPts val="0"/>
              </a:spcBef>
              <a:spcAft>
                <a:spcPts val="0"/>
              </a:spcAft>
              <a:buClr>
                <a:schemeClr val="dk1"/>
              </a:buClr>
              <a:buSzPts val="1100"/>
              <a:buFont typeface="Arial"/>
              <a:buNone/>
            </a:pPr>
            <a:endParaRPr lang="en-CA" dirty="0">
              <a:solidFill>
                <a:schemeClr val="dk1"/>
              </a:solidFill>
            </a:endParaRPr>
          </a:p>
          <a:p>
            <a:pPr marL="0" lvl="0" indent="0" algn="l" rtl="0">
              <a:spcBef>
                <a:spcPts val="0"/>
              </a:spcBef>
              <a:spcAft>
                <a:spcPts val="0"/>
              </a:spcAft>
              <a:buClr>
                <a:schemeClr val="dk1"/>
              </a:buClr>
              <a:buSzPts val="1100"/>
              <a:buFont typeface="Arial"/>
              <a:buNone/>
            </a:pPr>
            <a:r>
              <a:rPr lang="en-CA" dirty="0">
                <a:solidFill>
                  <a:schemeClr val="dk1"/>
                </a:solidFill>
              </a:rPr>
              <a:t>Due to the extreme costs of drilling to the depths involved (100s of m), this project is relying on proprietary databases from the oil and gas industry and provincial groundwater monitoring data to assess water chemistry, construct maps and create models. We have been able to collect additional samples for analysis of major ions, trace element and isotope through other projects with industrial partners, notably </a:t>
            </a:r>
            <a:r>
              <a:rPr lang="en-CA" dirty="0" err="1">
                <a:solidFill>
                  <a:schemeClr val="dk1"/>
                </a:solidFill>
              </a:rPr>
              <a:t>Nutrien</a:t>
            </a:r>
            <a:r>
              <a:rPr lang="en-CA" dirty="0">
                <a:solidFill>
                  <a:schemeClr val="dk1"/>
                </a:solidFill>
              </a:rPr>
              <a:t>.</a:t>
            </a:r>
            <a:endParaRPr dirty="0"/>
          </a:p>
        </p:txBody>
      </p:sp>
      <p:sp>
        <p:nvSpPr>
          <p:cNvPr id="68" name="Google Shape;68;g73db3644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dirty="0">
                <a:latin typeface="PT Sans Narrow"/>
                <a:ea typeface="PT Sans Narrow"/>
                <a:cs typeface="PT Sans Narrow"/>
                <a:sym typeface="PT Sans Narrow"/>
              </a:rPr>
              <a:t>Our biggest finding to has been that the threat that hydraulic fracturing poses to groundwater resources is small compared to the fossil fuel industry as a whole. This should not be interpreted as a lack of risk from unconventional oil and gas production. What we found is that most documented impacts from unconventional oil and gas production are shared with the conventional oil and gas industry, which has a much longer history.</a:t>
            </a:r>
          </a:p>
          <a:p>
            <a:pPr marL="0" lvl="0" indent="0" algn="l" rtl="0">
              <a:spcBef>
                <a:spcPts val="0"/>
              </a:spcBef>
              <a:spcAft>
                <a:spcPts val="0"/>
              </a:spcAft>
              <a:buNone/>
            </a:pPr>
            <a:endParaRPr lang="en-CA" sz="1200" dirty="0">
              <a:latin typeface="PT Sans Narrow"/>
              <a:ea typeface="PT Sans Narrow"/>
              <a:cs typeface="PT Sans Narrow"/>
              <a:sym typeface="PT Sans Narrow"/>
            </a:endParaRPr>
          </a:p>
          <a:p>
            <a:pPr marL="0" lvl="0" indent="0" algn="l" rtl="0">
              <a:spcBef>
                <a:spcPts val="0"/>
              </a:spcBef>
              <a:spcAft>
                <a:spcPts val="0"/>
              </a:spcAft>
              <a:buNone/>
            </a:pPr>
            <a:r>
              <a:rPr lang="en-CA" sz="1200" dirty="0">
                <a:latin typeface="PT Sans Narrow"/>
                <a:ea typeface="PT Sans Narrow"/>
                <a:cs typeface="PT Sans Narrow"/>
                <a:sym typeface="PT Sans Narrow"/>
              </a:rPr>
              <a:t>We have also done work to help prioritize abandonment of old oil and gas wells. This is a critical issue for western Canada, where the liability has been estimated to be ~$100 billion.</a:t>
            </a:r>
          </a:p>
          <a:p>
            <a:pPr marL="0" lvl="0" indent="0" algn="l" rtl="0">
              <a:spcBef>
                <a:spcPts val="0"/>
              </a:spcBef>
              <a:spcAft>
                <a:spcPts val="0"/>
              </a:spcAft>
              <a:buNone/>
            </a:pPr>
            <a:endParaRPr lang="en-CA" sz="1200" dirty="0">
              <a:latin typeface="PT Sans Narrow"/>
              <a:ea typeface="PT Sans Narrow"/>
              <a:cs typeface="PT Sans Narrow"/>
              <a:sym typeface="PT Sans Narrow"/>
            </a:endParaRPr>
          </a:p>
          <a:p>
            <a:pPr marL="0" lvl="0" indent="0" algn="l" rtl="0">
              <a:spcBef>
                <a:spcPts val="0"/>
              </a:spcBef>
              <a:spcAft>
                <a:spcPts val="0"/>
              </a:spcAft>
              <a:buNone/>
            </a:pPr>
            <a:r>
              <a:rPr lang="en-CA" sz="1200" dirty="0">
                <a:latin typeface="PT Sans Narrow"/>
                <a:ea typeface="PT Sans Narrow"/>
                <a:cs typeface="PT Sans Narrow"/>
                <a:sym typeface="PT Sans Narrow"/>
              </a:rPr>
              <a:t>We have also made some progress in understanding the use of different tracers to track interactions between deep and shallow groundwaters.</a:t>
            </a: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3db3644b4_0_2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chemeClr val="dk1"/>
              </a:solidFill>
              <a:latin typeface="PT Sans Narrow"/>
              <a:ea typeface="PT Sans Narrow"/>
              <a:cs typeface="PT Sans Narrow"/>
              <a:sym typeface="PT Sans Narrow"/>
            </a:endParaRPr>
          </a:p>
          <a:p>
            <a:pPr marL="0" lvl="0" indent="0" algn="l" rtl="0">
              <a:spcBef>
                <a:spcPts val="0"/>
              </a:spcBef>
              <a:spcAft>
                <a:spcPts val="0"/>
              </a:spcAft>
              <a:buNone/>
            </a:pPr>
            <a:r>
              <a:rPr lang="en-CA" dirty="0"/>
              <a:t>Recent impacts have included press coverage on the potential impacts of conventional oil and gas development on groundwater resources. This work was covered by CBC News and NPR among other outlets.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We have worked with both the Alberta Energy Regulator and the British Geological Survey to on groundwater protection issues related to oil and gas production. Work with AER is ongoing</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Upcoming WRR commentary with Laura Condon, Christa Kelleher, Jen McIntosh and Grant Ferguson on how deep to go when considering groundwater in catchment hydrology and critical zone science.</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New initiatives include an International Association of Hydrogeologists project to review impacts to groundwater from energy development </a:t>
            </a:r>
            <a:r>
              <a:rPr lang="en-CA" dirty="0" err="1"/>
              <a:t>globall</a:t>
            </a:r>
            <a:r>
              <a:rPr lang="en-CA" dirty="0"/>
              <a:t> with Bridget Scanlon (</a:t>
            </a:r>
            <a:r>
              <a:rPr lang="en-CA" dirty="0" err="1"/>
              <a:t>Univerity</a:t>
            </a:r>
            <a:r>
              <a:rPr lang="en-CA" dirty="0"/>
              <a:t> of Texas Austin) and Wendy Timms (Deacon University, Australia) and an NFRF LOI on deep groundwater and geomicrobiology, which  was recently invited to the proposal stage. We are also involved with the CIFAR Earth4D project that Barbara Sherwood </a:t>
            </a:r>
            <a:r>
              <a:rPr lang="en-CA" dirty="0" err="1"/>
              <a:t>Lollar</a:t>
            </a:r>
            <a:r>
              <a:rPr lang="en-CA" dirty="0"/>
              <a:t> is leading. </a:t>
            </a:r>
          </a:p>
          <a:p>
            <a:pPr marL="0" lvl="0" indent="0" algn="l" rtl="0">
              <a:spcBef>
                <a:spcPts val="0"/>
              </a:spcBef>
              <a:spcAft>
                <a:spcPts val="0"/>
              </a:spcAft>
              <a:buNone/>
            </a:pPr>
            <a:endParaRPr lang="en-CA" dirty="0"/>
          </a:p>
          <a:p>
            <a:pPr marL="0" lvl="0" indent="0" algn="l" rtl="0">
              <a:spcBef>
                <a:spcPts val="0"/>
              </a:spcBef>
              <a:spcAft>
                <a:spcPts val="0"/>
              </a:spcAft>
              <a:buNone/>
            </a:pPr>
            <a:endParaRPr dirty="0"/>
          </a:p>
        </p:txBody>
      </p:sp>
      <p:sp>
        <p:nvSpPr>
          <p:cNvPr id="86" name="Google Shape;86;g73db3644b4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3db3644b4_0_1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g73db3644b4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2">
            <a:alphaModFix/>
          </a:blip>
          <a:srcRect/>
          <a:stretch/>
        </p:blipFill>
        <p:spPr>
          <a:xfrm>
            <a:off x="0" y="0"/>
            <a:ext cx="6858002" cy="791679"/>
          </a:xfrm>
          <a:prstGeom prst="rect">
            <a:avLst/>
          </a:prstGeom>
          <a:noFill/>
          <a:ln>
            <a:noFill/>
          </a:ln>
        </p:spPr>
      </p:pic>
      <p:pic>
        <p:nvPicPr>
          <p:cNvPr id="57" name="Google Shape;57;p13"/>
          <p:cNvPicPr preferRelativeResize="0"/>
          <p:nvPr/>
        </p:nvPicPr>
        <p:blipFill rotWithShape="1">
          <a:blip r:embed="rId3">
            <a:alphaModFix/>
          </a:blip>
          <a:srcRect/>
          <a:stretch/>
        </p:blipFill>
        <p:spPr>
          <a:xfrm>
            <a:off x="1447800" y="4594622"/>
            <a:ext cx="4800599" cy="48853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rant.ferguson@usask.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ater.usask.ca/about/profiles/people/grant-ferguson.ph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tif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coordinates: PI, email, website, etc</a:t>
            </a:r>
            <a:endParaRPr>
              <a:solidFill>
                <a:srgbClr val="FFFFFF"/>
              </a:solidFill>
              <a:latin typeface="PT Sans Narrow"/>
              <a:ea typeface="PT Sans Narrow"/>
              <a:cs typeface="PT Sans Narrow"/>
              <a:sym typeface="PT Sans Narrow"/>
            </a:endParaRPr>
          </a:p>
        </p:txBody>
      </p:sp>
      <p:sp>
        <p:nvSpPr>
          <p:cNvPr id="71" name="Google Shape;71;p15"/>
          <p:cNvSpPr txBox="1"/>
          <p:nvPr/>
        </p:nvSpPr>
        <p:spPr>
          <a:xfrm>
            <a:off x="106750" y="177900"/>
            <a:ext cx="74361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PT Sans Narrow"/>
                <a:ea typeface="PT Sans Narrow"/>
                <a:cs typeface="PT Sans Narrow"/>
                <a:sym typeface="PT Sans Narrow"/>
              </a:rPr>
              <a:t>Old Meets New: Subsurface Connectivity and Groundwater Protection</a:t>
            </a:r>
            <a:endParaRPr sz="3000" dirty="0">
              <a:latin typeface="PT Sans Narrow"/>
              <a:ea typeface="PT Sans Narrow"/>
              <a:cs typeface="PT Sans Narrow"/>
              <a:sym typeface="PT Sans Narrow"/>
            </a:endParaRPr>
          </a:p>
        </p:txBody>
      </p:sp>
      <p:sp>
        <p:nvSpPr>
          <p:cNvPr id="72" name="Google Shape;72;p15"/>
          <p:cNvSpPr txBox="1"/>
          <p:nvPr/>
        </p:nvSpPr>
        <p:spPr>
          <a:xfrm>
            <a:off x="272774" y="1091125"/>
            <a:ext cx="5373113" cy="3071700"/>
          </a:xfrm>
          <a:prstGeom prst="rect">
            <a:avLst/>
          </a:prstGeom>
          <a:noFill/>
          <a:ln>
            <a:noFill/>
          </a:ln>
        </p:spPr>
        <p:txBody>
          <a:bodyPr spcFirstLastPara="1" wrap="square" lIns="91425" tIns="91425" rIns="91425" bIns="91425" anchor="t" anchorCtr="0">
            <a:noAutofit/>
          </a:bodyPr>
          <a:lstStyle/>
          <a:p>
            <a:pPr marL="457200" indent="-317500">
              <a:buSzPts val="1400"/>
              <a:buFont typeface="Arial"/>
              <a:buChar char="●"/>
            </a:pPr>
            <a:r>
              <a:rPr lang="en-CA" dirty="0"/>
              <a:t>Deep </a:t>
            </a:r>
            <a:r>
              <a:rPr lang="en-CA" dirty="0" err="1"/>
              <a:t>groundwaters</a:t>
            </a:r>
            <a:r>
              <a:rPr lang="en-CA" dirty="0"/>
              <a:t> </a:t>
            </a:r>
            <a:r>
              <a:rPr lang="en-CA" dirty="0" smtClean="0"/>
              <a:t>are </a:t>
            </a:r>
            <a:r>
              <a:rPr lang="en-CA" dirty="0"/>
              <a:t>saline, often contain hydrocarbons and other contaminants</a:t>
            </a:r>
          </a:p>
          <a:p>
            <a:pPr marL="457200" indent="-317500">
              <a:buSzPts val="1400"/>
              <a:buFont typeface="Arial"/>
              <a:buChar char="●"/>
            </a:pPr>
            <a:r>
              <a:rPr lang="en-CA" dirty="0"/>
              <a:t>Interactions between deep and shallow groundwaters in the subsurface due to both natural and anthropogenic connections are a threat to groundwater resources and are largely uncharacterized</a:t>
            </a:r>
          </a:p>
          <a:p>
            <a:pPr marL="457200" indent="-317500">
              <a:buSzPts val="1400"/>
              <a:buFont typeface="Arial"/>
              <a:buChar char="●"/>
            </a:pPr>
            <a:r>
              <a:rPr lang="en-CA" dirty="0"/>
              <a:t>Data from proprietary oil and gas industry datasets and provincial groundwater monitoring have not been analyzed in this context at regional scales in the Canadian Prairies</a:t>
            </a:r>
          </a:p>
          <a:p>
            <a:pPr marL="457200" indent="-317500">
              <a:buSzPts val="1400"/>
              <a:buFont typeface="Arial"/>
              <a:buChar char="●"/>
            </a:pPr>
            <a:r>
              <a:rPr lang="en-CA" dirty="0"/>
              <a:t>Targeted sampling through other collaborations with industrial partners is being conducted to provide additional insights</a:t>
            </a:r>
            <a:endParaRPr dirty="0"/>
          </a:p>
          <a:p>
            <a:pPr marL="457200" lvl="0" indent="-317500">
              <a:buSzPts val="1400"/>
              <a:buChar char="●"/>
            </a:pPr>
            <a:r>
              <a:rPr lang="en" dirty="0"/>
              <a:t>Grant Ferguson, email: </a:t>
            </a:r>
            <a:r>
              <a:rPr lang="en" dirty="0">
                <a:hlinkClick r:id="rId3"/>
              </a:rPr>
              <a:t>grant.ferguson@usask.ca</a:t>
            </a:r>
            <a:r>
              <a:rPr lang="en" dirty="0"/>
              <a:t>, web</a:t>
            </a:r>
            <a:r>
              <a:rPr lang="en-CA" dirty="0" err="1"/>
              <a:t>si</a:t>
            </a:r>
            <a:r>
              <a:rPr lang="en" dirty="0" err="1"/>
              <a:t>te</a:t>
            </a:r>
            <a:r>
              <a:rPr lang="en" dirty="0"/>
              <a:t>: </a:t>
            </a:r>
            <a:r>
              <a:rPr lang="en-CA" dirty="0">
                <a:hlinkClick r:id="rId4"/>
              </a:rPr>
              <a:t>https://water.usask.ca/about/profiles/people/grant-ferguson.php</a:t>
            </a:r>
            <a:endParaRPr dirty="0"/>
          </a:p>
          <a:p>
            <a:pPr marL="457200" lvl="0" indent="0" algn="l" rtl="0">
              <a:spcBef>
                <a:spcPts val="0"/>
              </a:spcBef>
              <a:spcAft>
                <a:spcPts val="0"/>
              </a:spcAft>
              <a:buNone/>
            </a:pPr>
            <a:endParaRPr dirty="0"/>
          </a:p>
        </p:txBody>
      </p:sp>
      <p:pic>
        <p:nvPicPr>
          <p:cNvPr id="73" name="Google Shape;73;p15"/>
          <p:cNvPicPr preferRelativeResize="0"/>
          <p:nvPr/>
        </p:nvPicPr>
        <p:blipFill>
          <a:blip r:embed="rId5">
            <a:alphaModFix/>
          </a:blip>
          <a:stretch>
            <a:fillRect/>
          </a:stretch>
        </p:blipFill>
        <p:spPr>
          <a:xfrm>
            <a:off x="152400" y="4445700"/>
            <a:ext cx="8839200" cy="612982"/>
          </a:xfrm>
          <a:prstGeom prst="rect">
            <a:avLst/>
          </a:prstGeom>
          <a:noFill/>
          <a:ln>
            <a:noFill/>
          </a:ln>
        </p:spPr>
      </p:pic>
      <p:sp>
        <p:nvSpPr>
          <p:cNvPr id="74" name="Google Shape;74;p15"/>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lvl="0"/>
            <a:r>
              <a:rPr lang="en-CA" dirty="0">
                <a:solidFill>
                  <a:srgbClr val="FFFFFF"/>
                </a:solidFill>
                <a:latin typeface="PT Sans Narrow"/>
                <a:ea typeface="PT Sans Narrow"/>
                <a:cs typeface="PT Sans Narrow"/>
                <a:sym typeface="PT Sans Narrow"/>
              </a:rPr>
              <a:t>Old Meets New: Subsurface Connectivity and Groundwater Protection</a:t>
            </a:r>
          </a:p>
          <a:p>
            <a:pPr lvl="0"/>
            <a:endParaRPr lang="en-CA" dirty="0">
              <a:solidFill>
                <a:srgbClr val="FFFFFF"/>
              </a:solidFill>
              <a:latin typeface="PT Sans Narrow"/>
              <a:ea typeface="PT Sans Narrow"/>
              <a:cs typeface="PT Sans Narrow"/>
              <a:sym typeface="PT Sans Narrow"/>
            </a:endParaRPr>
          </a:p>
        </p:txBody>
      </p:sp>
      <p:pic>
        <p:nvPicPr>
          <p:cNvPr id="2" name="Picture 1">
            <a:extLst>
              <a:ext uri="{FF2B5EF4-FFF2-40B4-BE49-F238E27FC236}">
                <a16:creationId xmlns:a16="http://schemas.microsoft.com/office/drawing/2014/main" id="{07805FD8-0073-9547-A8FB-3C03DE6B5504}"/>
              </a:ext>
            </a:extLst>
          </p:cNvPr>
          <p:cNvPicPr>
            <a:picLocks noChangeAspect="1"/>
          </p:cNvPicPr>
          <p:nvPr/>
        </p:nvPicPr>
        <p:blipFill>
          <a:blip r:embed="rId6"/>
          <a:stretch>
            <a:fillRect/>
          </a:stretch>
        </p:blipFill>
        <p:spPr>
          <a:xfrm>
            <a:off x="5868657" y="941150"/>
            <a:ext cx="2587898" cy="350455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0" name="Google Shape;80;p16"/>
          <p:cNvSpPr txBox="1"/>
          <p:nvPr/>
        </p:nvSpPr>
        <p:spPr>
          <a:xfrm>
            <a:off x="106750" y="177900"/>
            <a:ext cx="56808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T Sans Narrow"/>
                <a:ea typeface="PT Sans Narrow"/>
                <a:cs typeface="PT Sans Narrow"/>
                <a:sym typeface="PT Sans Narrow"/>
              </a:rPr>
              <a:t>Transformational Science Highlights</a:t>
            </a:r>
            <a:endParaRPr sz="3000">
              <a:latin typeface="PT Sans Narrow"/>
              <a:ea typeface="PT Sans Narrow"/>
              <a:cs typeface="PT Sans Narrow"/>
              <a:sym typeface="PT Sans Narrow"/>
            </a:endParaRPr>
          </a:p>
        </p:txBody>
      </p:sp>
      <p:sp>
        <p:nvSpPr>
          <p:cNvPr id="81" name="Google Shape;81;p16"/>
          <p:cNvSpPr txBox="1"/>
          <p:nvPr/>
        </p:nvSpPr>
        <p:spPr>
          <a:xfrm>
            <a:off x="272775" y="1091125"/>
            <a:ext cx="5004900" cy="3071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solidFill>
                  <a:schemeClr val="dk1"/>
                </a:solidFill>
              </a:rPr>
              <a:t>Demonstrated that hydraulic fracturing is a small piece of the puzzle when it comes to oil and gas production and water resources</a:t>
            </a:r>
          </a:p>
          <a:p>
            <a:pPr marL="457200" indent="-317500">
              <a:buSzPts val="1400"/>
              <a:buFont typeface="Arial"/>
              <a:buChar char="●"/>
            </a:pPr>
            <a:r>
              <a:rPr lang="en" dirty="0">
                <a:solidFill>
                  <a:schemeClr val="dk1"/>
                </a:solidFill>
              </a:rPr>
              <a:t>Determination of the extent of fresh and </a:t>
            </a:r>
            <a:r>
              <a:rPr lang="en" dirty="0" err="1">
                <a:solidFill>
                  <a:schemeClr val="dk1"/>
                </a:solidFill>
              </a:rPr>
              <a:t>brack</a:t>
            </a:r>
            <a:r>
              <a:rPr lang="en-CA" dirty="0">
                <a:solidFill>
                  <a:schemeClr val="dk1"/>
                </a:solidFill>
              </a:rPr>
              <a:t>is</a:t>
            </a:r>
            <a:r>
              <a:rPr lang="en" dirty="0">
                <a:solidFill>
                  <a:schemeClr val="dk1"/>
                </a:solidFill>
              </a:rPr>
              <a:t>h groundwaters and their relationship with oil and gas production in Canada and the USA</a:t>
            </a:r>
          </a:p>
          <a:p>
            <a:pPr marL="457200" lvl="0" indent="-317500" algn="l" rtl="0">
              <a:spcBef>
                <a:spcPts val="0"/>
              </a:spcBef>
              <a:spcAft>
                <a:spcPts val="0"/>
              </a:spcAft>
              <a:buSzPts val="1400"/>
              <a:buChar char="●"/>
            </a:pPr>
            <a:r>
              <a:rPr lang="en" dirty="0">
                <a:solidFill>
                  <a:schemeClr val="dk1"/>
                </a:solidFill>
              </a:rPr>
              <a:t>Preliminary results provide insight into prioritizing sites for remediation in Canada’s multibillion dollar well abandonment problem</a:t>
            </a:r>
          </a:p>
          <a:p>
            <a:pPr marL="457200" lvl="0" indent="-317500" algn="l" rtl="0">
              <a:spcBef>
                <a:spcPts val="0"/>
              </a:spcBef>
              <a:spcAft>
                <a:spcPts val="0"/>
              </a:spcAft>
              <a:buSzPts val="1400"/>
              <a:buChar char="●"/>
            </a:pPr>
            <a:r>
              <a:rPr lang="en" dirty="0">
                <a:solidFill>
                  <a:schemeClr val="dk1"/>
                </a:solidFill>
              </a:rPr>
              <a:t>New insights into interpretation into tracers in deep groundwater systems (complications with interpreting Cl, Br, Sr isotopes, potential noble gas applications)</a:t>
            </a:r>
          </a:p>
          <a:p>
            <a:pPr marL="457200" lvl="0" indent="0" algn="l" rtl="0">
              <a:spcBef>
                <a:spcPts val="0"/>
              </a:spcBef>
              <a:spcAft>
                <a:spcPts val="0"/>
              </a:spcAft>
              <a:buNone/>
            </a:pPr>
            <a:endParaRPr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0" algn="l" rtl="0">
              <a:spcBef>
                <a:spcPts val="0"/>
              </a:spcBef>
              <a:spcAft>
                <a:spcPts val="0"/>
              </a:spcAft>
              <a:buNone/>
            </a:pPr>
            <a:endParaRPr dirty="0"/>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83" name="Google Shape;83;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name</a:t>
            </a:r>
            <a:endParaRPr>
              <a:solidFill>
                <a:srgbClr val="FFFFFF"/>
              </a:solidFill>
              <a:latin typeface="PT Sans Narrow"/>
              <a:ea typeface="PT Sans Narrow"/>
              <a:cs typeface="PT Sans Narrow"/>
              <a:sym typeface="PT Sans Narrow"/>
            </a:endParaRPr>
          </a:p>
        </p:txBody>
      </p:sp>
      <p:pic>
        <p:nvPicPr>
          <p:cNvPr id="4" name="Picture 3">
            <a:extLst>
              <a:ext uri="{FF2B5EF4-FFF2-40B4-BE49-F238E27FC236}">
                <a16:creationId xmlns:a16="http://schemas.microsoft.com/office/drawing/2014/main" id="{62271E2C-3DBC-ED4D-8AB4-521C7138D09A}"/>
              </a:ext>
            </a:extLst>
          </p:cNvPr>
          <p:cNvPicPr>
            <a:picLocks noChangeAspect="1"/>
          </p:cNvPicPr>
          <p:nvPr/>
        </p:nvPicPr>
        <p:blipFill>
          <a:blip r:embed="rId4"/>
          <a:stretch>
            <a:fillRect/>
          </a:stretch>
        </p:blipFill>
        <p:spPr>
          <a:xfrm>
            <a:off x="5787549" y="2193988"/>
            <a:ext cx="2854682" cy="2251712"/>
          </a:xfrm>
          <a:prstGeom prst="rect">
            <a:avLst/>
          </a:prstGeom>
          <a:ln>
            <a:solidFill>
              <a:schemeClr val="tx1"/>
            </a:solidFill>
          </a:ln>
        </p:spPr>
      </p:pic>
      <p:pic>
        <p:nvPicPr>
          <p:cNvPr id="5" name="Picture 4">
            <a:extLst>
              <a:ext uri="{FF2B5EF4-FFF2-40B4-BE49-F238E27FC236}">
                <a16:creationId xmlns:a16="http://schemas.microsoft.com/office/drawing/2014/main" id="{EE5A151F-CCE9-564E-997A-E14400A2A288}"/>
              </a:ext>
            </a:extLst>
          </p:cNvPr>
          <p:cNvPicPr>
            <a:picLocks noChangeAspect="1"/>
          </p:cNvPicPr>
          <p:nvPr/>
        </p:nvPicPr>
        <p:blipFill>
          <a:blip r:embed="rId5"/>
          <a:stretch>
            <a:fillRect/>
          </a:stretch>
        </p:blipFill>
        <p:spPr>
          <a:xfrm>
            <a:off x="5763954" y="161475"/>
            <a:ext cx="2854683" cy="1859300"/>
          </a:xfrm>
          <a:prstGeom prst="rect">
            <a:avLst/>
          </a:prstGeom>
        </p:spPr>
      </p:pic>
      <p:sp>
        <p:nvSpPr>
          <p:cNvPr id="6" name="TextBox 5">
            <a:extLst>
              <a:ext uri="{FF2B5EF4-FFF2-40B4-BE49-F238E27FC236}">
                <a16:creationId xmlns:a16="http://schemas.microsoft.com/office/drawing/2014/main" id="{05E5E0D8-E8F2-204A-BA54-4CC1549873F0}"/>
              </a:ext>
            </a:extLst>
          </p:cNvPr>
          <p:cNvSpPr txBox="1"/>
          <p:nvPr/>
        </p:nvSpPr>
        <p:spPr>
          <a:xfrm>
            <a:off x="5787549" y="1986591"/>
            <a:ext cx="2854681" cy="246221"/>
          </a:xfrm>
          <a:prstGeom prst="rect">
            <a:avLst/>
          </a:prstGeom>
          <a:noFill/>
        </p:spPr>
        <p:txBody>
          <a:bodyPr wrap="square" rtlCol="0">
            <a:spAutoFit/>
          </a:bodyPr>
          <a:lstStyle/>
          <a:p>
            <a:pPr algn="ctr"/>
            <a:r>
              <a:rPr lang="en-US" sz="1000" dirty="0"/>
              <a:t>From McIntosh &amp; Ferguson, 2019</a:t>
            </a:r>
          </a:p>
        </p:txBody>
      </p:sp>
      <p:sp>
        <p:nvSpPr>
          <p:cNvPr id="12" name="TextBox 11">
            <a:extLst>
              <a:ext uri="{FF2B5EF4-FFF2-40B4-BE49-F238E27FC236}">
                <a16:creationId xmlns:a16="http://schemas.microsoft.com/office/drawing/2014/main" id="{4BDE8D3A-284F-5F4A-B65C-9E6668B8015A}"/>
              </a:ext>
            </a:extLst>
          </p:cNvPr>
          <p:cNvSpPr txBox="1"/>
          <p:nvPr/>
        </p:nvSpPr>
        <p:spPr>
          <a:xfrm>
            <a:off x="5787549" y="4405315"/>
            <a:ext cx="2854681" cy="246221"/>
          </a:xfrm>
          <a:prstGeom prst="rect">
            <a:avLst/>
          </a:prstGeom>
          <a:noFill/>
        </p:spPr>
        <p:txBody>
          <a:bodyPr wrap="square" rtlCol="0">
            <a:spAutoFit/>
          </a:bodyPr>
          <a:lstStyle/>
          <a:p>
            <a:pPr algn="ctr"/>
            <a:r>
              <a:rPr lang="en-US" sz="1000" dirty="0"/>
              <a:t>From Jellicoe, McIntosh &amp; Ferguson, 2019</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9" name="Google Shape;89;p17"/>
          <p:cNvSpPr txBox="1"/>
          <p:nvPr/>
        </p:nvSpPr>
        <p:spPr>
          <a:xfrm>
            <a:off x="106750" y="177900"/>
            <a:ext cx="56808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PT Sans Narrow"/>
                <a:ea typeface="PT Sans Narrow"/>
                <a:cs typeface="PT Sans Narrow"/>
                <a:sym typeface="PT Sans Narrow"/>
              </a:rPr>
              <a:t>Project Impact and Aspirations</a:t>
            </a:r>
            <a:endParaRPr sz="3000">
              <a:latin typeface="PT Sans Narrow"/>
              <a:ea typeface="PT Sans Narrow"/>
              <a:cs typeface="PT Sans Narrow"/>
              <a:sym typeface="PT Sans Narrow"/>
            </a:endParaRPr>
          </a:p>
        </p:txBody>
      </p:sp>
      <p:sp>
        <p:nvSpPr>
          <p:cNvPr id="90" name="Google Shape;90;p17"/>
          <p:cNvSpPr txBox="1"/>
          <p:nvPr/>
        </p:nvSpPr>
        <p:spPr>
          <a:xfrm>
            <a:off x="272775" y="954921"/>
            <a:ext cx="5004900" cy="3207904"/>
          </a:xfrm>
          <a:prstGeom prst="rect">
            <a:avLst/>
          </a:prstGeom>
          <a:noFill/>
          <a:ln>
            <a:noFill/>
          </a:ln>
        </p:spPr>
        <p:txBody>
          <a:bodyPr spcFirstLastPara="1" wrap="square" lIns="91425" tIns="91425" rIns="91425" bIns="91425" anchor="t" anchorCtr="0">
            <a:noAutofit/>
          </a:bodyPr>
          <a:lstStyle/>
          <a:p>
            <a:pPr marL="457200" indent="-317500">
              <a:buSzPts val="1400"/>
              <a:buFont typeface="Arial"/>
              <a:buChar char="●"/>
            </a:pPr>
            <a:r>
              <a:rPr lang="en-CA" dirty="0"/>
              <a:t>Recent work on deficiencies in regulations has attracted attention from the press in Canada and the US and response from </a:t>
            </a:r>
            <a:r>
              <a:rPr lang="en-CA" dirty="0" err="1"/>
              <a:t>Sask</a:t>
            </a:r>
            <a:r>
              <a:rPr lang="en-CA" dirty="0"/>
              <a:t> Ministry of Energy &amp; Resources</a:t>
            </a:r>
          </a:p>
          <a:p>
            <a:pPr marL="457200" indent="-317500">
              <a:buSzPts val="1400"/>
              <a:buFont typeface="Arial"/>
              <a:buChar char="●"/>
            </a:pPr>
            <a:r>
              <a:rPr lang="en-CA" dirty="0"/>
              <a:t>Provided advice to British Geological Survey on unconventional gas development in England</a:t>
            </a:r>
          </a:p>
          <a:p>
            <a:pPr marL="457200" indent="-317500">
              <a:buSzPts val="1400"/>
              <a:buFont typeface="Arial"/>
              <a:buChar char="●"/>
            </a:pPr>
            <a:r>
              <a:rPr lang="en" dirty="0"/>
              <a:t>Continued work with the Alberta Energy Regulator</a:t>
            </a:r>
          </a:p>
          <a:p>
            <a:pPr marL="457200" indent="-317500">
              <a:buSzPts val="1400"/>
              <a:buFont typeface="Arial"/>
              <a:buChar char="●"/>
            </a:pPr>
            <a:r>
              <a:rPr lang="en" dirty="0"/>
              <a:t>Upcoming Water Resources Research commentary on ”deep groundwater’</a:t>
            </a:r>
          </a:p>
          <a:p>
            <a:pPr marL="457200" indent="-317500">
              <a:buSzPts val="1400"/>
              <a:buFont typeface="Arial"/>
              <a:buChar char="●"/>
            </a:pPr>
            <a:r>
              <a:rPr lang="en" dirty="0"/>
              <a:t>Global rev</a:t>
            </a:r>
            <a:r>
              <a:rPr lang="en-CA" dirty="0" err="1"/>
              <a:t>ie</a:t>
            </a:r>
            <a:r>
              <a:rPr lang="en" dirty="0"/>
              <a:t>w of energy production &amp; groundwater with B. Scanlon &amp; W. Timms</a:t>
            </a:r>
          </a:p>
          <a:p>
            <a:pPr marL="457200" lvl="6" indent="-317500">
              <a:buSzPts val="1400"/>
              <a:buFont typeface="Arial"/>
              <a:buChar char="●"/>
            </a:pPr>
            <a:r>
              <a:rPr lang="en-CA" dirty="0"/>
              <a:t>NFRF LOI with B. Sherwood </a:t>
            </a:r>
            <a:r>
              <a:rPr lang="en-CA" dirty="0" err="1"/>
              <a:t>Lollar</a:t>
            </a:r>
            <a:r>
              <a:rPr lang="en-CA" dirty="0"/>
              <a:t> invited for full proposal</a:t>
            </a:r>
          </a:p>
          <a:p>
            <a:pPr marL="457200" lvl="5" indent="-317500">
              <a:buSzPts val="1400"/>
              <a:buFont typeface="Arial"/>
              <a:buChar char="●"/>
            </a:pPr>
            <a:r>
              <a:rPr lang="en-CA" dirty="0"/>
              <a:t>Involvement with EARTH4D CIFAR Project</a:t>
            </a:r>
            <a:endParaRPr dirty="0"/>
          </a:p>
          <a:p>
            <a:pPr marL="457200" lvl="0" indent="0" algn="l" rtl="0">
              <a:spcBef>
                <a:spcPts val="0"/>
              </a:spcBef>
              <a:spcAft>
                <a:spcPts val="0"/>
              </a:spcAft>
              <a:buNone/>
            </a:pPr>
            <a:endParaRPr dirty="0"/>
          </a:p>
          <a:p>
            <a:pPr marL="457200" lvl="0" indent="0" algn="l" rtl="0">
              <a:spcBef>
                <a:spcPts val="0"/>
              </a:spcBef>
              <a:spcAft>
                <a:spcPts val="0"/>
              </a:spcAft>
              <a:buNone/>
            </a:pPr>
            <a:endParaRPr dirty="0"/>
          </a:p>
        </p:txBody>
      </p:sp>
      <p:pic>
        <p:nvPicPr>
          <p:cNvPr id="91" name="Google Shape;91;p17"/>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92" name="Google Shape;92;p17"/>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name</a:t>
            </a:r>
            <a:endParaRPr>
              <a:solidFill>
                <a:srgbClr val="FFFFFF"/>
              </a:solidFill>
              <a:latin typeface="PT Sans Narrow"/>
              <a:ea typeface="PT Sans Narrow"/>
              <a:cs typeface="PT Sans Narrow"/>
              <a:sym typeface="PT Sans Narrow"/>
            </a:endParaRPr>
          </a:p>
        </p:txBody>
      </p:sp>
      <p:grpSp>
        <p:nvGrpSpPr>
          <p:cNvPr id="4" name="Group 3">
            <a:extLst>
              <a:ext uri="{FF2B5EF4-FFF2-40B4-BE49-F238E27FC236}">
                <a16:creationId xmlns:a16="http://schemas.microsoft.com/office/drawing/2014/main" id="{CB038AFB-E6CB-544E-950B-E2DAE61F2EB0}"/>
              </a:ext>
            </a:extLst>
          </p:cNvPr>
          <p:cNvGrpSpPr>
            <a:grpSpLocks noChangeAspect="1"/>
          </p:cNvGrpSpPr>
          <p:nvPr/>
        </p:nvGrpSpPr>
        <p:grpSpPr>
          <a:xfrm>
            <a:off x="5277675" y="881662"/>
            <a:ext cx="3655911" cy="3490626"/>
            <a:chOff x="5212500" y="929038"/>
            <a:chExt cx="3535044" cy="3375224"/>
          </a:xfrm>
        </p:grpSpPr>
        <p:pic>
          <p:nvPicPr>
            <p:cNvPr id="2" name="Picture 1">
              <a:extLst>
                <a:ext uri="{FF2B5EF4-FFF2-40B4-BE49-F238E27FC236}">
                  <a16:creationId xmlns:a16="http://schemas.microsoft.com/office/drawing/2014/main" id="{598C2D05-2C55-624F-B344-0E2B9C0D3FCB}"/>
                </a:ext>
              </a:extLst>
            </p:cNvPr>
            <p:cNvPicPr>
              <a:picLocks noChangeAspect="1"/>
            </p:cNvPicPr>
            <p:nvPr/>
          </p:nvPicPr>
          <p:blipFill>
            <a:blip r:embed="rId4"/>
            <a:stretch>
              <a:fillRect/>
            </a:stretch>
          </p:blipFill>
          <p:spPr>
            <a:xfrm>
              <a:off x="5212500" y="1382669"/>
              <a:ext cx="3484847" cy="2921593"/>
            </a:xfrm>
            <a:prstGeom prst="rect">
              <a:avLst/>
            </a:prstGeom>
          </p:spPr>
        </p:pic>
        <p:pic>
          <p:nvPicPr>
            <p:cNvPr id="3" name="Picture 2">
              <a:extLst>
                <a:ext uri="{FF2B5EF4-FFF2-40B4-BE49-F238E27FC236}">
                  <a16:creationId xmlns:a16="http://schemas.microsoft.com/office/drawing/2014/main" id="{5337AD3C-ABA5-7249-B6F3-C2C153DF9D0E}"/>
                </a:ext>
              </a:extLst>
            </p:cNvPr>
            <p:cNvPicPr>
              <a:picLocks noChangeAspect="1"/>
            </p:cNvPicPr>
            <p:nvPr/>
          </p:nvPicPr>
          <p:blipFill>
            <a:blip r:embed="rId5"/>
            <a:stretch>
              <a:fillRect/>
            </a:stretch>
          </p:blipFill>
          <p:spPr>
            <a:xfrm>
              <a:off x="5212500" y="929038"/>
              <a:ext cx="3535044" cy="442495"/>
            </a:xfrm>
            <a:prstGeom prst="rect">
              <a:avLst/>
            </a:prstGeom>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98" name="Google Shape;98;p18"/>
          <p:cNvSpPr txBox="1"/>
          <p:nvPr/>
        </p:nvSpPr>
        <p:spPr>
          <a:xfrm>
            <a:off x="106750" y="177900"/>
            <a:ext cx="84204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chemeClr val="dk1"/>
                </a:solidFill>
                <a:latin typeface="PT Sans Narrow"/>
                <a:ea typeface="PT Sans Narrow"/>
                <a:cs typeface="PT Sans Narrow"/>
                <a:sym typeface="PT Sans Narrow"/>
              </a:rPr>
              <a:t>Challenges and Cross-project Collaboration Opportunities</a:t>
            </a:r>
            <a:endParaRPr sz="3000" dirty="0">
              <a:solidFill>
                <a:schemeClr val="dk1"/>
              </a:solidFill>
              <a:latin typeface="PT Sans Narrow"/>
              <a:ea typeface="PT Sans Narrow"/>
              <a:cs typeface="PT Sans Narrow"/>
              <a:sym typeface="PT Sans Narrow"/>
            </a:endParaRPr>
          </a:p>
          <a:p>
            <a:pPr marL="0" lvl="0" indent="0" algn="l" rtl="0">
              <a:spcBef>
                <a:spcPts val="0"/>
              </a:spcBef>
              <a:spcAft>
                <a:spcPts val="0"/>
              </a:spcAft>
              <a:buClr>
                <a:schemeClr val="dk1"/>
              </a:buClr>
              <a:buSzPts val="1100"/>
              <a:buFont typeface="Arial"/>
              <a:buNone/>
            </a:pPr>
            <a:endParaRPr sz="3000" dirty="0">
              <a:solidFill>
                <a:schemeClr val="dk1"/>
              </a:solidFill>
              <a:latin typeface="PT Sans Narrow"/>
              <a:ea typeface="PT Sans Narrow"/>
              <a:cs typeface="PT Sans Narrow"/>
              <a:sym typeface="PT Sans Narrow"/>
            </a:endParaRPr>
          </a:p>
        </p:txBody>
      </p:sp>
      <p:sp>
        <p:nvSpPr>
          <p:cNvPr id="99" name="Google Shape;99;p18"/>
          <p:cNvSpPr txBox="1"/>
          <p:nvPr/>
        </p:nvSpPr>
        <p:spPr>
          <a:xfrm>
            <a:off x="272774" y="1091125"/>
            <a:ext cx="8254375" cy="3071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CA" dirty="0"/>
              <a:t>A challenge to branching out and collaborating with other projects has been the lack of a groundwater component or capacity within some other projects.</a:t>
            </a:r>
            <a:endParaRPr dirty="0"/>
          </a:p>
          <a:p>
            <a:pPr marL="457200" lvl="0" indent="0" algn="l" rtl="0">
              <a:spcBef>
                <a:spcPts val="0"/>
              </a:spcBef>
              <a:spcAft>
                <a:spcPts val="0"/>
              </a:spcAft>
              <a:buNone/>
            </a:pPr>
            <a:endParaRPr dirty="0"/>
          </a:p>
          <a:p>
            <a:pPr marL="457200" lvl="0" indent="-317500" algn="l" rtl="0">
              <a:spcBef>
                <a:spcPts val="0"/>
              </a:spcBef>
              <a:spcAft>
                <a:spcPts val="0"/>
              </a:spcAft>
              <a:buSzPts val="1400"/>
              <a:buChar char="●"/>
            </a:pPr>
            <a:r>
              <a:rPr lang="en-CA" dirty="0"/>
              <a:t>There has been little support for groundwater modeling within the core modelling group. While there is some aspiration to better integrate groundwater and surface water models, it is not clear whether some of these deeper hydrogeological systems require an integrated approach.</a:t>
            </a:r>
            <a:endParaRPr dirty="0"/>
          </a:p>
          <a:p>
            <a:pPr marL="0" lvl="0" indent="0" algn="l" rtl="0">
              <a:spcBef>
                <a:spcPts val="0"/>
              </a:spcBef>
              <a:spcAft>
                <a:spcPts val="0"/>
              </a:spcAft>
              <a:buNone/>
            </a:pPr>
            <a:endParaRPr dirty="0"/>
          </a:p>
        </p:txBody>
      </p:sp>
      <p:pic>
        <p:nvPicPr>
          <p:cNvPr id="100" name="Google Shape;100;p18"/>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101" name="Google Shape;101;p18"/>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name</a:t>
            </a:r>
            <a:endParaRPr>
              <a:solidFill>
                <a:srgbClr val="FFFFFF"/>
              </a:solidFill>
              <a:latin typeface="PT Sans Narrow"/>
              <a:ea typeface="PT Sans Narrow"/>
              <a:cs typeface="PT Sans Narrow"/>
              <a:sym typeface="PT Sans Narrow"/>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2168</TotalTime>
  <Words>841</Words>
  <Application>Microsoft Office PowerPoint</Application>
  <PresentationFormat>On-screen Show (16:9)</PresentationFormat>
  <Paragraphs>51</Paragraphs>
  <Slides>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PT Sans Narrow</vt:lpstr>
      <vt:lpstr>Simple Light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DeBeer, Chris</dc:creator>
  <cp:lastModifiedBy>Wolfe, Jared</cp:lastModifiedBy>
  <cp:revision>12</cp:revision>
  <dcterms:modified xsi:type="dcterms:W3CDTF">2019-11-19T17:40:19Z</dcterms:modified>
</cp:coreProperties>
</file>