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4"/>
  </p:sldMasterIdLst>
  <p:notesMasterIdLst>
    <p:notesMasterId r:id="rId14"/>
  </p:notesMasterIdLst>
  <p:sldIdLst>
    <p:sldId id="257" r:id="rId5"/>
    <p:sldId id="261" r:id="rId6"/>
    <p:sldId id="262" r:id="rId7"/>
    <p:sldId id="263" r:id="rId8"/>
    <p:sldId id="264" r:id="rId9"/>
    <p:sldId id="265" r:id="rId10"/>
    <p:sldId id="267" r:id="rId11"/>
    <p:sldId id="259" r:id="rId12"/>
    <p:sldId id="260" r:id="rId1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T Sans Narrow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24756-B249-4DBC-9C8C-7E3D818D52BF}" v="27" dt="2019-11-14T21:35:49.7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01" autoAdjust="0"/>
    <p:restoredTop sz="71851" autoAdjust="0"/>
  </p:normalViewPr>
  <p:slideViewPr>
    <p:cSldViewPr snapToGrid="0">
      <p:cViewPr>
        <p:scale>
          <a:sx n="78" d="100"/>
          <a:sy n="78" d="100"/>
        </p:scale>
        <p:origin x="-2220" y="-5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Grant" userId="67cedf55-20e9-4b02-9f59-655dfbdf33f5" providerId="ADAL" clId="{AAE24756-B249-4DBC-9C8C-7E3D818D52BF}"/>
    <pc:docChg chg="undo custSel modSld">
      <pc:chgData name="Kirsten Grant" userId="67cedf55-20e9-4b02-9f59-655dfbdf33f5" providerId="ADAL" clId="{AAE24756-B249-4DBC-9C8C-7E3D818D52BF}" dt="2019-11-15T14:12:22.583" v="1896" actId="113"/>
      <pc:docMkLst>
        <pc:docMk/>
      </pc:docMkLst>
      <pc:sldChg chg="addSp delSp modSp modNotesTx">
        <pc:chgData name="Kirsten Grant" userId="67cedf55-20e9-4b02-9f59-655dfbdf33f5" providerId="ADAL" clId="{AAE24756-B249-4DBC-9C8C-7E3D818D52BF}" dt="2019-11-15T14:12:22.583" v="1896" actId="113"/>
        <pc:sldMkLst>
          <pc:docMk/>
          <pc:sldMk cId="0" sldId="257"/>
        </pc:sldMkLst>
        <pc:spChg chg="add">
          <ac:chgData name="Kirsten Grant" userId="67cedf55-20e9-4b02-9f59-655dfbdf33f5" providerId="ADAL" clId="{AAE24756-B249-4DBC-9C8C-7E3D818D52BF}" dt="2019-11-14T21:23:11.296" v="1540"/>
          <ac:spMkLst>
            <pc:docMk/>
            <pc:sldMk cId="0" sldId="257"/>
            <ac:spMk id="9" creationId="{EEA63170-D913-4986-972B-16C94A98F57E}"/>
          </ac:spMkLst>
        </pc:spChg>
        <pc:spChg chg="add">
          <ac:chgData name="Kirsten Grant" userId="67cedf55-20e9-4b02-9f59-655dfbdf33f5" providerId="ADAL" clId="{AAE24756-B249-4DBC-9C8C-7E3D818D52BF}" dt="2019-11-14T21:23:17.049" v="1543"/>
          <ac:spMkLst>
            <pc:docMk/>
            <pc:sldMk cId="0" sldId="257"/>
            <ac:spMk id="12" creationId="{1E7D2DF5-D521-42E1-907F-4033F53A8E55}"/>
          </ac:spMkLst>
        </pc:spChg>
        <pc:spChg chg="mod">
          <ac:chgData name="Kirsten Grant" userId="67cedf55-20e9-4b02-9f59-655dfbdf33f5" providerId="ADAL" clId="{AAE24756-B249-4DBC-9C8C-7E3D818D52BF}" dt="2019-11-14T18:40:55.027" v="450" actId="1076"/>
          <ac:spMkLst>
            <pc:docMk/>
            <pc:sldMk cId="0" sldId="257"/>
            <ac:spMk id="71" creationId="{00000000-0000-0000-0000-000000000000}"/>
          </ac:spMkLst>
        </pc:spChg>
        <pc:spChg chg="mod">
          <ac:chgData name="Kirsten Grant" userId="67cedf55-20e9-4b02-9f59-655dfbdf33f5" providerId="ADAL" clId="{AAE24756-B249-4DBC-9C8C-7E3D818D52BF}" dt="2019-11-15T14:12:22.583" v="1896" actId="113"/>
          <ac:spMkLst>
            <pc:docMk/>
            <pc:sldMk cId="0" sldId="257"/>
            <ac:spMk id="72" creationId="{00000000-0000-0000-0000-000000000000}"/>
          </ac:spMkLst>
        </pc:spChg>
        <pc:spChg chg="mod">
          <ac:chgData name="Kirsten Grant" userId="67cedf55-20e9-4b02-9f59-655dfbdf33f5" providerId="ADAL" clId="{AAE24756-B249-4DBC-9C8C-7E3D818D52BF}" dt="2019-11-14T18:42:43.482" v="690" actId="20577"/>
          <ac:spMkLst>
            <pc:docMk/>
            <pc:sldMk cId="0" sldId="257"/>
            <ac:spMk id="74" creationId="{00000000-0000-0000-0000-000000000000}"/>
          </ac:spMkLst>
        </pc:spChg>
        <pc:grpChg chg="add del mod">
          <ac:chgData name="Kirsten Grant" userId="67cedf55-20e9-4b02-9f59-655dfbdf33f5" providerId="ADAL" clId="{AAE24756-B249-4DBC-9C8C-7E3D818D52BF}" dt="2019-11-14T21:23:16.559" v="1542" actId="478"/>
          <ac:grpSpMkLst>
            <pc:docMk/>
            <pc:sldMk cId="0" sldId="257"/>
            <ac:grpSpMk id="8" creationId="{D4296B2A-83B7-48FF-AA4F-B2B9952EF2A6}"/>
          </ac:grpSpMkLst>
        </pc:grpChg>
        <pc:grpChg chg="add mod">
          <ac:chgData name="Kirsten Grant" userId="67cedf55-20e9-4b02-9f59-655dfbdf33f5" providerId="ADAL" clId="{AAE24756-B249-4DBC-9C8C-7E3D818D52BF}" dt="2019-11-14T21:48:49.448" v="1893" actId="1035"/>
          <ac:grpSpMkLst>
            <pc:docMk/>
            <pc:sldMk cId="0" sldId="257"/>
            <ac:grpSpMk id="11" creationId="{F9003EFB-752E-4773-8606-8FE28D1A428A}"/>
          </ac:grpSpMkLst>
        </pc:grpChg>
        <pc:picChg chg="add mod">
          <ac:chgData name="Kirsten Grant" userId="67cedf55-20e9-4b02-9f59-655dfbdf33f5" providerId="ADAL" clId="{AAE24756-B249-4DBC-9C8C-7E3D818D52BF}" dt="2019-11-14T18:40:31.692" v="448" actId="1076"/>
          <ac:picMkLst>
            <pc:docMk/>
            <pc:sldMk cId="0" sldId="257"/>
            <ac:picMk id="7" creationId="{E4FD3B33-92AE-4963-B6E4-255569A0DE70}"/>
          </ac:picMkLst>
        </pc:picChg>
        <pc:picChg chg="add">
          <ac:chgData name="Kirsten Grant" userId="67cedf55-20e9-4b02-9f59-655dfbdf33f5" providerId="ADAL" clId="{AAE24756-B249-4DBC-9C8C-7E3D818D52BF}" dt="2019-11-14T21:23:11.296" v="1540"/>
          <ac:picMkLst>
            <pc:docMk/>
            <pc:sldMk cId="0" sldId="257"/>
            <ac:picMk id="10" creationId="{B3829D33-3E0F-4B59-A724-EEB8663B2BC8}"/>
          </ac:picMkLst>
        </pc:picChg>
        <pc:picChg chg="add">
          <ac:chgData name="Kirsten Grant" userId="67cedf55-20e9-4b02-9f59-655dfbdf33f5" providerId="ADAL" clId="{AAE24756-B249-4DBC-9C8C-7E3D818D52BF}" dt="2019-11-14T21:23:17.049" v="1543"/>
          <ac:picMkLst>
            <pc:docMk/>
            <pc:sldMk cId="0" sldId="257"/>
            <ac:picMk id="13" creationId="{B3829D33-3E0F-4B59-A724-EEB8663B2BC8}"/>
          </ac:picMkLst>
        </pc:picChg>
      </pc:sldChg>
      <pc:sldChg chg="modSp modNotesTx">
        <pc:chgData name="Kirsten Grant" userId="67cedf55-20e9-4b02-9f59-655dfbdf33f5" providerId="ADAL" clId="{AAE24756-B249-4DBC-9C8C-7E3D818D52BF}" dt="2019-11-14T21:26:15.194" v="1559" actId="20577"/>
        <pc:sldMkLst>
          <pc:docMk/>
          <pc:sldMk cId="0" sldId="258"/>
        </pc:sldMkLst>
        <pc:spChg chg="mod">
          <ac:chgData name="Kirsten Grant" userId="67cedf55-20e9-4b02-9f59-655dfbdf33f5" providerId="ADAL" clId="{AAE24756-B249-4DBC-9C8C-7E3D818D52BF}" dt="2019-11-14T21:24:09.739" v="1555" actId="20577"/>
          <ac:spMkLst>
            <pc:docMk/>
            <pc:sldMk cId="0" sldId="258"/>
            <ac:spMk id="81" creationId="{00000000-0000-0000-0000-000000000000}"/>
          </ac:spMkLst>
        </pc:spChg>
        <pc:spChg chg="mod">
          <ac:chgData name="Kirsten Grant" userId="67cedf55-20e9-4b02-9f59-655dfbdf33f5" providerId="ADAL" clId="{AAE24756-B249-4DBC-9C8C-7E3D818D52BF}" dt="2019-11-14T18:42:56.792" v="691"/>
          <ac:spMkLst>
            <pc:docMk/>
            <pc:sldMk cId="0" sldId="258"/>
            <ac:spMk id="83" creationId="{00000000-0000-0000-0000-000000000000}"/>
          </ac:spMkLst>
        </pc:spChg>
      </pc:sldChg>
      <pc:sldChg chg="addSp modSp">
        <pc:chgData name="Kirsten Grant" userId="67cedf55-20e9-4b02-9f59-655dfbdf33f5" providerId="ADAL" clId="{AAE24756-B249-4DBC-9C8C-7E3D818D52BF}" dt="2019-11-14T21:35:33.942" v="1764" actId="1076"/>
        <pc:sldMkLst>
          <pc:docMk/>
          <pc:sldMk cId="0" sldId="259"/>
        </pc:sldMkLst>
        <pc:spChg chg="mod">
          <ac:chgData name="Kirsten Grant" userId="67cedf55-20e9-4b02-9f59-655dfbdf33f5" providerId="ADAL" clId="{AAE24756-B249-4DBC-9C8C-7E3D818D52BF}" dt="2019-11-14T21:31:33.386" v="1755" actId="20577"/>
          <ac:spMkLst>
            <pc:docMk/>
            <pc:sldMk cId="0" sldId="259"/>
            <ac:spMk id="90" creationId="{00000000-0000-0000-0000-000000000000}"/>
          </ac:spMkLst>
        </pc:spChg>
        <pc:spChg chg="mod">
          <ac:chgData name="Kirsten Grant" userId="67cedf55-20e9-4b02-9f59-655dfbdf33f5" providerId="ADAL" clId="{AAE24756-B249-4DBC-9C8C-7E3D818D52BF}" dt="2019-11-14T18:43:03.043" v="692"/>
          <ac:spMkLst>
            <pc:docMk/>
            <pc:sldMk cId="0" sldId="259"/>
            <ac:spMk id="92" creationId="{00000000-0000-0000-0000-000000000000}"/>
          </ac:spMkLst>
        </pc:spChg>
        <pc:picChg chg="add mod modCrop">
          <ac:chgData name="Kirsten Grant" userId="67cedf55-20e9-4b02-9f59-655dfbdf33f5" providerId="ADAL" clId="{AAE24756-B249-4DBC-9C8C-7E3D818D52BF}" dt="2019-11-14T21:35:33.942" v="1764" actId="1076"/>
          <ac:picMkLst>
            <pc:docMk/>
            <pc:sldMk cId="0" sldId="259"/>
            <ac:picMk id="3" creationId="{BE8998AE-7B6A-45BB-80A0-DD0D5FC71D1D}"/>
          </ac:picMkLst>
        </pc:picChg>
      </pc:sldChg>
      <pc:sldChg chg="addSp modSp">
        <pc:chgData name="Kirsten Grant" userId="67cedf55-20e9-4b02-9f59-655dfbdf33f5" providerId="ADAL" clId="{AAE24756-B249-4DBC-9C8C-7E3D818D52BF}" dt="2019-11-14T21:36:27.959" v="1776" actId="13926"/>
        <pc:sldMkLst>
          <pc:docMk/>
          <pc:sldMk cId="0" sldId="260"/>
        </pc:sldMkLst>
        <pc:spChg chg="mod">
          <ac:chgData name="Kirsten Grant" userId="67cedf55-20e9-4b02-9f59-655dfbdf33f5" providerId="ADAL" clId="{AAE24756-B249-4DBC-9C8C-7E3D818D52BF}" dt="2019-11-14T21:36:27.959" v="1776" actId="13926"/>
          <ac:spMkLst>
            <pc:docMk/>
            <pc:sldMk cId="0" sldId="260"/>
            <ac:spMk id="99" creationId="{00000000-0000-0000-0000-000000000000}"/>
          </ac:spMkLst>
        </pc:spChg>
        <pc:spChg chg="mod">
          <ac:chgData name="Kirsten Grant" userId="67cedf55-20e9-4b02-9f59-655dfbdf33f5" providerId="ADAL" clId="{AAE24756-B249-4DBC-9C8C-7E3D818D52BF}" dt="2019-11-14T18:43:07.250" v="693"/>
          <ac:spMkLst>
            <pc:docMk/>
            <pc:sldMk cId="0" sldId="260"/>
            <ac:spMk id="101" creationId="{00000000-0000-0000-0000-000000000000}"/>
          </ac:spMkLst>
        </pc:spChg>
        <pc:picChg chg="add mod modCrop">
          <ac:chgData name="Kirsten Grant" userId="67cedf55-20e9-4b02-9f59-655dfbdf33f5" providerId="ADAL" clId="{AAE24756-B249-4DBC-9C8C-7E3D818D52BF}" dt="2019-11-14T21:36:21.015" v="1775" actId="1076"/>
          <ac:picMkLst>
            <pc:docMk/>
            <pc:sldMk cId="0" sldId="260"/>
            <ac:picMk id="3" creationId="{3E6213F1-8676-4476-A357-1D5383DACF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22557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3db3644b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General introduction to your project and research focus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Your main objective: the big water-related social challenge you are trying to solve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	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The scientific approach you are taking to develop solutions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Study regions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Project contact information: PI, email and website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It can help to frame your main research objective as a question. For example, 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How will climate change affect agriculture in Canada?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How can we improve water quality and reduce algal blooms in Canadian lakes?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What are the links between fish health, food safety and food security in the Indigenous North?</a:t>
            </a:r>
            <a:endParaRPr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dirty="0">
                <a:solidFill>
                  <a:schemeClr val="dk1"/>
                </a:solidFill>
              </a:rPr>
              <a:t>What is the significance of groundwater fluxes on surface water flow?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g73db3644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3db3644b4_0_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Tell us about some new and exciting transformational results you have or that are emerging that are key to advancing the science</a:t>
            </a:r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200" dirty="0">
                <a:solidFill>
                  <a:schemeClr val="dk1"/>
                </a:solidFill>
              </a:rPr>
              <a:t>You may use one or two visual results (e.g., graphs or charts) that are easily interpreted and reused for a broad audience</a:t>
            </a: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These accomplishments slides will be also be used to build slide bank for use in GWF presentations 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key to advancing the science</a:t>
            </a: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r>
              <a:rPr lang="en" sz="1200" dirty="0">
                <a:latin typeface="PT Sans Narrow"/>
                <a:ea typeface="PT Sans Narrow"/>
                <a:cs typeface="PT Sans Narrow"/>
                <a:sym typeface="PT Sans Narrow"/>
              </a:rPr>
              <a:t>How are these results linked to the needs of your partners/users?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T Sans Narrow"/>
              <a:buChar char="●"/>
            </a:pPr>
            <a:endParaRPr lang="en" sz="12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7" name="Google Shape;77;g73db3644b4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3db3644b4_0_20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>
                <a:solidFill>
                  <a:schemeClr val="dk1"/>
                </a:solidFill>
              </a:rPr>
              <a:t>This slide should communicate the applications of your results. This could include: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How have the results so far been, or will be, of interest to your partners and other potential users?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What opportunities have you identified to put these results into action that you will be taking up in the coming year?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What do you foresee will be the impact of this research to society?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g73db3644b4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3db3644b4_0_1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Operational challenges that you want to highlight to the network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Are there opportunities to collaborate with other GWF projects that can help solve those challenges and/or leverage opportunities to have impact (i.e. shared data or coordinated KM activities)?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Do you need something from the collective Operations Team help you solve these challenges?</a:t>
            </a: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Note that content from this slide will not be used in the GWF outreach slide bank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73db3644b4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2" cy="79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4594622"/>
            <a:ext cx="4800599" cy="4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mailto:nandita.basu@uwaterloo.ca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Lake_Futures" TargetMode="External"/><Relationship Id="rId5" Type="http://schemas.openxmlformats.org/officeDocument/2006/relationships/hyperlink" Target="https://uwaterloo.ca/lake-futures/" TargetMode="External"/><Relationship Id="rId4" Type="http://schemas.openxmlformats.org/officeDocument/2006/relationships/hyperlink" Target="mailto:kirsten.grant@uwaterloo.ca" TargetMode="Externa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coordinates: PI, email, website, etc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06750" y="142181"/>
            <a:ext cx="74361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Lake Futures: Project Introduction and Information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72775" y="902238"/>
            <a:ext cx="5430325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/>
              <a:t>Lake Futures: Enhancing adaptive capacity and resilience of lakes and their watersheds</a:t>
            </a:r>
            <a:endParaRPr lang="en" dirty="0"/>
          </a:p>
          <a:p>
            <a:pPr marL="139700" lvl="2">
              <a:buSzPts val="1400"/>
            </a:pPr>
            <a:endParaRPr lang="en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b="1" dirty="0"/>
              <a:t>Main objective</a:t>
            </a:r>
            <a:r>
              <a:rPr lang="en-CA" dirty="0"/>
              <a:t>: How can we improve water quality and reduce algal blooms in Canadian lakes?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CA" b="1" dirty="0">
                <a:solidFill>
                  <a:schemeClr val="tx1"/>
                </a:solidFill>
              </a:rPr>
              <a:t>Approach:</a:t>
            </a:r>
            <a:r>
              <a:rPr lang="en-CA" dirty="0">
                <a:solidFill>
                  <a:schemeClr val="tx1"/>
                </a:solidFill>
              </a:rPr>
              <a:t> Analyze causes and impacts of lake eutrophication, develop watershed-lake models and indicators, assess management options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-CA" dirty="0">
              <a:solidFill>
                <a:schemeClr val="tx1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 dirty="0"/>
              <a:t>Study regions</a:t>
            </a:r>
            <a:r>
              <a:rPr lang="en" dirty="0"/>
              <a:t>:</a:t>
            </a:r>
            <a:r>
              <a:rPr lang="en-CA" dirty="0"/>
              <a:t> Great Lakes Basin, expanding to other cold region Lakes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dirty="0"/>
          </a:p>
          <a:p>
            <a:pPr marL="139700" lvl="1">
              <a:buSzPts val="1400"/>
            </a:pPr>
            <a:r>
              <a:rPr lang="en" dirty="0"/>
              <a:t>P</a:t>
            </a:r>
            <a:r>
              <a:rPr lang="en-CA" dirty="0" err="1"/>
              <a:t>rincipal</a:t>
            </a:r>
            <a:r>
              <a:rPr lang="en-CA" dirty="0"/>
              <a:t> Investigator</a:t>
            </a:r>
            <a:r>
              <a:rPr lang="en" dirty="0"/>
              <a:t>: Nandita Basu </a:t>
            </a:r>
            <a:r>
              <a:rPr lang="en-CA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nandita.basu@uwaterloo.ca</a:t>
            </a:r>
            <a:endParaRPr lang="en-CA" dirty="0">
              <a:solidFill>
                <a:schemeClr val="accent5"/>
              </a:solidFill>
            </a:endParaRPr>
          </a:p>
          <a:p>
            <a:pPr marL="139700" lvl="1">
              <a:buSzPts val="1400"/>
            </a:pPr>
            <a:r>
              <a:rPr lang="en-CA" dirty="0"/>
              <a:t>Project Manager: Kirsten Grant </a:t>
            </a:r>
            <a:r>
              <a:rPr lang="en-CA" dirty="0">
                <a:hlinkClick r:id="rId4"/>
              </a:rPr>
              <a:t>kirsten.grant@uwaterloo.ca</a:t>
            </a:r>
            <a:endParaRPr lang="en-CA" dirty="0"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139700" lvl="7">
              <a:buSzPts val="1400"/>
            </a:pPr>
            <a:r>
              <a:rPr lang="en-CA" dirty="0">
                <a:hlinkClick r:id="rId5"/>
              </a:rPr>
              <a:t>https://uwaterloo.ca/lake-futures/</a:t>
            </a:r>
            <a:r>
              <a:rPr lang="en-CA" dirty="0"/>
              <a:t>     Twitter: </a:t>
            </a:r>
            <a:r>
              <a:rPr lang="en-CA" dirty="0">
                <a:hlinkClick r:id="rId6"/>
              </a:rPr>
              <a:t>@</a:t>
            </a:r>
            <a:r>
              <a:rPr lang="en-CA" dirty="0" err="1">
                <a:hlinkClick r:id="rId6"/>
              </a:rPr>
              <a:t>Lake_Futures</a:t>
            </a:r>
            <a:endParaRPr lang="en-CA" dirty="0"/>
          </a:p>
          <a:p>
            <a:pPr marL="139700" lvl="7">
              <a:buSzPts val="1400"/>
            </a:pPr>
            <a:endParaRPr dirty="0"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  <a:endParaRPr dirty="0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FD3B33-92AE-4963-B6E4-255569A0DE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3" t="396" r="43149" b="-396"/>
          <a:stretch/>
        </p:blipFill>
        <p:spPr>
          <a:xfrm>
            <a:off x="5894500" y="902238"/>
            <a:ext cx="2905700" cy="37071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9003EFB-752E-4773-8606-8FE28D1A428A}"/>
              </a:ext>
            </a:extLst>
          </p:cNvPr>
          <p:cNvGrpSpPr/>
          <p:nvPr/>
        </p:nvGrpSpPr>
        <p:grpSpPr>
          <a:xfrm>
            <a:off x="152400" y="929073"/>
            <a:ext cx="605092" cy="640359"/>
            <a:chOff x="3148305" y="2265377"/>
            <a:chExt cx="3767240" cy="368630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1E7D2DF5-D521-42E1-907F-4033F53A8E55}"/>
                </a:ext>
              </a:extLst>
            </p:cNvPr>
            <p:cNvSpPr/>
            <p:nvPr/>
          </p:nvSpPr>
          <p:spPr>
            <a:xfrm>
              <a:off x="3198145" y="2278388"/>
              <a:ext cx="3673296" cy="36732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B3829D33-3E0F-4B59-A724-EEB8663B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8305" y="2265377"/>
              <a:ext cx="3767240" cy="36863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Transformational Science </a:t>
            </a: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Water Quality in the GLB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882" y="620310"/>
            <a:ext cx="5982655" cy="393569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34882" y="4369416"/>
            <a:ext cx="1116843" cy="323084"/>
            <a:chOff x="277792" y="4846374"/>
            <a:chExt cx="2234315" cy="523220"/>
          </a:xfrm>
        </p:grpSpPr>
        <p:sp>
          <p:nvSpPr>
            <p:cNvPr id="13" name="Rectangle 12"/>
            <p:cNvSpPr/>
            <p:nvPr/>
          </p:nvSpPr>
          <p:spPr>
            <a:xfrm>
              <a:off x="474562" y="4846374"/>
              <a:ext cx="203754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</a:rPr>
                <a:t>Available Discharge Data</a:t>
              </a:r>
            </a:p>
            <a:p>
              <a:r>
                <a:rPr lang="en-US" sz="1400" dirty="0">
                  <a:solidFill>
                    <a:schemeClr val="tx2"/>
                  </a:solidFill>
                </a:rPr>
                <a:t>1960-2016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77792" y="4907666"/>
              <a:ext cx="196770" cy="185195"/>
            </a:xfrm>
            <a:prstGeom prst="ellipse">
              <a:avLst/>
            </a:prstGeom>
            <a:solidFill>
              <a:srgbClr val="00FF0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425184" y="2375938"/>
            <a:ext cx="2566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Analyzed hundreds of water quality station data in Canada and US to find emergent patterns and develop biogeochemical classifications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11550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Urban Metabolism in the Greater Toronto Area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1026" name="Picture 2" descr="https://lh4.googleusercontent.com/eyRIE98p5hTtfZUJ-UR4yujcZ7E03jPa8OeQSNXyXRyY3QbH0AKFhgI4NSECUrOE8wA8NV9fw5mUmU9_xMsOql54gA2nKNPtiustWsL6RZXyT82t2mGmwWBd57cA1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9319"/>
            <a:ext cx="2891635" cy="297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5USvuDoGUpWmP3uZdW5jF85Wh8T-87rLr4erJeXd5I_BMMSIedv1NPszke4Z9OiuhAZuCaFMC218uh8jGkT0iE4O4vaPF3GGjskEtFO6qQ8heeDJuS0Qvb2gUhTMV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24"/>
          <a:stretch/>
        </p:blipFill>
        <p:spPr bwMode="auto">
          <a:xfrm>
            <a:off x="2886075" y="889319"/>
            <a:ext cx="4431282" cy="346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53112" y="725798"/>
            <a:ext cx="21908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/>
              <a:t>Analyzed nutrient flows across GTA to find opportunities for increased efficiency</a:t>
            </a:r>
          </a:p>
          <a:p>
            <a:pPr marL="285750" indent="-285750">
              <a:buFontTx/>
              <a:buChar char="-"/>
            </a:pPr>
            <a:endParaRPr lang="en-US" sz="1800" dirty="0" smtClean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SPG grant with TRCA exploring </a:t>
            </a:r>
            <a:r>
              <a:rPr lang="en-US" sz="1800" dirty="0" err="1" smtClean="0"/>
              <a:t>stormwater</a:t>
            </a:r>
            <a:r>
              <a:rPr lang="en-US" sz="1800" dirty="0" smtClean="0"/>
              <a:t> BMPs to address these flows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615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Modelling Nutrient Legacies to predict Water Quality Improvement timeframes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4098" name="Picture 2" descr="https://lh6.googleusercontent.com/UkHVLyHMPjfOOfAVNObZUr4GweTesDLTgIsYf3kgxtYgsv-Ze-6zPFEC5m4uFliK2AjnZ7bB1PzdVSNl5-ZMhYZ41LCQLZM0sVS1GQ6KtDGx4jUQBikQ5huLRDr9WhJSW69GMdC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3874"/>
            <a:ext cx="59436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84976" y="1013744"/>
            <a:ext cx="2706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 dirty="0" smtClean="0"/>
              <a:t>ELEMENT Model – if we make a change to the landscape, how long will it take for the water quality to improve?</a:t>
            </a:r>
          </a:p>
          <a:p>
            <a:pPr marL="285750" indent="-285750">
              <a:buFontTx/>
              <a:buChar char="-"/>
            </a:pPr>
            <a:endParaRPr lang="en-US" sz="1800" dirty="0"/>
          </a:p>
          <a:p>
            <a:pPr marL="285750" indent="-285750">
              <a:buFontTx/>
              <a:buChar char="-"/>
            </a:pPr>
            <a:r>
              <a:rPr lang="en-US" sz="1800" dirty="0" smtClean="0"/>
              <a:t>Funding from ECCC to develop model for the Thames and the Sydenham watersheds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89348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Role of a large shallow lake in modulating phosphoru loads to L. Erie</a:t>
            </a:r>
            <a:endParaRPr lang="en-US" sz="3200"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6" name="Picture 2" descr="The image “http://www2.cwr.uwa.edu.au/~ttfadmin/model/caedym/caedym_model_large.gif” cannot be displayed, because it contains error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8" y="1099531"/>
            <a:ext cx="3315700" cy="2497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308" y="1099530"/>
            <a:ext cx="3930896" cy="2988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7149967" y="5641969"/>
            <a:ext cx="189667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Lake Erie watershed with borders</a:t>
            </a:r>
          </a:p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indicated by green solid line</a:t>
            </a: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62307" y="6528630"/>
            <a:ext cx="481693" cy="32937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(d)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93983" y="2194626"/>
            <a:ext cx="320124" cy="399248"/>
          </a:xfrm>
          <a:prstGeom prst="rect">
            <a:avLst/>
          </a:prstGeom>
          <a:solidFill>
            <a:schemeClr val="bg1">
              <a:lumMod val="50000"/>
              <a:alpha val="42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3611165"/>
            <a:ext cx="3346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a 3-D coupled hydrodynamics &amp; WQ model (ELCOM-CAEDYM) for understanding of phosphorus (P)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693152" y="1224700"/>
            <a:ext cx="1450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Even </a:t>
            </a:r>
            <a:r>
              <a:rPr lang="en-US" dirty="0" smtClean="0"/>
              <a:t>with a very short water residence time </a:t>
            </a:r>
            <a:r>
              <a:rPr lang="en-US" dirty="0" smtClean="0"/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days), </a:t>
            </a:r>
            <a:r>
              <a:rPr lang="en-US" dirty="0" smtClean="0"/>
              <a:t>Lake St. Clair is a net sink for phosphorus retaining about 17% TP and 35% DRP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1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Exploring Linkages between Water Quality and Ecosystem Services</a:t>
            </a:r>
            <a:endParaRPr lang="en-US" sz="3200"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9967" y="5641969"/>
            <a:ext cx="189667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Lake Erie watershed with borders</a:t>
            </a:r>
          </a:p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indicated by green solid line</a:t>
            </a: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62307" y="6528630"/>
            <a:ext cx="481693" cy="32937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(d)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3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5020"/>
            <a:ext cx="4227573" cy="317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-141" t="14686" r="16723" b="1690"/>
          <a:stretch/>
        </p:blipFill>
        <p:spPr>
          <a:xfrm>
            <a:off x="4817047" y="825612"/>
            <a:ext cx="3281256" cy="24669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8600" y="3491593"/>
            <a:ext cx="4174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With support from OMNRF exploring </a:t>
            </a:r>
            <a:r>
              <a:rPr lang="en-CA" dirty="0"/>
              <a:t>linkages between environmental quality and recruitment success in a valued ecosystem component (walleye) in the southern Grand River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74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0" y="7212"/>
            <a:ext cx="8400288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000" dirty="0" smtClean="0">
                <a:latin typeface="PT Sans Narrow"/>
                <a:ea typeface="PT Sans Narrow"/>
                <a:cs typeface="PT Sans Narrow"/>
                <a:sym typeface="PT Sans Narrow"/>
              </a:rPr>
              <a:t>Highlights: Developing Next Generation Water Quality Valuation Tools for the GLB</a:t>
            </a:r>
            <a:endParaRPr lang="en-US" sz="3200"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6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9967" y="5641969"/>
            <a:ext cx="1896673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Lake Erie watershed with borders</a:t>
            </a:r>
          </a:p>
          <a:p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indicated by green solid line</a:t>
            </a: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62307" y="6528630"/>
            <a:ext cx="481693" cy="32937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(d)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Image result for roy brouwer water quality valu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59" y="1265400"/>
            <a:ext cx="3338805" cy="305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04470" y="984984"/>
            <a:ext cx="50957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>Working with Environment and Climate Change Canada to update their Water Quality Valuation Tool</a:t>
            </a:r>
          </a:p>
          <a:p>
            <a:endParaRPr lang="en-CA" dirty="0"/>
          </a:p>
          <a:p>
            <a:r>
              <a:rPr lang="en-CA" dirty="0" smtClean="0"/>
              <a:t>Developing models to evaluate cost effectiveness of watershed management in the Grand River Watershed</a:t>
            </a:r>
            <a:endParaRPr lang="en-CA" dirty="0"/>
          </a:p>
        </p:txBody>
      </p:sp>
      <p:pic>
        <p:nvPicPr>
          <p:cNvPr id="5124" name="Picture 4" descr="Image result for great lakes bas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101" y="2381551"/>
            <a:ext cx="2970465" cy="22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44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106750" y="75384"/>
            <a:ext cx="56808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PT Sans Narrow"/>
                <a:ea typeface="PT Sans Narrow"/>
                <a:cs typeface="PT Sans Narrow"/>
                <a:sym typeface="PT Sans Narrow"/>
              </a:rPr>
              <a:t>Project Impact and Aspirations</a:t>
            </a:r>
            <a:endParaRPr sz="3000" dirty="0"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207600" y="764652"/>
            <a:ext cx="500490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 smtClean="0">
                <a:solidFill>
                  <a:schemeClr val="dk1"/>
                </a:solidFill>
              </a:rPr>
              <a:t>Held a Lake Watershed Modelling Workshop that was attended by stakeholders and academics from US and Canada – synergies identified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lang="en-CA" dirty="0" smtClean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 smtClean="0">
                <a:solidFill>
                  <a:schemeClr val="dk1"/>
                </a:solidFill>
              </a:rPr>
              <a:t>Successful partnerships: ECCC granted </a:t>
            </a:r>
            <a:r>
              <a:rPr lang="en-CA" dirty="0">
                <a:solidFill>
                  <a:schemeClr val="dk1"/>
                </a:solidFill>
              </a:rPr>
              <a:t>additional funds to expand the development of </a:t>
            </a:r>
            <a:r>
              <a:rPr lang="en-CA" dirty="0" err="1">
                <a:solidFill>
                  <a:schemeClr val="dk1"/>
                </a:solidFill>
              </a:rPr>
              <a:t>ELEMeNT</a:t>
            </a:r>
            <a:r>
              <a:rPr lang="en-CA" dirty="0">
                <a:solidFill>
                  <a:schemeClr val="dk1"/>
                </a:solidFill>
              </a:rPr>
              <a:t> </a:t>
            </a:r>
            <a:r>
              <a:rPr lang="en-CA" dirty="0" smtClean="0">
                <a:solidFill>
                  <a:schemeClr val="dk1"/>
                </a:solidFill>
              </a:rPr>
              <a:t>model, OMNRF helped create the walleye project</a:t>
            </a:r>
          </a:p>
          <a:p>
            <a:pPr marL="457200" lvl="1" indent="-317500">
              <a:buSzPts val="1400"/>
              <a:buChar char="●"/>
            </a:pPr>
            <a:endParaRPr lang="en-CA" dirty="0" smtClean="0">
              <a:solidFill>
                <a:schemeClr val="dk1"/>
              </a:solidFill>
            </a:endParaRPr>
          </a:p>
          <a:p>
            <a:pPr marL="457200" lvl="0" indent="-317500">
              <a:buSzPts val="1400"/>
              <a:buChar char="●"/>
            </a:pPr>
            <a:r>
              <a:rPr lang="en-CA" dirty="0" smtClean="0">
                <a:solidFill>
                  <a:schemeClr val="dk1"/>
                </a:solidFill>
              </a:rPr>
              <a:t>Contribute </a:t>
            </a:r>
            <a:r>
              <a:rPr lang="en-CA" dirty="0">
                <a:solidFill>
                  <a:schemeClr val="dk1"/>
                </a:solidFill>
              </a:rPr>
              <a:t>valuable insights and science to existing collaborations and initiatives including:</a:t>
            </a:r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CA" dirty="0"/>
              <a:t>Nutrient Annex of the 2012 </a:t>
            </a:r>
            <a:r>
              <a:rPr lang="en-CA" dirty="0" smtClean="0"/>
              <a:t>GLQWA (Can we achieve the 40% P reduction target?)</a:t>
            </a:r>
            <a:endParaRPr lang="en-CA" dirty="0"/>
          </a:p>
          <a:p>
            <a:pPr marL="914400" lvl="1" indent="-317500">
              <a:buSzPts val="1400"/>
              <a:buFont typeface="Arial"/>
              <a:buChar char="○"/>
            </a:pPr>
            <a:r>
              <a:rPr lang="en-CA" dirty="0" smtClean="0"/>
              <a:t>Binational </a:t>
            </a:r>
            <a:r>
              <a:rPr lang="en-CA" dirty="0"/>
              <a:t>Cooperative Science and Monitoring Initiative (CSMI)</a:t>
            </a:r>
          </a:p>
          <a:p>
            <a:pPr marL="914400" lvl="1" indent="-317500">
              <a:buSzPts val="1400"/>
              <a:buFont typeface="Arial"/>
              <a:buChar char="○"/>
            </a:pPr>
            <a:endParaRPr lang="en-CA" dirty="0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CA" dirty="0">
                <a:solidFill>
                  <a:schemeClr val="dk1"/>
                </a:solidFill>
              </a:rPr>
              <a:t>Deliver risk management solutions and decision support tools</a:t>
            </a:r>
            <a:endParaRPr lang="en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3" name="Picture 2" descr="A body of water&#10;&#10;Description automatically generated">
            <a:extLst>
              <a:ext uri="{FF2B5EF4-FFF2-40B4-BE49-F238E27FC236}">
                <a16:creationId xmlns:a16="http://schemas.microsoft.com/office/drawing/2014/main" xmlns="" id="{BE8998AE-7B6A-45BB-80A0-DD0D5FC71D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87" t="-2285"/>
          <a:stretch/>
        </p:blipFill>
        <p:spPr>
          <a:xfrm>
            <a:off x="5277675" y="996300"/>
            <a:ext cx="3631393" cy="322623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Project Title</a:t>
            </a:r>
            <a:endParaRPr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06750" y="177900"/>
            <a:ext cx="8420400" cy="8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Challenges and Cross-project Collaboration Opportunities</a:t>
            </a:r>
            <a:endParaRPr sz="30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chemeClr val="dk1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272775" y="1091125"/>
            <a:ext cx="5004900" cy="30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Recruiting in time..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Cross project collaborations</a:t>
            </a:r>
            <a:endParaRPr lang="en-US" sz="2400" dirty="0"/>
          </a:p>
          <a:p>
            <a:pPr lvl="1"/>
            <a:r>
              <a:rPr lang="en-US" sz="2400" dirty="0" smtClean="0"/>
              <a:t>       </a:t>
            </a:r>
            <a:r>
              <a:rPr lang="en-US" sz="1800" dirty="0" smtClean="0"/>
              <a:t>- Agricultural Water Futures 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smtClean="0"/>
              <a:t>        -  </a:t>
            </a:r>
            <a:r>
              <a:rPr lang="en-US" sz="1800" dirty="0" err="1" smtClean="0"/>
              <a:t>FormBLOOM</a:t>
            </a:r>
            <a:r>
              <a:rPr lang="en-US" sz="1800" dirty="0" smtClean="0"/>
              <a:t> –watersheds to reservoirs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smtClean="0"/>
              <a:t>        -   </a:t>
            </a:r>
            <a:r>
              <a:rPr lang="en-US" sz="1800" dirty="0" smtClean="0"/>
              <a:t>Prairie Water – biogeochemical classification at the Pan Canadian Scale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2400" dirty="0"/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45700"/>
            <a:ext cx="8839200" cy="612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1624800" y="4556000"/>
            <a:ext cx="7175400" cy="1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dirty="0">
                <a:solidFill>
                  <a:srgbClr val="FFFFFF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Lake Futures: Enhancing adaptive capacity and resilience of lakes and their watersheds</a:t>
            </a:r>
          </a:p>
        </p:txBody>
      </p:sp>
      <p:pic>
        <p:nvPicPr>
          <p:cNvPr id="3" name="Picture 2" descr="A picture containing outdoor, grass, black, riding&#10;&#10;Description automatically generated">
            <a:extLst>
              <a:ext uri="{FF2B5EF4-FFF2-40B4-BE49-F238E27FC236}">
                <a16:creationId xmlns:a16="http://schemas.microsoft.com/office/drawing/2014/main" xmlns="" id="{3E6213F1-8676-4476-A357-1D5383DACF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55" t="8649" r="6555" b="5221"/>
          <a:stretch/>
        </p:blipFill>
        <p:spPr>
          <a:xfrm>
            <a:off x="5652605" y="1437989"/>
            <a:ext cx="3218619" cy="215865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8CA2719A6D984E9FF4DADE1B2C9069" ma:contentTypeVersion="8" ma:contentTypeDescription="Create a new document." ma:contentTypeScope="" ma:versionID="32a42c590ed9ebc349aea904308072c6">
  <xsd:schema xmlns:xsd="http://www.w3.org/2001/XMLSchema" xmlns:xs="http://www.w3.org/2001/XMLSchema" xmlns:p="http://schemas.microsoft.com/office/2006/metadata/properties" xmlns:ns3="6dc14476-aca2-4194-a757-1f37867a0f86" targetNamespace="http://schemas.microsoft.com/office/2006/metadata/properties" ma:root="true" ma:fieldsID="e635202ccc904001dd51ef4594a51b2f" ns3:_="">
    <xsd:import namespace="6dc14476-aca2-4194-a757-1f37867a0f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14476-aca2-4194-a757-1f37867a0f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E96B5A-B731-4ECB-A708-8FC1A283DDD8}">
  <ds:schemaRefs>
    <ds:schemaRef ds:uri="6dc14476-aca2-4194-a757-1f37867a0f86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741C136-C7F9-4470-BAB3-06AD522948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F36E8C-F421-4F23-9914-7DF6DF253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dc14476-aca2-4194-a757-1f37867a0f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1443</TotalTime>
  <Words>1327</Words>
  <Application>Microsoft Office PowerPoint</Application>
  <PresentationFormat>On-screen Show (16:9)</PresentationFormat>
  <Paragraphs>157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PT Sans Narrow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DeBeer, Chris</dc:creator>
  <cp:lastModifiedBy>Nandita Basu</cp:lastModifiedBy>
  <cp:revision>10</cp:revision>
  <dcterms:modified xsi:type="dcterms:W3CDTF">2019-11-18T22:13:22Z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0x010100CD8CA2719A6D984E9FF4DADE1B2C9069</vt:lpwstr>
  </property>
</Properties>
</file>