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61" r:id="rId4"/>
    <p:sldId id="262" r:id="rId5"/>
    <p:sldId id="258" r:id="rId6"/>
    <p:sldId id="263" r:id="rId7"/>
    <p:sldId id="259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8"/>
    <p:restoredTop sz="80948"/>
  </p:normalViewPr>
  <p:slideViewPr>
    <p:cSldViewPr snapToGrid="0">
      <p:cViewPr varScale="1">
        <p:scale>
          <a:sx n="87" d="100"/>
          <a:sy n="87" d="100"/>
        </p:scale>
        <p:origin x="208" y="2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73db3644b4_0_2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g73db3644b4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can help to frame your main research objective as a question. For example, 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will climate change affect agriculture in Canada?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How can we improve water quality and reduce algal blooms in Canadian lakes?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are the links between fish health, food safety and food security in the Indigenous North?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What is the significance of groundwater fluxes on surface water flow?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  <a:endParaRPr sz="120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5385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</a:t>
            </a:r>
            <a:r>
              <a:rPr lang="en" sz="1200" dirty="0" smtClean="0">
                <a:latin typeface="PT Sans Narrow"/>
                <a:ea typeface="PT Sans Narrow"/>
                <a:cs typeface="PT Sans Narrow"/>
                <a:sym typeface="PT Sans Narrow"/>
              </a:rPr>
              <a:t>?</a:t>
            </a:r>
            <a:endParaRPr lang="en-US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-US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What does risk mean to people on the ground?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Bring together community knowledge and vulnerability forecasting in a spatial framework.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0317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</a:t>
            </a:r>
            <a:r>
              <a:rPr lang="en" sz="1200" dirty="0" smtClean="0">
                <a:latin typeface="PT Sans Narrow"/>
                <a:ea typeface="PT Sans Narrow"/>
                <a:cs typeface="PT Sans Narrow"/>
                <a:sym typeface="PT Sans Narrow"/>
              </a:rPr>
              <a:t>?</a:t>
            </a:r>
            <a:endParaRPr lang="en-US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-US" sz="1200" dirty="0" smtClean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What does risk mean to people on the ground?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</a:rPr>
              <a:t>Bring together community knowledge and vulnerability forecasting in a spatial framework. 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 smtClean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2319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2" cy="7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4594622"/>
            <a:ext cx="4800599" cy="4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orthernwaterfutures.ca" TargetMode="External"/><Relationship Id="rId4" Type="http://schemas.openxmlformats.org/officeDocument/2006/relationships/hyperlink" Target="http://www.northernwaterfutures.ca/" TargetMode="External"/><Relationship Id="rId5" Type="http://schemas.openxmlformats.org/officeDocument/2006/relationships/image" Target="../media/image3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7.png"/><Relationship Id="rId5" Type="http://schemas.openxmlformats.org/officeDocument/2006/relationships/image" Target="../media/image18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6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8.tiff"/><Relationship Id="rId5" Type="http://schemas.openxmlformats.org/officeDocument/2006/relationships/image" Target="../media/image29.tiff"/><Relationship Id="rId6" Type="http://schemas.openxmlformats.org/officeDocument/2006/relationships/image" Target="../media/image30.JPG"/><Relationship Id="rId7" Type="http://schemas.openxmlformats.org/officeDocument/2006/relationships/image" Target="../media/image31.jpeg"/><Relationship Id="rId8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  Global Water Futures: Solutions to Water Threats in an Era of Global Change</a:t>
            </a:r>
            <a:endParaRPr sz="160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697" y="267217"/>
            <a:ext cx="7788732" cy="3673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225592" y="89338"/>
            <a:ext cx="3402032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5790127" y="337457"/>
            <a:ext cx="5004900" cy="124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smtClean="0"/>
              <a:t>PI</a:t>
            </a:r>
            <a:r>
              <a:rPr lang="en-US" dirty="0" smtClean="0"/>
              <a:t>: Jennifer Baltzer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dirty="0" smtClean="0"/>
              <a:t>Email: </a:t>
            </a:r>
            <a:r>
              <a:rPr lang="en-US" dirty="0" smtClean="0">
                <a:hlinkClick r:id="rId3"/>
              </a:rPr>
              <a:t>info@northernwaterfutures.ca</a:t>
            </a:r>
            <a:endParaRPr lang="en-US" dirty="0" smtClean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dirty="0" smtClean="0"/>
              <a:t>Website: </a:t>
            </a:r>
            <a:r>
              <a:rPr lang="en-US" dirty="0" smtClean="0">
                <a:hlinkClick r:id="rId4"/>
              </a:rPr>
              <a:t>www.northernwaterfutures.ca</a:t>
            </a:r>
            <a:r>
              <a:rPr lang="en-US" dirty="0" smtClean="0"/>
              <a:t> </a:t>
            </a:r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dirty="0" smtClean="0"/>
              <a:t>Twitter: @</a:t>
            </a:r>
            <a:r>
              <a:rPr lang="en-US" dirty="0" err="1" smtClean="0"/>
              <a:t>NWF_Research</a:t>
            </a:r>
            <a:endParaRPr lang="en-US" dirty="0" smtClean="0"/>
          </a:p>
          <a:p>
            <a:pPr marL="139700" lvl="0" algn="l" rtl="0">
              <a:spcBef>
                <a:spcPts val="0"/>
              </a:spcBef>
              <a:spcAft>
                <a:spcPts val="0"/>
              </a:spcAft>
              <a:buSzPts val="1400"/>
            </a:pPr>
            <a:r>
              <a:rPr lang="en-US" dirty="0" smtClean="0"/>
              <a:t>Facebook: @</a:t>
            </a:r>
            <a:r>
              <a:rPr lang="en-US" dirty="0" err="1" smtClean="0"/>
              <a:t>NorthernWaterFutures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2400" y="808429"/>
            <a:ext cx="5667966" cy="3491761"/>
            <a:chOff x="4903715" y="47755"/>
            <a:chExt cx="7231244" cy="4866664"/>
          </a:xfrm>
        </p:grpSpPr>
        <p:grpSp>
          <p:nvGrpSpPr>
            <p:cNvPr id="7" name="Group 6"/>
            <p:cNvGrpSpPr/>
            <p:nvPr/>
          </p:nvGrpSpPr>
          <p:grpSpPr>
            <a:xfrm>
              <a:off x="6664716" y="47755"/>
              <a:ext cx="3683131" cy="2162630"/>
              <a:chOff x="2650851" y="-121346"/>
              <a:chExt cx="4271039" cy="2162630"/>
            </a:xfrm>
          </p:grpSpPr>
          <p:sp>
            <p:nvSpPr>
              <p:cNvPr id="8" name="Rounded Rectangle 7"/>
              <p:cNvSpPr/>
              <p:nvPr/>
            </p:nvSpPr>
            <p:spPr>
              <a:xfrm>
                <a:off x="2650851" y="-121346"/>
                <a:ext cx="4271039" cy="2162630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9" name="Rounded Rectangle 4"/>
              <p:cNvSpPr/>
              <p:nvPr/>
            </p:nvSpPr>
            <p:spPr>
              <a:xfrm>
                <a:off x="2704903" y="93932"/>
                <a:ext cx="4216987" cy="17374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Changing Biophysical Landscape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0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</a:t>
                </a: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kern="1200" dirty="0" err="1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Hydroclimatic</a:t>
                </a: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changes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Wildfire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Permafrost thaw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Habitat loss and fragmentation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8843878" y="2763735"/>
              <a:ext cx="3291081" cy="2150684"/>
              <a:chOff x="5294810" y="3726226"/>
              <a:chExt cx="3686922" cy="2150684"/>
            </a:xfrm>
          </p:grpSpPr>
          <p:sp>
            <p:nvSpPr>
              <p:cNvPr id="11" name="Rounded Rectangle 10"/>
              <p:cNvSpPr/>
              <p:nvPr/>
            </p:nvSpPr>
            <p:spPr>
              <a:xfrm>
                <a:off x="5294810" y="3726226"/>
                <a:ext cx="3686922" cy="2150684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2" name="Rounded Rectangle 8"/>
              <p:cNvSpPr/>
              <p:nvPr/>
            </p:nvSpPr>
            <p:spPr>
              <a:xfrm>
                <a:off x="5338029" y="4046816"/>
                <a:ext cx="3600483" cy="155565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Sustainable development</a:t>
                </a:r>
                <a:endParaRPr lang="en-US" b="1" kern="1200" dirty="0" smtClean="0">
                  <a:solidFill>
                    <a:srgbClr val="000000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Infrastructure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Reliable energy supply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- Responsible resource extraction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kern="12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903715" y="2713150"/>
              <a:ext cx="2951261" cy="2201268"/>
              <a:chOff x="457192" y="3625974"/>
              <a:chExt cx="2951261" cy="2201268"/>
            </a:xfrm>
          </p:grpSpPr>
          <p:sp>
            <p:nvSpPr>
              <p:cNvPr id="14" name="Rounded Rectangle 13"/>
              <p:cNvSpPr/>
              <p:nvPr/>
            </p:nvSpPr>
            <p:spPr>
              <a:xfrm>
                <a:off x="457192" y="3625974"/>
                <a:ext cx="2951261" cy="2201268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0">
                <a:scrgbClr r="0" g="0" b="0"/>
              </a:lnRef>
              <a:fillRef idx="3">
                <a:scrgbClr r="0" g="0" b="0"/>
              </a:fillRef>
              <a:effectRef idx="2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5" name="Rounded Rectangle 12"/>
              <p:cNvSpPr/>
              <p:nvPr/>
            </p:nvSpPr>
            <p:spPr>
              <a:xfrm>
                <a:off x="505318" y="3965805"/>
                <a:ext cx="2853895" cy="156478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57150" tIns="57150" rIns="57150" bIns="57150" numCol="1" spcCol="1270" anchor="ctr" anchorCtr="0">
                <a:noAutofit/>
              </a:bodyPr>
              <a:lstStyle/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b="1" kern="12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Community health and wellbeing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- Food safety and security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- Drinking water safety</a:t>
                </a: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- </a:t>
                </a:r>
                <a:r>
                  <a:rPr lang="en-US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Traditional livelihoods</a:t>
                </a:r>
                <a:endParaRPr lang="en-US" kern="1200" dirty="0" smtClean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  <a:p>
                <a:pPr lvl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kern="1200" dirty="0" smtClean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- Harvester Safety</a:t>
                </a:r>
                <a:endParaRPr lang="en-US" kern="1200" dirty="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H="1">
              <a:off x="5450827" y="1212188"/>
              <a:ext cx="1048870" cy="1417975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531587" y="1212188"/>
              <a:ext cx="1180110" cy="1500963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7908758" y="3875929"/>
              <a:ext cx="886436" cy="6260"/>
            </a:xfrm>
            <a:prstGeom prst="straightConnector1">
              <a:avLst/>
            </a:prstGeom>
            <a:ln w="6350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145" y="1793334"/>
            <a:ext cx="3245472" cy="33501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20686" y="1793334"/>
            <a:ext cx="1589314" cy="28583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52400" y="131288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DF9FE00D-DC75-4311-B5D7-C6149A29B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67" y="1104267"/>
            <a:ext cx="3947891" cy="279155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B54F07B-00B8-4FB9-BC59-FB3592696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1658" y="1102568"/>
            <a:ext cx="3971485" cy="281998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7B85462-E03D-4956-A34A-EF1E063ED297}"/>
              </a:ext>
            </a:extLst>
          </p:cNvPr>
          <p:cNvGrpSpPr/>
          <p:nvPr/>
        </p:nvGrpSpPr>
        <p:grpSpPr>
          <a:xfrm>
            <a:off x="408197" y="3950974"/>
            <a:ext cx="8267717" cy="603417"/>
            <a:chOff x="3301072" y="5789001"/>
            <a:chExt cx="8539171" cy="681859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B9EF7B43-659E-4237-8362-24A0CE062D7F}"/>
                </a:ext>
              </a:extLst>
            </p:cNvPr>
            <p:cNvGrpSpPr/>
            <p:nvPr/>
          </p:nvGrpSpPr>
          <p:grpSpPr>
            <a:xfrm>
              <a:off x="3469064" y="5908508"/>
              <a:ext cx="8371179" cy="424708"/>
              <a:chOff x="2719387" y="870692"/>
              <a:chExt cx="8371179" cy="42470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="" xmlns:a16="http://schemas.microsoft.com/office/drawing/2014/main" id="{BECA7041-D7DD-42CB-9928-1A1D62357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19387" y="888831"/>
                <a:ext cx="441923" cy="406569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="" xmlns:a16="http://schemas.microsoft.com/office/drawing/2014/main" id="{0F20FDFD-6159-4196-91DD-97D5A29B3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4715" y="870692"/>
                <a:ext cx="440756" cy="405653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="" xmlns:a16="http://schemas.microsoft.com/office/drawing/2014/main" id="{5D7E743E-79B7-45EB-A66E-5EF0FC6A8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78918" y="870692"/>
                <a:ext cx="440755" cy="406569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="" xmlns:a16="http://schemas.microsoft.com/office/drawing/2014/main" id="{AE74444E-DF61-4BA5-A0A6-F277F6C5A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92509" y="870692"/>
                <a:ext cx="441923" cy="40656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="" xmlns:a16="http://schemas.microsoft.com/office/drawing/2014/main" id="{700DB554-8821-4390-B15C-2C7CE1A7B2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005272" y="881351"/>
                <a:ext cx="440756" cy="405652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8AF5C19D-D2D8-4551-95BA-67707B61384A}"/>
                  </a:ext>
                </a:extLst>
              </p:cNvPr>
              <p:cNvSpPr txBox="1"/>
              <p:nvPr/>
            </p:nvSpPr>
            <p:spPr>
              <a:xfrm>
                <a:off x="3235754" y="900621"/>
                <a:ext cx="1426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Very High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3F29252A-829E-46A4-BD56-E79120A2FCF2}"/>
                  </a:ext>
                </a:extLst>
              </p:cNvPr>
              <p:cNvSpPr txBox="1"/>
              <p:nvPr/>
            </p:nvSpPr>
            <p:spPr>
              <a:xfrm>
                <a:off x="5109777" y="900621"/>
                <a:ext cx="1426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High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id="{56A46CBC-CBB8-46CF-B62B-49787746C624}"/>
                  </a:ext>
                </a:extLst>
              </p:cNvPr>
              <p:cNvSpPr txBox="1"/>
              <p:nvPr/>
            </p:nvSpPr>
            <p:spPr>
              <a:xfrm>
                <a:off x="6461829" y="902085"/>
                <a:ext cx="1426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Moderate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="" xmlns:a16="http://schemas.microsoft.com/office/drawing/2014/main" id="{9D4E799B-35DF-49E8-89BE-C015923C0C2C}"/>
                  </a:ext>
                </a:extLst>
              </p:cNvPr>
              <p:cNvSpPr txBox="1"/>
              <p:nvPr/>
            </p:nvSpPr>
            <p:spPr>
              <a:xfrm>
                <a:off x="8290779" y="908060"/>
                <a:ext cx="1426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Low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="" xmlns:a16="http://schemas.microsoft.com/office/drawing/2014/main" id="{0734908E-CAF6-4975-B5FB-664186511097}"/>
                  </a:ext>
                </a:extLst>
              </p:cNvPr>
              <p:cNvSpPr txBox="1"/>
              <p:nvPr/>
            </p:nvSpPr>
            <p:spPr>
              <a:xfrm>
                <a:off x="9663764" y="911451"/>
                <a:ext cx="142680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None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9031515B-B7F3-4807-A206-7133A88445E6}"/>
                </a:ext>
              </a:extLst>
            </p:cNvPr>
            <p:cNvSpPr/>
            <p:nvPr/>
          </p:nvSpPr>
          <p:spPr>
            <a:xfrm>
              <a:off x="3301072" y="5789001"/>
              <a:ext cx="7957216" cy="681859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E0843CD-9174-485C-896A-15B31C3A3AFB}"/>
              </a:ext>
            </a:extLst>
          </p:cNvPr>
          <p:cNvSpPr txBox="1"/>
          <p:nvPr/>
        </p:nvSpPr>
        <p:spPr>
          <a:xfrm>
            <a:off x="353767" y="716721"/>
            <a:ext cx="4350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Circumpolar Maps (</a:t>
            </a:r>
            <a:r>
              <a:rPr lang="en-CA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Olefeldt</a:t>
            </a:r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et al. 2016)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53CFC287-0E7B-484C-AD39-9B631EB17A0D}"/>
              </a:ext>
            </a:extLst>
          </p:cNvPr>
          <p:cNvSpPr txBox="1"/>
          <p:nvPr/>
        </p:nvSpPr>
        <p:spPr>
          <a:xfrm>
            <a:off x="4319046" y="696172"/>
            <a:ext cx="482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Community-based Maps (Gibson et al. in prep)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37CE9FE-B7F2-489C-A3FA-02E051D98F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2684" y="0"/>
            <a:ext cx="34615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52400" y="131288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68B5353-93C0-4BD4-9802-238D3C8E513C}"/>
              </a:ext>
            </a:extLst>
          </p:cNvPr>
          <p:cNvGrpSpPr/>
          <p:nvPr/>
        </p:nvGrpSpPr>
        <p:grpSpPr>
          <a:xfrm>
            <a:off x="2720784" y="5672078"/>
            <a:ext cx="8539171" cy="681859"/>
            <a:chOff x="3016670" y="5672078"/>
            <a:chExt cx="8539171" cy="681859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63F862A0-D73B-480C-A2D6-5CB7A30EA5B8}"/>
                </a:ext>
              </a:extLst>
            </p:cNvPr>
            <p:cNvGrpSpPr/>
            <p:nvPr/>
          </p:nvGrpSpPr>
          <p:grpSpPr>
            <a:xfrm>
              <a:off x="3016670" y="5672078"/>
              <a:ext cx="8539171" cy="681859"/>
              <a:chOff x="3301072" y="5789001"/>
              <a:chExt cx="8539171" cy="681859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FF0321D3-8633-4B34-8AA0-6693005A2587}"/>
                  </a:ext>
                </a:extLst>
              </p:cNvPr>
              <p:cNvGrpSpPr/>
              <p:nvPr/>
            </p:nvGrpSpPr>
            <p:grpSpPr>
              <a:xfrm>
                <a:off x="3985431" y="5919167"/>
                <a:ext cx="7854812" cy="405652"/>
                <a:chOff x="3235754" y="881351"/>
                <a:chExt cx="7854812" cy="405652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="" xmlns:a16="http://schemas.microsoft.com/office/drawing/2014/main" id="{6666B8C1-828F-4B21-A388-36F59A6A5C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9005272" y="881351"/>
                  <a:ext cx="440756" cy="405652"/>
                </a:xfrm>
                <a:prstGeom prst="rect">
                  <a:avLst/>
                </a:prstGeom>
              </p:spPr>
            </p:pic>
            <p:sp>
              <p:nvSpPr>
                <p:cNvPr id="35" name="TextBox 34">
                  <a:extLst>
                    <a:ext uri="{FF2B5EF4-FFF2-40B4-BE49-F238E27FC236}">
                      <a16:creationId xmlns="" xmlns:a16="http://schemas.microsoft.com/office/drawing/2014/main" id="{D8543EDF-70E6-44DA-A5E5-C97EDC7C8EEB}"/>
                    </a:ext>
                  </a:extLst>
                </p:cNvPr>
                <p:cNvSpPr txBox="1"/>
                <p:nvPr/>
              </p:nvSpPr>
              <p:spPr>
                <a:xfrm>
                  <a:off x="3235754" y="900621"/>
                  <a:ext cx="14268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solidFill>
                        <a:schemeClr val="bg1">
                          <a:lumMod val="85000"/>
                        </a:schemeClr>
                      </a:solidFill>
                    </a:rPr>
                    <a:t>Very High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="" xmlns:a16="http://schemas.microsoft.com/office/drawing/2014/main" id="{98C0F0F6-FE07-4152-B48D-26A07E9C09AE}"/>
                    </a:ext>
                  </a:extLst>
                </p:cNvPr>
                <p:cNvSpPr txBox="1"/>
                <p:nvPr/>
              </p:nvSpPr>
              <p:spPr>
                <a:xfrm>
                  <a:off x="5109777" y="900621"/>
                  <a:ext cx="66942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solidFill>
                        <a:schemeClr val="bg1">
                          <a:lumMod val="85000"/>
                        </a:schemeClr>
                      </a:solidFill>
                    </a:rPr>
                    <a:t>High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F40B7CBB-78F9-4E09-AB22-76C75EB9822A}"/>
                    </a:ext>
                  </a:extLst>
                </p:cNvPr>
                <p:cNvSpPr txBox="1"/>
                <p:nvPr/>
              </p:nvSpPr>
              <p:spPr>
                <a:xfrm>
                  <a:off x="6461829" y="902085"/>
                  <a:ext cx="114654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solidFill>
                        <a:schemeClr val="bg1">
                          <a:lumMod val="85000"/>
                        </a:schemeClr>
                      </a:solidFill>
                    </a:rPr>
                    <a:t>Moderate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913D4DA1-1075-4349-9240-D50C14F5277B}"/>
                    </a:ext>
                  </a:extLst>
                </p:cNvPr>
                <p:cNvSpPr txBox="1"/>
                <p:nvPr/>
              </p:nvSpPr>
              <p:spPr>
                <a:xfrm>
                  <a:off x="8290779" y="908060"/>
                  <a:ext cx="14268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solidFill>
                        <a:schemeClr val="bg1">
                          <a:lumMod val="85000"/>
                        </a:schemeClr>
                      </a:solidFill>
                    </a:rPr>
                    <a:t>Low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35AF9378-980F-4CCF-B7B2-AFC66D744CBC}"/>
                    </a:ext>
                  </a:extLst>
                </p:cNvPr>
                <p:cNvSpPr txBox="1"/>
                <p:nvPr/>
              </p:nvSpPr>
              <p:spPr>
                <a:xfrm>
                  <a:off x="9663764" y="911451"/>
                  <a:ext cx="142680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A" dirty="0">
                      <a:solidFill>
                        <a:schemeClr val="bg1">
                          <a:lumMod val="85000"/>
                        </a:schemeClr>
                      </a:solidFill>
                    </a:rPr>
                    <a:t>None</a:t>
                  </a:r>
                </a:p>
              </p:txBody>
            </p:sp>
          </p:grp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AE86F887-EE95-4979-86DC-0C47B04D8813}"/>
                  </a:ext>
                </a:extLst>
              </p:cNvPr>
              <p:cNvSpPr/>
              <p:nvPr/>
            </p:nvSpPr>
            <p:spPr>
              <a:xfrm>
                <a:off x="3301072" y="5789001"/>
                <a:ext cx="7957216" cy="681859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50341EA5-B54A-4E20-9A71-921694EF7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09081" y="5814955"/>
              <a:ext cx="439795" cy="40565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10AD8454-A720-4F65-AB41-DDA6AAA73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11675" y="5804421"/>
              <a:ext cx="449597" cy="41618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428160AD-8A81-46E6-8F50-6C921870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10186" y="5789690"/>
              <a:ext cx="447988" cy="416187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50EE144D-9718-4EF5-A628-CB5F6140A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19895" y="5789690"/>
              <a:ext cx="457221" cy="418206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6362FF5F-D324-4C56-B570-4A2FE6958A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9230" y="645980"/>
            <a:ext cx="5872200" cy="388025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954BCBBC-C439-4153-A047-0729152F46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72" y="710839"/>
            <a:ext cx="1406659" cy="836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528908A3-B324-4289-8887-9703A86B1C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17" y="1996684"/>
            <a:ext cx="1440395" cy="86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A9342A04-691E-402C-BAE2-B40DD3C571F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24" y="3390221"/>
            <a:ext cx="1432607" cy="858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AEBE2E8C-C8A1-4005-9E9C-8EDFB4988A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921" y="683580"/>
            <a:ext cx="1289971" cy="863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776EC47-7F1B-4BE9-B4A5-46A3C0C54B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13921" y="1996684"/>
            <a:ext cx="1289226" cy="863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BAC1F63C-7386-4C10-9232-39D5AB1743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5126" y="3388534"/>
            <a:ext cx="1350476" cy="86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5000"/>
                <a:lumOff val="3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996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152400" y="131288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2056C6E-3B92-4E1E-B4B4-B5618074E624}"/>
              </a:ext>
            </a:extLst>
          </p:cNvPr>
          <p:cNvGrpSpPr/>
          <p:nvPr/>
        </p:nvGrpSpPr>
        <p:grpSpPr>
          <a:xfrm>
            <a:off x="0" y="1074436"/>
            <a:ext cx="2929870" cy="2628690"/>
            <a:chOff x="1501422" y="1263270"/>
            <a:chExt cx="3397956" cy="3062283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94DA615-19CD-410F-8302-AA36A3FA6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1422" y="1912802"/>
              <a:ext cx="3397956" cy="241275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7CF2F86F-6725-47A6-A4B5-AF82CD303CF5}"/>
                </a:ext>
              </a:extLst>
            </p:cNvPr>
            <p:cNvSpPr txBox="1"/>
            <p:nvPr/>
          </p:nvSpPr>
          <p:spPr>
            <a:xfrm>
              <a:off x="2428912" y="1263270"/>
              <a:ext cx="2043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Thaw Probability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42265B5-25B9-4B6A-B239-8786553E9261}"/>
              </a:ext>
            </a:extLst>
          </p:cNvPr>
          <p:cNvGrpSpPr/>
          <p:nvPr/>
        </p:nvGrpSpPr>
        <p:grpSpPr>
          <a:xfrm>
            <a:off x="2929795" y="1059988"/>
            <a:ext cx="3162979" cy="2598110"/>
            <a:chOff x="4949462" y="1247937"/>
            <a:chExt cx="3668307" cy="302665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16476D00-038C-4B32-9613-99788DA8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1459" y="1912802"/>
              <a:ext cx="3574229" cy="23617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0FAABFC6-E36B-46E9-BB2A-1809A47B6B73}"/>
                </a:ext>
              </a:extLst>
            </p:cNvPr>
            <p:cNvSpPr txBox="1"/>
            <p:nvPr/>
          </p:nvSpPr>
          <p:spPr>
            <a:xfrm>
              <a:off x="4949462" y="1247937"/>
              <a:ext cx="3668307" cy="609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Ecosystem </a:t>
              </a:r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Services</a:t>
              </a:r>
            </a:p>
            <a:p>
              <a:pPr algn="ctr"/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(# Services per cell)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5AFD2E97-715F-4E1F-9047-BC155130400E}"/>
              </a:ext>
            </a:extLst>
          </p:cNvPr>
          <p:cNvGrpSpPr/>
          <p:nvPr/>
        </p:nvGrpSpPr>
        <p:grpSpPr>
          <a:xfrm>
            <a:off x="6052395" y="1074436"/>
            <a:ext cx="3066753" cy="2581035"/>
            <a:chOff x="8617769" y="1267829"/>
            <a:chExt cx="3556708" cy="3006767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C957310A-F4DA-4955-B8B3-5A192750F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7769" y="1912802"/>
              <a:ext cx="3556708" cy="236179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37C0535-767D-4E02-B7EC-41EB6DE38541}"/>
                </a:ext>
              </a:extLst>
            </p:cNvPr>
            <p:cNvSpPr txBox="1"/>
            <p:nvPr/>
          </p:nvSpPr>
          <p:spPr>
            <a:xfrm>
              <a:off x="9383239" y="1267829"/>
              <a:ext cx="228947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Permafrost Thaw Risk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49E2846-174B-4720-A909-970970E77673}"/>
              </a:ext>
            </a:extLst>
          </p:cNvPr>
          <p:cNvSpPr txBox="1"/>
          <p:nvPr/>
        </p:nvSpPr>
        <p:spPr>
          <a:xfrm>
            <a:off x="1624800" y="4039185"/>
            <a:ext cx="1030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Risk = Probability of a negative event X Consequence of the negative event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52400" y="344431"/>
            <a:ext cx="7805057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This is what climate change looks like in the north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" name="Content Placeholder 7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27" y="1081702"/>
            <a:ext cx="4391561" cy="3198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623902" y="1081702"/>
            <a:ext cx="201208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Calluna" charset="0"/>
                <a:ea typeface="Calluna" charset="0"/>
                <a:cs typeface="Calluna" charset="0"/>
              </a:rPr>
              <a:t>Photo credit: GNWT ENR</a:t>
            </a:r>
            <a:endParaRPr lang="en-US" sz="1300" dirty="0">
              <a:latin typeface="Calluna" charset="0"/>
              <a:ea typeface="Calluna" charset="0"/>
              <a:cs typeface="Callun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10" y="1081702"/>
            <a:ext cx="4264890" cy="31986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771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0" y="0"/>
            <a:ext cx="9255565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 smtClean="0">
                <a:latin typeface="PT Sans Narrow"/>
                <a:ea typeface="PT Sans Narrow"/>
                <a:cs typeface="PT Sans Narrow"/>
                <a:sym typeface="PT Sans Narrow"/>
              </a:rPr>
              <a:t>Project Impact: Prediction of vulnerability and support for adaptation solutions</a:t>
            </a:r>
            <a:endParaRPr sz="26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Northern Water Futures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327" y="3083158"/>
            <a:ext cx="2813345" cy="21014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842" y="562693"/>
            <a:ext cx="2942462" cy="2206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66" y="2755071"/>
            <a:ext cx="3199085" cy="23993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19" y="562694"/>
            <a:ext cx="2801949" cy="3236496"/>
          </a:xfrm>
          <a:prstGeom prst="rect">
            <a:avLst/>
          </a:prstGeom>
        </p:spPr>
      </p:pic>
      <p:pic>
        <p:nvPicPr>
          <p:cNvPr id="16" name="Picture 15" descr="Screen shot 2018-09-23 at 9.14.07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518" y="562693"/>
            <a:ext cx="3578297" cy="4621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5454</TotalTime>
  <Words>439</Words>
  <Application>Microsoft Macintosh PowerPoint</Application>
  <PresentationFormat>On-screen Show (16:9)</PresentationFormat>
  <Paragraphs>87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Calluna</vt:lpstr>
      <vt:lpstr>Arial</vt:lpstr>
      <vt:lpstr>Calibri</vt:lpstr>
      <vt:lpstr>PT Sans Narrow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Jennifer Baltzer</cp:lastModifiedBy>
  <cp:revision>17</cp:revision>
  <dcterms:modified xsi:type="dcterms:W3CDTF">2019-11-19T12:01:35Z</dcterms:modified>
</cp:coreProperties>
</file>