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9"/>
  </p:notesMasterIdLst>
  <p:sldIdLst>
    <p:sldId id="257" r:id="rId2"/>
    <p:sldId id="264" r:id="rId3"/>
    <p:sldId id="262" r:id="rId4"/>
    <p:sldId id="263" r:id="rId5"/>
    <p:sldId id="258" r:id="rId6"/>
    <p:sldId id="259" r:id="rId7"/>
    <p:sldId id="260" r:id="rId8"/>
  </p:sldIdLst>
  <p:sldSz cx="9144000" cy="5143500" type="screen16x9"/>
  <p:notesSz cx="6858000" cy="9144000"/>
  <p:embeddedFontLst>
    <p:embeddedFont>
      <p:font typeface="Calibri" panose="020F0502020204030204" pitchFamily="34" charset="0"/>
      <p:regular r:id="rId10"/>
      <p:bold r:id="rId11"/>
      <p:italic r:id="rId12"/>
      <p:boldItalic r:id="rId13"/>
    </p:embeddedFont>
    <p:embeddedFont>
      <p:font typeface="PT Sans Narrow" panose="020B0506020203020204" pitchFamily="34" charset="77"/>
      <p:regular r:id="rId14"/>
      <p:bold r:id="rId15"/>
    </p:embeddedFont>
    <p:embeddedFont>
      <p:font typeface="Verdana" panose="020B0604030504040204" pitchFamily="3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9C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9159" autoAdjust="0"/>
  </p:normalViewPr>
  <p:slideViewPr>
    <p:cSldViewPr snapToGrid="0">
      <p:cViewPr varScale="1">
        <p:scale>
          <a:sx n="93" d="100"/>
          <a:sy n="93" d="100"/>
        </p:scale>
        <p:origin x="1568"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ableStyles" Target="tableStyle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857520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73db3644b4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Understanding and adapting to short and long-term water threats in the face of climate change will require a transformative enhancement in the way environmental data are collected and communicated. </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The development of these tools and techniques will offer our end-user communities enhanced methods</a:t>
            </a:r>
            <a:r>
              <a:rPr lang="en-US" sz="1200" baseline="0"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to collect and deliver important environmental data from multiple scales. The end-user communities who</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will benefit from the key deliverables of this project include technology developers, government agencies,</a:t>
            </a:r>
            <a:r>
              <a:rPr lang="en-US" sz="1200" baseline="0"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natural resource industries, and the overall water research community.</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a:t>
            </a:r>
            <a:r>
              <a:rPr lang="en-US" sz="1100" b="0" i="0" u="none" strike="noStrike" cap="none" dirty="0">
                <a:solidFill>
                  <a:srgbClr val="000000"/>
                </a:solidFill>
                <a:effectLst/>
                <a:latin typeface="Arial"/>
                <a:ea typeface="Calibri"/>
                <a:cs typeface="Arial"/>
                <a:sym typeface="Arial"/>
              </a:rPr>
              <a:t>T</a:t>
            </a:r>
            <a:r>
              <a:rPr lang="en-US" sz="1100" b="0" i="0" u="none" strike="noStrike" cap="none" dirty="0">
                <a:solidFill>
                  <a:srgbClr val="000000"/>
                </a:solidFill>
                <a:effectLst/>
                <a:latin typeface="Arial"/>
                <a:ea typeface="Arial"/>
                <a:cs typeface="Arial"/>
                <a:sym typeface="Arial"/>
              </a:rPr>
              <a:t>eam of over</a:t>
            </a:r>
            <a:r>
              <a:rPr lang="en-US" sz="1100" b="0" i="0" u="none" strike="noStrike" cap="none" baseline="0" dirty="0">
                <a:solidFill>
                  <a:srgbClr val="000000"/>
                </a:solidFill>
                <a:effectLst/>
                <a:latin typeface="Arial"/>
                <a:ea typeface="Arial"/>
                <a:cs typeface="Arial"/>
                <a:sym typeface="Arial"/>
              </a:rPr>
              <a:t> 50</a:t>
            </a:r>
            <a:r>
              <a:rPr lang="en-US" sz="1100" b="0" i="0" u="none" strike="noStrike" cap="none" dirty="0">
                <a:solidFill>
                  <a:srgbClr val="000000"/>
                </a:solidFill>
                <a:effectLst/>
                <a:latin typeface="Arial"/>
                <a:ea typeface="Arial"/>
                <a:cs typeface="Arial"/>
                <a:sym typeface="Arial"/>
              </a:rPr>
              <a:t> researchers and students are collaborating with industry and government to develop, test, and implement various technologies including ground-based, drone, and airborne sensors, as well as satellite remote sensing techniques to monitor water quality and quantity.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8" name="Google Shape;68;g73db3644b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277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73db3644b4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Understanding and adapting to short and long-term water threats in the face of climate change will require a transformative enhancement in the way environmental data are collected and communicated. </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The development of these tools and techniques will offer our end-user communities enhanced methods</a:t>
            </a:r>
            <a:r>
              <a:rPr lang="en-US" sz="1200" baseline="0"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to collect and deliver important environmental data from multiple scales. The end-user communities who</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will benefit from the key deliverables of this project include technology developers, government agencies,</a:t>
            </a:r>
            <a:r>
              <a:rPr lang="en-US" sz="1200" baseline="0"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natural resource industries, and the overall water research community.</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a:t>
            </a:r>
            <a:r>
              <a:rPr lang="en-US" sz="1100" b="0" i="0" u="none" strike="noStrike" cap="none" dirty="0">
                <a:solidFill>
                  <a:srgbClr val="000000"/>
                </a:solidFill>
                <a:effectLst/>
                <a:latin typeface="Arial"/>
                <a:ea typeface="Calibri"/>
                <a:cs typeface="Arial"/>
                <a:sym typeface="Arial"/>
              </a:rPr>
              <a:t>T</a:t>
            </a:r>
            <a:r>
              <a:rPr lang="en-US" sz="1100" b="0" i="0" u="none" strike="noStrike" cap="none" dirty="0">
                <a:solidFill>
                  <a:srgbClr val="000000"/>
                </a:solidFill>
                <a:effectLst/>
                <a:latin typeface="Arial"/>
                <a:ea typeface="Arial"/>
                <a:cs typeface="Arial"/>
                <a:sym typeface="Arial"/>
              </a:rPr>
              <a:t>eam of over</a:t>
            </a:r>
            <a:r>
              <a:rPr lang="en-US" sz="1100" b="0" i="0" u="none" strike="noStrike" cap="none" baseline="0" dirty="0">
                <a:solidFill>
                  <a:srgbClr val="000000"/>
                </a:solidFill>
                <a:effectLst/>
                <a:latin typeface="Arial"/>
                <a:ea typeface="Arial"/>
                <a:cs typeface="Arial"/>
                <a:sym typeface="Arial"/>
              </a:rPr>
              <a:t> 50</a:t>
            </a:r>
            <a:r>
              <a:rPr lang="en-US" sz="1100" b="0" i="0" u="none" strike="noStrike" cap="none" dirty="0">
                <a:solidFill>
                  <a:srgbClr val="000000"/>
                </a:solidFill>
                <a:effectLst/>
                <a:latin typeface="Arial"/>
                <a:ea typeface="Arial"/>
                <a:cs typeface="Arial"/>
                <a:sym typeface="Arial"/>
              </a:rPr>
              <a:t> researchers and students are collaborating with industry and government to develop, test, and implement various technologies including ground-based, drone, and airborne sensors, as well as satellite remote sensing techniques to monitor water quality and quantity.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8" name="Google Shape;68;g73db3644b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6656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One of the goals of the project is to design and build cutting edge instruments to measure environmental parameters in cold regions. For example, co-investigator Dr. John Pomeroy and Research Scientist Dr. Nicholas </a:t>
            </a:r>
            <a:r>
              <a:rPr lang="en-US" sz="1100" b="0" i="0" u="none" strike="noStrike" cap="none" dirty="0" err="1">
                <a:solidFill>
                  <a:srgbClr val="000000"/>
                </a:solidFill>
                <a:effectLst/>
                <a:latin typeface="Arial"/>
                <a:ea typeface="Arial"/>
                <a:cs typeface="Arial"/>
                <a:sym typeface="Arial"/>
              </a:rPr>
              <a:t>Kinar</a:t>
            </a:r>
            <a:r>
              <a:rPr lang="en-US" sz="1100" b="0" i="0" u="none" strike="noStrike" cap="none" dirty="0">
                <a:solidFill>
                  <a:srgbClr val="000000"/>
                </a:solidFill>
                <a:effectLst/>
                <a:latin typeface="Arial"/>
                <a:ea typeface="Arial"/>
                <a:cs typeface="Arial"/>
                <a:sym typeface="Arial"/>
              </a:rPr>
              <a:t> at the University of Saskatchewan are working on an instrument that measures multiple variables in a snowpack using sound waves. </a:t>
            </a:r>
          </a:p>
          <a:p>
            <a:r>
              <a:rPr lang="en-US" sz="1100" b="0" i="0" u="none" strike="noStrike" cap="none" dirty="0">
                <a:solidFill>
                  <a:srgbClr val="000000"/>
                </a:solidFill>
                <a:effectLst/>
                <a:latin typeface="Arial"/>
                <a:ea typeface="Arial"/>
                <a:cs typeface="Arial"/>
                <a:sym typeface="Arial"/>
              </a:rPr>
              <a:t>The device, called “Chione”, sends an acoustic signal down through the snowpack where it is reflected back and sensed by microphones. The signal is then used along with mathematics to determine snow density, liquid water content, temperature, and importantly, Snow Water Equivalent (SWE). SWE is a key hydrological variable that can help predict streamflow and water infiltration to soils which is important when forecasting flood risk and freshwater availability. Finding a way to quickly measure SWE has been a long term goal in the field of snow hydrology, as current methods can be time consuming and prone to human error. The instrument is currently being field-tested at sites across Canada, with plans to commercialize in the future. </a:t>
            </a:r>
          </a:p>
          <a:p>
            <a:r>
              <a:rPr lang="en-US" sz="1100" b="0" i="0" u="none" strike="noStrike" cap="none" dirty="0">
                <a:solidFill>
                  <a:srgbClr val="000000"/>
                </a:solidFill>
                <a:effectLst/>
                <a:latin typeface="Arial"/>
                <a:ea typeface="Arial"/>
                <a:cs typeface="Arial"/>
                <a:sym typeface="Arial"/>
              </a:rPr>
              <a:t>The System for Acoustic Sounding of Snow, SAS, is an active acoustic sensing device that is being developed to non-invasively measure physical properties of the snowpack at distances less than 3m from the snow surface (</a:t>
            </a:r>
            <a:r>
              <a:rPr lang="en-US" sz="1100" b="0" i="0" u="none" strike="noStrike" cap="none" dirty="0" err="1">
                <a:solidFill>
                  <a:srgbClr val="000000"/>
                </a:solidFill>
                <a:effectLst/>
                <a:latin typeface="Arial"/>
                <a:ea typeface="Arial"/>
                <a:cs typeface="Arial"/>
                <a:sym typeface="Arial"/>
              </a:rPr>
              <a:t>Kinar</a:t>
            </a:r>
            <a:r>
              <a:rPr lang="en-US" sz="1100" b="0" i="0" u="none" strike="noStrike" cap="none" dirty="0">
                <a:solidFill>
                  <a:srgbClr val="000000"/>
                </a:solidFill>
                <a:effectLst/>
                <a:latin typeface="Arial"/>
                <a:ea typeface="Arial"/>
                <a:cs typeface="Arial"/>
                <a:sym typeface="Arial"/>
              </a:rPr>
              <a:t> and Pomeroy, 2015). This near-surface geophysical imaging apparatus can</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be used to obtain ground-truth data for validation/calibration of satellite measurements and is deployable</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in stationary and portable configurations for temporal and spatial sampling of snow. The acoustic data is</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used to obtain Snow Water Equivalent (SWE), density, liquid water content, and temperature of snow.</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The maximum temporal sampling rate of this device is approximately one acoustic snow sample per</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minute. Beamforming is used to change the sampling footprint from 10 cm to 1 m. The system is able to</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obtain images of snowpack layering with millimeter to centimeter-scale accuracy in lieu of digging a</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snowpit. Compared with gravimetric snow sampling for SWE, the SAS allows for snow properties data to</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be collected in a more efficient and expeditious fashion at stationary locations and along transects. SWE</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controls runoff generation over much of Canada and so is of great interest to many users. The latest</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version of this instrument is named ‘CHIONE’. Several copies of CHIONE are being deployed at field sites</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across Canada and in Europe to be evaluated against detailed snowpit measurements of depth, </a:t>
            </a:r>
            <a:r>
              <a:rPr lang="en-US" sz="1100" b="0" i="0" u="none" strike="noStrike" cap="none" dirty="0" err="1">
                <a:solidFill>
                  <a:srgbClr val="000000"/>
                </a:solidFill>
                <a:effectLst/>
                <a:latin typeface="Arial"/>
                <a:ea typeface="Arial"/>
                <a:cs typeface="Arial"/>
                <a:sym typeface="Arial"/>
              </a:rPr>
              <a:t>density,SWE</a:t>
            </a:r>
            <a:r>
              <a:rPr lang="en-US" sz="1100" b="0" i="0" u="none" strike="noStrike" cap="none" dirty="0">
                <a:solidFill>
                  <a:srgbClr val="000000"/>
                </a:solidFill>
                <a:effectLst/>
                <a:latin typeface="Arial"/>
                <a:ea typeface="Arial"/>
                <a:cs typeface="Arial"/>
                <a:sym typeface="Arial"/>
              </a:rPr>
              <a:t>, wetness, and temperature.</a:t>
            </a: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7225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sz="1200" dirty="0">
              <a:latin typeface="PT Sans Narrow"/>
              <a:ea typeface="PT Sans Narrow"/>
              <a:cs typeface="PT Sans Narrow"/>
              <a:sym typeface="PT Sans Narrow"/>
            </a:endParaRPr>
          </a:p>
          <a:p>
            <a:pPr marL="0" lvl="0" indent="0" algn="l" rtl="0">
              <a:spcBef>
                <a:spcPts val="0"/>
              </a:spcBef>
              <a:spcAft>
                <a:spcPts val="0"/>
              </a:spcAft>
              <a:buNone/>
            </a:pPr>
            <a:r>
              <a:rPr lang="en" sz="1200" dirty="0">
                <a:latin typeface="PT Sans Narrow"/>
                <a:ea typeface="PT Sans Narrow"/>
                <a:cs typeface="PT Sans Narrow"/>
                <a:sym typeface="PT Sans Narrow"/>
              </a:rPr>
              <a:t>These accomplishments slides will be also be used to build slide bank for use in GWF presentations </a:t>
            </a:r>
            <a:endParaRPr sz="1200" dirty="0">
              <a:latin typeface="PT Sans Narrow"/>
              <a:ea typeface="PT Sans Narrow"/>
              <a:cs typeface="PT Sans Narrow"/>
              <a:sym typeface="PT Sans Narrow"/>
            </a:endParaRPr>
          </a:p>
          <a:p>
            <a:pPr marL="0" lvl="0" indent="0" algn="l" rtl="0">
              <a:spcBef>
                <a:spcPts val="0"/>
              </a:spcBef>
              <a:spcAft>
                <a:spcPts val="0"/>
              </a:spcAft>
              <a:buNone/>
            </a:pPr>
            <a:endParaRPr sz="1200" dirty="0">
              <a:latin typeface="PT Sans Narrow"/>
              <a:ea typeface="PT Sans Narrow"/>
              <a:cs typeface="PT Sans Narrow"/>
              <a:sym typeface="PT Sans Narrow"/>
            </a:endParaRPr>
          </a:p>
          <a:p>
            <a:pPr marL="457200" lvl="0" indent="-304800" algn="l" rtl="0">
              <a:spcBef>
                <a:spcPts val="0"/>
              </a:spcBef>
              <a:spcAft>
                <a:spcPts val="0"/>
              </a:spcAft>
              <a:buClr>
                <a:srgbClr val="000000"/>
              </a:buClr>
              <a:buSzPts val="1200"/>
              <a:buFont typeface="PT Sans Narrow"/>
              <a:buChar char="●"/>
            </a:pPr>
            <a:r>
              <a:rPr lang="en" sz="1200" dirty="0">
                <a:latin typeface="PT Sans Narrow"/>
                <a:ea typeface="PT Sans Narrow"/>
                <a:cs typeface="PT Sans Narrow"/>
                <a:sym typeface="PT Sans Narrow"/>
              </a:rPr>
              <a:t>How are these results key to advancing the science</a:t>
            </a:r>
            <a:endParaRPr sz="1200" dirty="0">
              <a:latin typeface="PT Sans Narrow"/>
              <a:ea typeface="PT Sans Narrow"/>
              <a:cs typeface="PT Sans Narrow"/>
              <a:sym typeface="PT Sans Narrow"/>
            </a:endParaRPr>
          </a:p>
          <a:p>
            <a:pPr marL="457200" lvl="0" indent="0" algn="l" rtl="0">
              <a:spcBef>
                <a:spcPts val="0"/>
              </a:spcBef>
              <a:spcAft>
                <a:spcPts val="0"/>
              </a:spcAft>
              <a:buClr>
                <a:schemeClr val="dk1"/>
              </a:buClr>
              <a:buSzPts val="1100"/>
              <a:buFont typeface="Arial"/>
              <a:buNone/>
            </a:pPr>
            <a:endParaRPr sz="1200" dirty="0">
              <a:latin typeface="PT Sans Narrow"/>
              <a:ea typeface="PT Sans Narrow"/>
              <a:cs typeface="PT Sans Narrow"/>
              <a:sym typeface="PT Sans Narrow"/>
            </a:endParaRPr>
          </a:p>
          <a:p>
            <a:pPr marL="457200" lvl="0" indent="-304800" algn="l" rtl="0">
              <a:spcBef>
                <a:spcPts val="0"/>
              </a:spcBef>
              <a:spcAft>
                <a:spcPts val="0"/>
              </a:spcAft>
              <a:buClr>
                <a:srgbClr val="000000"/>
              </a:buClr>
              <a:buSzPts val="1200"/>
              <a:buFont typeface="PT Sans Narrow"/>
              <a:buChar char="●"/>
            </a:pPr>
            <a:r>
              <a:rPr lang="en" sz="1200" dirty="0">
                <a:latin typeface="PT Sans Narrow"/>
                <a:ea typeface="PT Sans Narrow"/>
                <a:cs typeface="PT Sans Narrow"/>
                <a:sym typeface="PT Sans Narrow"/>
              </a:rPr>
              <a:t>How are these results linked to the needs of your partners/users?</a:t>
            </a:r>
            <a:endParaRPr sz="1200" dirty="0">
              <a:latin typeface="PT Sans Narrow"/>
              <a:ea typeface="PT Sans Narrow"/>
              <a:cs typeface="PT Sans Narrow"/>
              <a:sym typeface="PT Sans Narrow"/>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2821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lvl="0">
              <a:buClr>
                <a:schemeClr val="dk1"/>
              </a:buClr>
              <a:buSzPts val="1400"/>
            </a:pPr>
            <a:r>
              <a:rPr lang="en" sz="1200" dirty="0">
                <a:solidFill>
                  <a:schemeClr val="dk1"/>
                </a:solidFill>
              </a:rPr>
              <a:t>Participation in “HAB Grab Day” in collaboration with NRC, </a:t>
            </a:r>
            <a:r>
              <a:rPr lang="en-US" sz="1200" dirty="0">
                <a:solidFill>
                  <a:schemeClr val="dk1"/>
                </a:solidFill>
              </a:rPr>
              <a:t>ECCC (Canada Centre for Inland Waters), and researchers from 15 Canadian/American organizations. Coordinated imagery was also obtained with the NOAA hyperspectral sensor.</a:t>
            </a:r>
          </a:p>
          <a:p>
            <a:r>
              <a:rPr lang="en-US" sz="1100" b="0" i="0" u="none" strike="noStrike" cap="none" baseline="0" dirty="0">
                <a:solidFill>
                  <a:srgbClr val="000000"/>
                </a:solidFill>
                <a:latin typeface="Arial"/>
                <a:ea typeface="Arial"/>
                <a:cs typeface="Arial"/>
                <a:sym typeface="Arial"/>
              </a:rPr>
              <a:t>The multi-spectral instrument on ESA’s ENVISAT/MERIS (2002-2012) and now Sentinel-3A(since 2016) satellites have provided the best information to date regarding water quality parameters (e.g. </a:t>
            </a:r>
            <a:r>
              <a:rPr lang="en-US" sz="1100" b="0" i="0" u="none" strike="noStrike" cap="none" baseline="0" dirty="0" err="1">
                <a:solidFill>
                  <a:srgbClr val="000000"/>
                </a:solidFill>
                <a:latin typeface="Arial"/>
                <a:ea typeface="Arial"/>
                <a:cs typeface="Arial"/>
                <a:sym typeface="Arial"/>
              </a:rPr>
              <a:t>chl</a:t>
            </a:r>
            <a:r>
              <a:rPr lang="en-US" sz="1100" b="0" i="0" u="none" strike="noStrike" cap="none" baseline="0" dirty="0">
                <a:solidFill>
                  <a:srgbClr val="000000"/>
                </a:solidFill>
                <a:latin typeface="Arial"/>
                <a:ea typeface="Arial"/>
                <a:cs typeface="Arial"/>
                <a:sym typeface="Arial"/>
              </a:rPr>
              <a:t>-a, CDOM, TSS) but with a spatial resolution too coarse (300 m) for monitoring of water quality on all but the largest lakes of the world. Landsat and ESA’s Sentinel-2A/B satellites (10-40 m spatial resolution) have shown potential for retrieval of a limited number of water quality parameters for smaller lakes but bands are not optimized for this purpose. </a:t>
            </a:r>
            <a:r>
              <a:rPr lang="en-US" sz="1100" b="1" i="0" u="none" strike="noStrike" cap="none" baseline="0" dirty="0">
                <a:solidFill>
                  <a:srgbClr val="000000"/>
                </a:solidFill>
                <a:latin typeface="Arial"/>
                <a:ea typeface="Arial"/>
                <a:cs typeface="Arial"/>
                <a:sym typeface="Arial"/>
              </a:rPr>
              <a:t>It has been recognized through ongoing satellite/sensor concept studies in Canada and elsewhere that a satellite mission carrying a hyperspectral sensor is urgently needed for monitoring water quality parameters.</a:t>
            </a:r>
            <a:r>
              <a:rPr lang="en-US" sz="1100" b="0" i="0" u="none" strike="noStrike" cap="none" baseline="0" dirty="0">
                <a:solidFill>
                  <a:srgbClr val="000000"/>
                </a:solidFill>
                <a:latin typeface="Arial"/>
                <a:ea typeface="Arial"/>
                <a:cs typeface="Arial"/>
                <a:sym typeface="Arial"/>
              </a:rPr>
              <a:t> However, these studies have largely been driven by the needs of the ocean community that do not necessarily meet those of the terrestrial freshwater community. In August 2019, TTSW played a lead role (Research Scientist Dr. K. </a:t>
            </a:r>
            <a:r>
              <a:rPr lang="en-US" sz="1100" b="0" i="0" u="none" strike="noStrike" cap="none" baseline="0" dirty="0" err="1">
                <a:solidFill>
                  <a:srgbClr val="000000"/>
                </a:solidFill>
                <a:latin typeface="Arial"/>
                <a:ea typeface="Arial"/>
                <a:cs typeface="Arial"/>
                <a:sym typeface="Arial"/>
              </a:rPr>
              <a:t>Zolfaghari</a:t>
            </a:r>
            <a:r>
              <a:rPr lang="en-US" sz="1100" b="0" i="0" u="none" strike="noStrike" cap="none" baseline="0" dirty="0">
                <a:solidFill>
                  <a:srgbClr val="000000"/>
                </a:solidFill>
                <a:latin typeface="Arial"/>
                <a:ea typeface="Arial"/>
                <a:cs typeface="Arial"/>
                <a:sym typeface="Arial"/>
              </a:rPr>
              <a:t>) in the execution of a major airborne campaign involving hyperspectral data acquisitions by three sensors operated by NOAA, NASA, and NRC (Canada) coincident with water sampling from boats in the western basin of Lake Erie during “HABs grab” day, which involved participation by 15 US and Canadian institutions. This is the most extensive and complete dataset ever acquired to date for investigating the retrieval of water quality parameters from hyperspectral data.</a:t>
            </a:r>
            <a:endParaRPr lang="en" sz="1200" dirty="0">
              <a:latin typeface="PT Sans Narrow"/>
              <a:ea typeface="PT Sans Narrow"/>
              <a:cs typeface="PT Sans Narrow"/>
              <a:sym typeface="PT Sans Narrow"/>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5613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3db3644b4_0_2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solidFill>
                <a:schemeClr val="dk1"/>
              </a:solidFill>
              <a:latin typeface="PT Sans Narrow"/>
              <a:ea typeface="PT Sans Narrow"/>
              <a:cs typeface="PT Sans Narrow"/>
              <a:sym typeface="PT Sans Narrow"/>
            </a:endParaRPr>
          </a:p>
          <a:p>
            <a:pPr marL="0" lvl="0" indent="0" algn="l" rtl="0">
              <a:spcBef>
                <a:spcPts val="0"/>
              </a:spcBef>
              <a:spcAft>
                <a:spcPts val="0"/>
              </a:spcAft>
              <a:buNone/>
            </a:pPr>
            <a:endParaRPr/>
          </a:p>
        </p:txBody>
      </p:sp>
      <p:sp>
        <p:nvSpPr>
          <p:cNvPr id="86" name="Google Shape;86;g73db3644b4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9550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3db3644b4_0_1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5" name="Google Shape;95;g73db3644b4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766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6" name="Google Shape;56;p13"/>
          <p:cNvPicPr preferRelativeResize="0"/>
          <p:nvPr/>
        </p:nvPicPr>
        <p:blipFill rotWithShape="1">
          <a:blip r:embed="rId2">
            <a:alphaModFix/>
          </a:blip>
          <a:srcRect/>
          <a:stretch/>
        </p:blipFill>
        <p:spPr>
          <a:xfrm>
            <a:off x="0" y="0"/>
            <a:ext cx="6858002" cy="791679"/>
          </a:xfrm>
          <a:prstGeom prst="rect">
            <a:avLst/>
          </a:prstGeom>
          <a:noFill/>
          <a:ln>
            <a:noFill/>
          </a:ln>
        </p:spPr>
      </p:pic>
      <p:pic>
        <p:nvPicPr>
          <p:cNvPr id="57" name="Google Shape;57;p13"/>
          <p:cNvPicPr preferRelativeResize="0"/>
          <p:nvPr/>
        </p:nvPicPr>
        <p:blipFill rotWithShape="1">
          <a:blip r:embed="rId3">
            <a:alphaModFix/>
          </a:blip>
          <a:srcRect/>
          <a:stretch/>
        </p:blipFill>
        <p:spPr>
          <a:xfrm>
            <a:off x="1447800" y="4594622"/>
            <a:ext cx="4800599" cy="48853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coordinates: PI, email, website, etc</a:t>
            </a:r>
            <a:endParaRPr>
              <a:solidFill>
                <a:srgbClr val="FFFFFF"/>
              </a:solidFill>
              <a:latin typeface="PT Sans Narrow"/>
              <a:ea typeface="PT Sans Narrow"/>
              <a:cs typeface="PT Sans Narrow"/>
              <a:sym typeface="PT Sans Narrow"/>
            </a:endParaRPr>
          </a:p>
        </p:txBody>
      </p:sp>
      <p:sp>
        <p:nvSpPr>
          <p:cNvPr id="71" name="Google Shape;71;p15"/>
          <p:cNvSpPr txBox="1"/>
          <p:nvPr/>
        </p:nvSpPr>
        <p:spPr>
          <a:xfrm>
            <a:off x="106749" y="177900"/>
            <a:ext cx="9037251" cy="818400"/>
          </a:xfrm>
          <a:prstGeom prst="rect">
            <a:avLst/>
          </a:prstGeom>
          <a:noFill/>
          <a:ln>
            <a:noFill/>
          </a:ln>
        </p:spPr>
        <p:txBody>
          <a:bodyPr spcFirstLastPara="1" wrap="square" lIns="91425" tIns="91425" rIns="91425" bIns="91425" anchor="t" anchorCtr="0">
            <a:noAutofit/>
          </a:bodyPr>
          <a:lstStyle/>
          <a:p>
            <a:r>
              <a:rPr lang="en-US" sz="3000" dirty="0">
                <a:latin typeface="PT Sans Narrow"/>
                <a:ea typeface="PT Sans Narrow"/>
                <a:cs typeface="PT Sans Narrow"/>
                <a:sym typeface="PT Sans Narrow"/>
              </a:rPr>
              <a:t>Transformative sensor Technologies and Smart Watersheds (TTSW)</a:t>
            </a:r>
          </a:p>
        </p:txBody>
      </p:sp>
      <p:sp>
        <p:nvSpPr>
          <p:cNvPr id="72" name="Google Shape;72;p15"/>
          <p:cNvSpPr txBox="1"/>
          <p:nvPr/>
        </p:nvSpPr>
        <p:spPr>
          <a:xfrm>
            <a:off x="272775" y="906929"/>
            <a:ext cx="8153893" cy="2310833"/>
          </a:xfrm>
          <a:prstGeom prst="rect">
            <a:avLst/>
          </a:prstGeom>
          <a:noFill/>
          <a:ln>
            <a:noFill/>
          </a:ln>
        </p:spPr>
        <p:txBody>
          <a:bodyPr spcFirstLastPara="1" wrap="square" lIns="91425" tIns="91425" rIns="91425" bIns="91425" anchor="t" anchorCtr="0">
            <a:noAutofit/>
          </a:bodyPr>
          <a:lstStyle/>
          <a:p>
            <a:pPr>
              <a:spcAft>
                <a:spcPts val="600"/>
              </a:spcAft>
            </a:pPr>
            <a:r>
              <a:rPr lang="en-US" sz="1600" u="sng" dirty="0"/>
              <a:t>Objective</a:t>
            </a:r>
            <a:r>
              <a:rPr lang="en-US" sz="1600" dirty="0"/>
              <a:t>: Develop, test, and implement new technologies for monitoring water quality and quantity.</a:t>
            </a:r>
          </a:p>
          <a:p>
            <a:pPr>
              <a:spcAft>
                <a:spcPts val="600"/>
              </a:spcAft>
            </a:pPr>
            <a:r>
              <a:rPr lang="en-US" sz="1600" u="sng" dirty="0"/>
              <a:t>Research</a:t>
            </a:r>
            <a:r>
              <a:rPr lang="en-US" sz="1600" dirty="0"/>
              <a:t>:</a:t>
            </a:r>
            <a:r>
              <a:rPr lang="en" sz="1600" dirty="0"/>
              <a:t>	</a:t>
            </a:r>
          </a:p>
          <a:p>
            <a:pPr marL="285750" lvl="1" indent="-285750">
              <a:spcAft>
                <a:spcPts val="600"/>
              </a:spcAft>
              <a:buFont typeface="Arial" panose="020B0604020202020204" pitchFamily="34" charset="0"/>
              <a:buChar char="•"/>
            </a:pPr>
            <a:r>
              <a:rPr lang="en-US" sz="1600" dirty="0"/>
              <a:t>Includes ground-based, drone, and airborne sensors, satellite remote sensing and modeling techniques, as well as “smart” sensor communication modems intended to deliver valuable environmental data in near-real time.</a:t>
            </a:r>
          </a:p>
          <a:p>
            <a:pPr marL="285750" indent="-285750">
              <a:spcAft>
                <a:spcPts val="600"/>
              </a:spcAft>
              <a:buFont typeface="Arial" panose="020B0604020202020204" pitchFamily="34" charset="0"/>
              <a:buChar char="•"/>
            </a:pPr>
            <a:r>
              <a:rPr lang="en-US" sz="1600" dirty="0"/>
              <a:t>End-users and collaborators include technology developers, government agencies, natural resource industries, and the GWF/overall water research community.</a:t>
            </a:r>
          </a:p>
        </p:txBody>
      </p:sp>
      <p:pic>
        <p:nvPicPr>
          <p:cNvPr id="73" name="Google Shape;73;p15"/>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74" name="Google Shape;74;p15"/>
          <p:cNvSpPr txBox="1"/>
          <p:nvPr/>
        </p:nvSpPr>
        <p:spPr>
          <a:xfrm>
            <a:off x="1624800" y="4556000"/>
            <a:ext cx="7175400" cy="4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Transformative sensor Technologies and Smart Watersheds (TTSW)</a:t>
            </a:r>
            <a:endParaRPr dirty="0">
              <a:solidFill>
                <a:srgbClr val="FFFFFF"/>
              </a:solidFill>
              <a:latin typeface="PT Sans Narrow"/>
              <a:ea typeface="PT Sans Narrow"/>
              <a:cs typeface="PT Sans Narrow"/>
              <a:sym typeface="PT Sans Narrow"/>
            </a:endParaRPr>
          </a:p>
        </p:txBody>
      </p:sp>
      <p:sp>
        <p:nvSpPr>
          <p:cNvPr id="2" name="Rectangle 1">
            <a:extLst>
              <a:ext uri="{FF2B5EF4-FFF2-40B4-BE49-F238E27FC236}">
                <a16:creationId xmlns:a16="http://schemas.microsoft.com/office/drawing/2014/main" id="{6E6FFD56-9E8B-7A4F-8AC9-C699D9D94ACE}"/>
              </a:ext>
            </a:extLst>
          </p:cNvPr>
          <p:cNvSpPr/>
          <p:nvPr/>
        </p:nvSpPr>
        <p:spPr>
          <a:xfrm>
            <a:off x="1475623" y="3331299"/>
            <a:ext cx="6785019" cy="1169551"/>
          </a:xfrm>
          <a:prstGeom prst="rect">
            <a:avLst/>
          </a:prstGeom>
        </p:spPr>
        <p:txBody>
          <a:bodyPr wrap="square">
            <a:spAutoFit/>
          </a:bodyPr>
          <a:lstStyle/>
          <a:p>
            <a:r>
              <a:rPr lang="en-US" b="1" i="1" dirty="0"/>
              <a:t>Claude Duguay (PI)</a:t>
            </a:r>
          </a:p>
          <a:p>
            <a:r>
              <a:rPr lang="en-US" dirty="0"/>
              <a:t>Geography &amp; Environmental Management</a:t>
            </a:r>
          </a:p>
          <a:p>
            <a:r>
              <a:rPr lang="en-US" dirty="0"/>
              <a:t>University of Waterloo</a:t>
            </a:r>
          </a:p>
          <a:p>
            <a:r>
              <a:rPr lang="en-US" dirty="0"/>
              <a:t>Email: </a:t>
            </a:r>
            <a:r>
              <a:rPr lang="en-US" dirty="0" err="1"/>
              <a:t>crduguay@uwaterloo.ca</a:t>
            </a:r>
            <a:endParaRPr lang="en-US" dirty="0"/>
          </a:p>
          <a:p>
            <a:r>
              <a:rPr lang="en-US" dirty="0"/>
              <a:t>Website: </a:t>
            </a:r>
            <a:r>
              <a:rPr lang="en-US" dirty="0" err="1"/>
              <a:t>uwaterloo.ca</a:t>
            </a:r>
            <a:r>
              <a:rPr lang="en-US" dirty="0"/>
              <a:t>/transformative-technologies-smart-watersheds/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1" name="Google Shape;71;p15"/>
          <p:cNvSpPr txBox="1"/>
          <p:nvPr/>
        </p:nvSpPr>
        <p:spPr>
          <a:xfrm>
            <a:off x="106749" y="177900"/>
            <a:ext cx="9037251" cy="818400"/>
          </a:xfrm>
          <a:prstGeom prst="rect">
            <a:avLst/>
          </a:prstGeom>
          <a:noFill/>
          <a:ln>
            <a:noFill/>
          </a:ln>
        </p:spPr>
        <p:txBody>
          <a:bodyPr spcFirstLastPara="1" wrap="square" lIns="91425" tIns="91425" rIns="91425" bIns="91425" anchor="t" anchorCtr="0">
            <a:noAutofit/>
          </a:bodyPr>
          <a:lstStyle/>
          <a:p>
            <a:r>
              <a:rPr lang="en-US" sz="3000" dirty="0">
                <a:latin typeface="PT Sans Narrow"/>
                <a:ea typeface="PT Sans Narrow"/>
                <a:cs typeface="PT Sans Narrow"/>
                <a:sym typeface="PT Sans Narrow"/>
              </a:rPr>
              <a:t>Transformative sensor Technologies and Smart Watersheds (TTSW)</a:t>
            </a:r>
          </a:p>
        </p:txBody>
      </p:sp>
      <p:grpSp>
        <p:nvGrpSpPr>
          <p:cNvPr id="3" name="Group 2">
            <a:extLst>
              <a:ext uri="{FF2B5EF4-FFF2-40B4-BE49-F238E27FC236}">
                <a16:creationId xmlns:a16="http://schemas.microsoft.com/office/drawing/2014/main" id="{7C99333E-CF39-7E4C-9738-54B0315C9CEC}"/>
              </a:ext>
            </a:extLst>
          </p:cNvPr>
          <p:cNvGrpSpPr/>
          <p:nvPr/>
        </p:nvGrpSpPr>
        <p:grpSpPr>
          <a:xfrm>
            <a:off x="106749" y="1030868"/>
            <a:ext cx="8884851" cy="4027814"/>
            <a:chOff x="106749" y="1030868"/>
            <a:chExt cx="8884851" cy="4027814"/>
          </a:xfrm>
        </p:grpSpPr>
        <p:pic>
          <p:nvPicPr>
            <p:cNvPr id="73" name="Google Shape;73;p15"/>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74" name="Google Shape;74;p15"/>
            <p:cNvSpPr txBox="1"/>
            <p:nvPr/>
          </p:nvSpPr>
          <p:spPr>
            <a:xfrm>
              <a:off x="1624800" y="4556000"/>
              <a:ext cx="7175400" cy="4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Transformative sensor Technologies and Smart Watersheds (TTSW)</a:t>
              </a:r>
              <a:endParaRPr dirty="0">
                <a:solidFill>
                  <a:srgbClr val="FFFFFF"/>
                </a:solidFill>
                <a:latin typeface="PT Sans Narrow"/>
                <a:ea typeface="PT Sans Narrow"/>
                <a:cs typeface="PT Sans Narrow"/>
                <a:sym typeface="PT Sans Narrow"/>
              </a:endParaRPr>
            </a:p>
          </p:txBody>
        </p:sp>
        <p:grpSp>
          <p:nvGrpSpPr>
            <p:cNvPr id="8" name="Group 7">
              <a:extLst>
                <a:ext uri="{FF2B5EF4-FFF2-40B4-BE49-F238E27FC236}">
                  <a16:creationId xmlns:a16="http://schemas.microsoft.com/office/drawing/2014/main" id="{EA4319D7-461E-8C47-8F20-54A2876301B7}"/>
                </a:ext>
              </a:extLst>
            </p:cNvPr>
            <p:cNvGrpSpPr/>
            <p:nvPr/>
          </p:nvGrpSpPr>
          <p:grpSpPr>
            <a:xfrm>
              <a:off x="600037" y="1214607"/>
              <a:ext cx="3690360" cy="3394793"/>
              <a:chOff x="600037" y="1214607"/>
              <a:chExt cx="3690360" cy="3394793"/>
            </a:xfrm>
          </p:grpSpPr>
          <p:pic>
            <p:nvPicPr>
              <p:cNvPr id="9" name="Picture 8">
                <a:extLst>
                  <a:ext uri="{FF2B5EF4-FFF2-40B4-BE49-F238E27FC236}">
                    <a16:creationId xmlns:a16="http://schemas.microsoft.com/office/drawing/2014/main" id="{30690210-140F-304F-AAFE-91D7E2D0D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037" y="1214607"/>
                <a:ext cx="3690360" cy="3394793"/>
              </a:xfrm>
              <a:prstGeom prst="rect">
                <a:avLst/>
              </a:prstGeom>
            </p:spPr>
          </p:pic>
          <p:grpSp>
            <p:nvGrpSpPr>
              <p:cNvPr id="10" name="Group 9">
                <a:extLst>
                  <a:ext uri="{FF2B5EF4-FFF2-40B4-BE49-F238E27FC236}">
                    <a16:creationId xmlns:a16="http://schemas.microsoft.com/office/drawing/2014/main" id="{C05771F3-47E7-FD46-8468-9D0CB83C66B6}"/>
                  </a:ext>
                </a:extLst>
              </p:cNvPr>
              <p:cNvGrpSpPr/>
              <p:nvPr/>
            </p:nvGrpSpPr>
            <p:grpSpPr>
              <a:xfrm>
                <a:off x="2875564" y="4312784"/>
                <a:ext cx="258405" cy="230832"/>
                <a:chOff x="8410042" y="2442247"/>
                <a:chExt cx="288172" cy="257424"/>
              </a:xfrm>
            </p:grpSpPr>
            <p:sp>
              <p:nvSpPr>
                <p:cNvPr id="23" name="Oval 22">
                  <a:extLst>
                    <a:ext uri="{FF2B5EF4-FFF2-40B4-BE49-F238E27FC236}">
                      <a16:creationId xmlns:a16="http://schemas.microsoft.com/office/drawing/2014/main" id="{55D1B595-319F-BF4C-8D41-F0AAB1B79482}"/>
                    </a:ext>
                  </a:extLst>
                </p:cNvPr>
                <p:cNvSpPr/>
                <p:nvPr/>
              </p:nvSpPr>
              <p:spPr>
                <a:xfrm>
                  <a:off x="8460260" y="2496065"/>
                  <a:ext cx="182631" cy="182631"/>
                </a:xfrm>
                <a:prstGeom prst="ellipse">
                  <a:avLst/>
                </a:prstGeom>
                <a:solidFill>
                  <a:srgbClr val="FFD54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E549D0-6EBE-9B4B-989B-2FB54A40230A}"/>
                    </a:ext>
                  </a:extLst>
                </p:cNvPr>
                <p:cNvSpPr/>
                <p:nvPr/>
              </p:nvSpPr>
              <p:spPr>
                <a:xfrm>
                  <a:off x="8410042" y="2442247"/>
                  <a:ext cx="288172" cy="257424"/>
                </a:xfrm>
                <a:prstGeom prst="rect">
                  <a:avLst/>
                </a:prstGeom>
                <a:noFill/>
              </p:spPr>
              <p:txBody>
                <a:bodyPr wrap="none" lIns="91440" tIns="45720" rIns="91440" bIns="45720">
                  <a:spAutoFit/>
                </a:bodyPr>
                <a:lstStyle/>
                <a:p>
                  <a:pPr algn="ctr"/>
                  <a:r>
                    <a:rPr lang="en-US" sz="9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1</a:t>
                  </a:r>
                </a:p>
              </p:txBody>
            </p:sp>
          </p:grpSp>
          <p:grpSp>
            <p:nvGrpSpPr>
              <p:cNvPr id="11" name="Group 10">
                <a:extLst>
                  <a:ext uri="{FF2B5EF4-FFF2-40B4-BE49-F238E27FC236}">
                    <a16:creationId xmlns:a16="http://schemas.microsoft.com/office/drawing/2014/main" id="{C3713CB5-9A0A-1641-A5AF-7D9F2AE4FD8C}"/>
                  </a:ext>
                </a:extLst>
              </p:cNvPr>
              <p:cNvGrpSpPr/>
              <p:nvPr/>
            </p:nvGrpSpPr>
            <p:grpSpPr>
              <a:xfrm>
                <a:off x="1624800" y="3661368"/>
                <a:ext cx="258404" cy="230832"/>
                <a:chOff x="8410042" y="2442247"/>
                <a:chExt cx="288171" cy="257424"/>
              </a:xfrm>
            </p:grpSpPr>
            <p:sp>
              <p:nvSpPr>
                <p:cNvPr id="21" name="Oval 20">
                  <a:extLst>
                    <a:ext uri="{FF2B5EF4-FFF2-40B4-BE49-F238E27FC236}">
                      <a16:creationId xmlns:a16="http://schemas.microsoft.com/office/drawing/2014/main" id="{88BBD549-6B9F-544B-A6DA-0D6EFD33E2B0}"/>
                    </a:ext>
                  </a:extLst>
                </p:cNvPr>
                <p:cNvSpPr/>
                <p:nvPr/>
              </p:nvSpPr>
              <p:spPr>
                <a:xfrm>
                  <a:off x="8460260" y="2496065"/>
                  <a:ext cx="182631" cy="182631"/>
                </a:xfrm>
                <a:prstGeom prst="ellipse">
                  <a:avLst/>
                </a:prstGeom>
                <a:solidFill>
                  <a:srgbClr val="FFD54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0C8B351-2861-704F-A1EB-1E6A76A111E9}"/>
                    </a:ext>
                  </a:extLst>
                </p:cNvPr>
                <p:cNvSpPr/>
                <p:nvPr/>
              </p:nvSpPr>
              <p:spPr>
                <a:xfrm>
                  <a:off x="8410042" y="2442247"/>
                  <a:ext cx="288171" cy="257424"/>
                </a:xfrm>
                <a:prstGeom prst="rect">
                  <a:avLst/>
                </a:prstGeom>
                <a:noFill/>
              </p:spPr>
              <p:txBody>
                <a:bodyPr wrap="none" lIns="91440" tIns="45720" rIns="91440" bIns="45720">
                  <a:spAutoFit/>
                </a:bodyPr>
                <a:lstStyle/>
                <a:p>
                  <a:pPr algn="ctr"/>
                  <a:r>
                    <a:rPr lang="en-US" sz="90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2</a:t>
                  </a:r>
                  <a:endParaRPr lang="en-US" sz="9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12" name="Group 11">
                <a:extLst>
                  <a:ext uri="{FF2B5EF4-FFF2-40B4-BE49-F238E27FC236}">
                    <a16:creationId xmlns:a16="http://schemas.microsoft.com/office/drawing/2014/main" id="{3B099F44-A7F3-3E4F-B611-B871C3A87560}"/>
                  </a:ext>
                </a:extLst>
              </p:cNvPr>
              <p:cNvGrpSpPr/>
              <p:nvPr/>
            </p:nvGrpSpPr>
            <p:grpSpPr>
              <a:xfrm>
                <a:off x="1175257" y="3613109"/>
                <a:ext cx="258404" cy="230832"/>
                <a:chOff x="8410042" y="2442247"/>
                <a:chExt cx="288171" cy="257424"/>
              </a:xfrm>
            </p:grpSpPr>
            <p:sp>
              <p:nvSpPr>
                <p:cNvPr id="19" name="Oval 18">
                  <a:extLst>
                    <a:ext uri="{FF2B5EF4-FFF2-40B4-BE49-F238E27FC236}">
                      <a16:creationId xmlns:a16="http://schemas.microsoft.com/office/drawing/2014/main" id="{77F68398-46E3-DB41-BCB8-4A5CD5A7EF8F}"/>
                    </a:ext>
                  </a:extLst>
                </p:cNvPr>
                <p:cNvSpPr/>
                <p:nvPr/>
              </p:nvSpPr>
              <p:spPr>
                <a:xfrm>
                  <a:off x="8460260" y="2496065"/>
                  <a:ext cx="182631" cy="182631"/>
                </a:xfrm>
                <a:prstGeom prst="ellipse">
                  <a:avLst/>
                </a:prstGeom>
                <a:solidFill>
                  <a:srgbClr val="FFD54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39F6B22-39DB-8843-BA45-DDA24C4ECF41}"/>
                    </a:ext>
                  </a:extLst>
                </p:cNvPr>
                <p:cNvSpPr/>
                <p:nvPr/>
              </p:nvSpPr>
              <p:spPr>
                <a:xfrm>
                  <a:off x="8410042" y="2442247"/>
                  <a:ext cx="288171" cy="257424"/>
                </a:xfrm>
                <a:prstGeom prst="rect">
                  <a:avLst/>
                </a:prstGeom>
                <a:noFill/>
              </p:spPr>
              <p:txBody>
                <a:bodyPr wrap="none" lIns="91440" tIns="45720" rIns="91440" bIns="45720">
                  <a:spAutoFit/>
                </a:bodyPr>
                <a:lstStyle/>
                <a:p>
                  <a:pPr algn="ctr"/>
                  <a:r>
                    <a:rPr lang="en-US" sz="90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3</a:t>
                  </a:r>
                  <a:endParaRPr lang="en-US" sz="9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13" name="Group 12">
                <a:extLst>
                  <a:ext uri="{FF2B5EF4-FFF2-40B4-BE49-F238E27FC236}">
                    <a16:creationId xmlns:a16="http://schemas.microsoft.com/office/drawing/2014/main" id="{65C609AB-AEAA-D44D-B638-7A25D329FEE1}"/>
                  </a:ext>
                </a:extLst>
              </p:cNvPr>
              <p:cNvGrpSpPr/>
              <p:nvPr/>
            </p:nvGrpSpPr>
            <p:grpSpPr>
              <a:xfrm>
                <a:off x="1135783" y="2458698"/>
                <a:ext cx="258404" cy="230832"/>
                <a:chOff x="8410042" y="2442247"/>
                <a:chExt cx="288171" cy="257424"/>
              </a:xfrm>
            </p:grpSpPr>
            <p:sp>
              <p:nvSpPr>
                <p:cNvPr id="17" name="Oval 16">
                  <a:extLst>
                    <a:ext uri="{FF2B5EF4-FFF2-40B4-BE49-F238E27FC236}">
                      <a16:creationId xmlns:a16="http://schemas.microsoft.com/office/drawing/2014/main" id="{5F6ACDD9-B5D9-9A41-80CA-C46E414293C0}"/>
                    </a:ext>
                  </a:extLst>
                </p:cNvPr>
                <p:cNvSpPr/>
                <p:nvPr/>
              </p:nvSpPr>
              <p:spPr>
                <a:xfrm>
                  <a:off x="8460260" y="2496065"/>
                  <a:ext cx="182631" cy="182631"/>
                </a:xfrm>
                <a:prstGeom prst="ellipse">
                  <a:avLst/>
                </a:prstGeom>
                <a:solidFill>
                  <a:srgbClr val="FFD54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C49BD0A-09A1-A947-9ABC-F4B967E57355}"/>
                    </a:ext>
                  </a:extLst>
                </p:cNvPr>
                <p:cNvSpPr/>
                <p:nvPr/>
              </p:nvSpPr>
              <p:spPr>
                <a:xfrm>
                  <a:off x="8410042" y="2442247"/>
                  <a:ext cx="288171" cy="257424"/>
                </a:xfrm>
                <a:prstGeom prst="rect">
                  <a:avLst/>
                </a:prstGeom>
                <a:noFill/>
              </p:spPr>
              <p:txBody>
                <a:bodyPr wrap="none" lIns="91440" tIns="45720" rIns="91440" bIns="45720">
                  <a:spAutoFit/>
                </a:bodyPr>
                <a:lstStyle/>
                <a:p>
                  <a:pPr algn="ctr"/>
                  <a:r>
                    <a:rPr lang="en-US" sz="90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4</a:t>
                  </a:r>
                  <a:endParaRPr lang="en-US" sz="9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14" name="Group 13">
                <a:extLst>
                  <a:ext uri="{FF2B5EF4-FFF2-40B4-BE49-F238E27FC236}">
                    <a16:creationId xmlns:a16="http://schemas.microsoft.com/office/drawing/2014/main" id="{EC152052-3339-3F40-B4F7-C9FBE9824FCC}"/>
                  </a:ext>
                </a:extLst>
              </p:cNvPr>
              <p:cNvGrpSpPr/>
              <p:nvPr/>
            </p:nvGrpSpPr>
            <p:grpSpPr>
              <a:xfrm>
                <a:off x="1077912" y="2162365"/>
                <a:ext cx="258404" cy="230832"/>
                <a:chOff x="8410042" y="2442247"/>
                <a:chExt cx="288171" cy="257424"/>
              </a:xfrm>
            </p:grpSpPr>
            <p:sp>
              <p:nvSpPr>
                <p:cNvPr id="15" name="Oval 14">
                  <a:extLst>
                    <a:ext uri="{FF2B5EF4-FFF2-40B4-BE49-F238E27FC236}">
                      <a16:creationId xmlns:a16="http://schemas.microsoft.com/office/drawing/2014/main" id="{C0577844-1B4C-6340-94D2-07D3058C5A92}"/>
                    </a:ext>
                  </a:extLst>
                </p:cNvPr>
                <p:cNvSpPr/>
                <p:nvPr/>
              </p:nvSpPr>
              <p:spPr>
                <a:xfrm>
                  <a:off x="8460260" y="2496065"/>
                  <a:ext cx="182631" cy="182631"/>
                </a:xfrm>
                <a:prstGeom prst="ellipse">
                  <a:avLst/>
                </a:prstGeom>
                <a:solidFill>
                  <a:srgbClr val="FFD54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347326F-BA69-AF40-ABAD-7633CB135D8B}"/>
                    </a:ext>
                  </a:extLst>
                </p:cNvPr>
                <p:cNvSpPr/>
                <p:nvPr/>
              </p:nvSpPr>
              <p:spPr>
                <a:xfrm>
                  <a:off x="8410042" y="2442247"/>
                  <a:ext cx="288171" cy="257424"/>
                </a:xfrm>
                <a:prstGeom prst="rect">
                  <a:avLst/>
                </a:prstGeom>
                <a:noFill/>
              </p:spPr>
              <p:txBody>
                <a:bodyPr wrap="none" lIns="91440" tIns="45720" rIns="91440" bIns="45720">
                  <a:spAutoFit/>
                </a:bodyPr>
                <a:lstStyle/>
                <a:p>
                  <a:pPr algn="ctr"/>
                  <a:r>
                    <a:rPr lang="en-US" sz="90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5</a:t>
                  </a:r>
                  <a:endParaRPr lang="en-US" sz="9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26" name="Group 25">
              <a:extLst>
                <a:ext uri="{FF2B5EF4-FFF2-40B4-BE49-F238E27FC236}">
                  <a16:creationId xmlns:a16="http://schemas.microsoft.com/office/drawing/2014/main" id="{074329B4-E9AE-5B41-BEA4-E21C6E1EC486}"/>
                </a:ext>
              </a:extLst>
            </p:cNvPr>
            <p:cNvGrpSpPr/>
            <p:nvPr/>
          </p:nvGrpSpPr>
          <p:grpSpPr>
            <a:xfrm>
              <a:off x="3491644" y="1219577"/>
              <a:ext cx="258405" cy="230832"/>
              <a:chOff x="8410042" y="2442247"/>
              <a:chExt cx="288172" cy="257424"/>
            </a:xfrm>
          </p:grpSpPr>
          <p:sp>
            <p:nvSpPr>
              <p:cNvPr id="40" name="Oval 39">
                <a:extLst>
                  <a:ext uri="{FF2B5EF4-FFF2-40B4-BE49-F238E27FC236}">
                    <a16:creationId xmlns:a16="http://schemas.microsoft.com/office/drawing/2014/main" id="{C9D7C360-18E7-6741-94A3-3A80BED4B1B5}"/>
                  </a:ext>
                </a:extLst>
              </p:cNvPr>
              <p:cNvSpPr/>
              <p:nvPr/>
            </p:nvSpPr>
            <p:spPr>
              <a:xfrm>
                <a:off x="8460260" y="2496065"/>
                <a:ext cx="182631" cy="182631"/>
              </a:xfrm>
              <a:prstGeom prst="ellipse">
                <a:avLst/>
              </a:prstGeom>
              <a:solidFill>
                <a:srgbClr val="FFD54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7D9579F-EE78-D544-8AB6-AAC356DECDDB}"/>
                  </a:ext>
                </a:extLst>
              </p:cNvPr>
              <p:cNvSpPr/>
              <p:nvPr/>
            </p:nvSpPr>
            <p:spPr>
              <a:xfrm>
                <a:off x="8410042" y="2442247"/>
                <a:ext cx="288172" cy="257424"/>
              </a:xfrm>
              <a:prstGeom prst="rect">
                <a:avLst/>
              </a:prstGeom>
              <a:noFill/>
            </p:spPr>
            <p:txBody>
              <a:bodyPr wrap="none" lIns="91440" tIns="45720" rIns="91440" bIns="45720">
                <a:spAutoFit/>
              </a:bodyPr>
              <a:lstStyle/>
              <a:p>
                <a:pPr algn="ctr"/>
                <a:r>
                  <a:rPr lang="en-US" sz="9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1</a:t>
                </a:r>
              </a:p>
            </p:txBody>
          </p:sp>
        </p:grpSp>
        <p:sp>
          <p:nvSpPr>
            <p:cNvPr id="27" name="TextBox 26">
              <a:extLst>
                <a:ext uri="{FF2B5EF4-FFF2-40B4-BE49-F238E27FC236}">
                  <a16:creationId xmlns:a16="http://schemas.microsoft.com/office/drawing/2014/main" id="{36C6E513-6144-2346-A76A-E2136824EBC6}"/>
                </a:ext>
              </a:extLst>
            </p:cNvPr>
            <p:cNvSpPr txBox="1"/>
            <p:nvPr/>
          </p:nvSpPr>
          <p:spPr>
            <a:xfrm>
              <a:off x="3710741" y="1214607"/>
              <a:ext cx="3163045" cy="2323713"/>
            </a:xfrm>
            <a:prstGeom prst="rect">
              <a:avLst/>
            </a:prstGeom>
            <a:noFill/>
          </p:spPr>
          <p:txBody>
            <a:bodyPr wrap="square" rtlCol="0">
              <a:spAutoFit/>
            </a:bodyPr>
            <a:lstStyle/>
            <a:p>
              <a:pPr>
                <a:spcAft>
                  <a:spcPts val="600"/>
                </a:spcAft>
              </a:pPr>
              <a:r>
                <a:rPr lang="en-CA" sz="1000" dirty="0"/>
                <a:t>Alder Creek, ON (</a:t>
              </a:r>
              <a:r>
                <a:rPr lang="en-CA" sz="1000" dirty="0" err="1"/>
                <a:t>collab</a:t>
              </a:r>
              <a:r>
                <a:rPr lang="en-CA" sz="1000" dirty="0"/>
                <a:t>. with eDNA) </a:t>
              </a:r>
            </a:p>
            <a:p>
              <a:pPr>
                <a:spcAft>
                  <a:spcPts val="600"/>
                </a:spcAft>
              </a:pPr>
              <a:r>
                <a:rPr lang="en-CA" sz="1000" dirty="0"/>
                <a:t>Sunfish Lake, ON (</a:t>
              </a:r>
              <a:r>
                <a:rPr lang="en-CA" sz="1000" dirty="0" err="1"/>
                <a:t>collab</a:t>
              </a:r>
              <a:r>
                <a:rPr lang="en-CA" sz="1000" dirty="0"/>
                <a:t>. with AWF) </a:t>
              </a:r>
            </a:p>
            <a:p>
              <a:pPr>
                <a:spcAft>
                  <a:spcPts val="600"/>
                </a:spcAft>
              </a:pPr>
              <a:r>
                <a:rPr lang="en-CA" sz="1000" dirty="0"/>
                <a:t>Lake Erie (Western Basin), ON</a:t>
              </a:r>
            </a:p>
            <a:p>
              <a:pPr>
                <a:spcAft>
                  <a:spcPts val="600"/>
                </a:spcAft>
              </a:pPr>
              <a:r>
                <a:rPr lang="en-CA" sz="1000" dirty="0"/>
                <a:t>North </a:t>
              </a:r>
              <a:r>
                <a:rPr lang="en-CA" sz="1000" dirty="0" err="1"/>
                <a:t>Saskachewan</a:t>
              </a:r>
              <a:r>
                <a:rPr lang="en-CA" sz="1000" dirty="0"/>
                <a:t> River (Borden), SK</a:t>
              </a:r>
            </a:p>
            <a:p>
              <a:pPr>
                <a:spcAft>
                  <a:spcPts val="600"/>
                </a:spcAft>
              </a:pPr>
              <a:r>
                <a:rPr lang="en-CA" sz="1000" dirty="0"/>
                <a:t>Buffalo Pound Lake, SK (</a:t>
              </a:r>
              <a:r>
                <a:rPr lang="en-CA" sz="1000" dirty="0" err="1"/>
                <a:t>collab</a:t>
              </a:r>
              <a:r>
                <a:rPr lang="en-CA" sz="1000" dirty="0"/>
                <a:t>. with FORMBLOOM)</a:t>
              </a:r>
            </a:p>
            <a:p>
              <a:pPr>
                <a:spcAft>
                  <a:spcPts val="600"/>
                </a:spcAft>
              </a:pPr>
              <a:r>
                <a:rPr lang="en-CA" sz="1000" dirty="0"/>
                <a:t>Kananaskis Mountains/ Canmore, AB</a:t>
              </a:r>
            </a:p>
            <a:p>
              <a:pPr>
                <a:spcAft>
                  <a:spcPts val="600"/>
                </a:spcAft>
              </a:pPr>
              <a:r>
                <a:rPr lang="en-CA" sz="1000" dirty="0"/>
                <a:t>Norman Wells, NT (Collab. with NWF)</a:t>
              </a:r>
            </a:p>
            <a:p>
              <a:pPr>
                <a:spcAft>
                  <a:spcPts val="600"/>
                </a:spcAft>
              </a:pPr>
              <a:r>
                <a:rPr lang="en-CA" sz="1000" dirty="0" err="1"/>
                <a:t>Noell</a:t>
              </a:r>
              <a:r>
                <a:rPr lang="en-CA" sz="1000" dirty="0"/>
                <a:t> Lake, NT</a:t>
              </a:r>
            </a:p>
            <a:p>
              <a:pPr>
                <a:spcAft>
                  <a:spcPts val="600"/>
                </a:spcAft>
              </a:pPr>
              <a:r>
                <a:rPr lang="en-CA" sz="1000" dirty="0"/>
                <a:t>Mackenzie River, NT</a:t>
              </a:r>
            </a:p>
            <a:p>
              <a:pPr>
                <a:spcAft>
                  <a:spcPts val="600"/>
                </a:spcAft>
              </a:pPr>
              <a:endParaRPr lang="en-CA" sz="1000" dirty="0"/>
            </a:p>
          </p:txBody>
        </p:sp>
        <p:grpSp>
          <p:nvGrpSpPr>
            <p:cNvPr id="28" name="Group 27">
              <a:extLst>
                <a:ext uri="{FF2B5EF4-FFF2-40B4-BE49-F238E27FC236}">
                  <a16:creationId xmlns:a16="http://schemas.microsoft.com/office/drawing/2014/main" id="{818FFC25-0688-CC4D-82AB-285E9D309E52}"/>
                </a:ext>
              </a:extLst>
            </p:cNvPr>
            <p:cNvGrpSpPr/>
            <p:nvPr/>
          </p:nvGrpSpPr>
          <p:grpSpPr>
            <a:xfrm>
              <a:off x="3489356" y="1914267"/>
              <a:ext cx="258404" cy="230832"/>
              <a:chOff x="8410042" y="2442247"/>
              <a:chExt cx="288171" cy="257424"/>
            </a:xfrm>
          </p:grpSpPr>
          <p:sp>
            <p:nvSpPr>
              <p:cNvPr id="38" name="Oval 37">
                <a:extLst>
                  <a:ext uri="{FF2B5EF4-FFF2-40B4-BE49-F238E27FC236}">
                    <a16:creationId xmlns:a16="http://schemas.microsoft.com/office/drawing/2014/main" id="{D0F59DA1-733A-2E43-AFAF-E5A8AA789D67}"/>
                  </a:ext>
                </a:extLst>
              </p:cNvPr>
              <p:cNvSpPr/>
              <p:nvPr/>
            </p:nvSpPr>
            <p:spPr>
              <a:xfrm>
                <a:off x="8460260" y="2496065"/>
                <a:ext cx="182631" cy="182631"/>
              </a:xfrm>
              <a:prstGeom prst="ellipse">
                <a:avLst/>
              </a:prstGeom>
              <a:solidFill>
                <a:srgbClr val="FFD54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B7233AF-8882-C942-873A-9D50BCB75B5B}"/>
                  </a:ext>
                </a:extLst>
              </p:cNvPr>
              <p:cNvSpPr/>
              <p:nvPr/>
            </p:nvSpPr>
            <p:spPr>
              <a:xfrm>
                <a:off x="8410042" y="2442247"/>
                <a:ext cx="288171" cy="257424"/>
              </a:xfrm>
              <a:prstGeom prst="rect">
                <a:avLst/>
              </a:prstGeom>
              <a:noFill/>
            </p:spPr>
            <p:txBody>
              <a:bodyPr wrap="none" lIns="91440" tIns="45720" rIns="91440" bIns="45720">
                <a:spAutoFit/>
              </a:bodyPr>
              <a:lstStyle/>
              <a:p>
                <a:pPr algn="ctr"/>
                <a:r>
                  <a:rPr lang="en-US" sz="90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2</a:t>
                </a:r>
                <a:endParaRPr lang="en-US" sz="9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29" name="Group 28">
              <a:extLst>
                <a:ext uri="{FF2B5EF4-FFF2-40B4-BE49-F238E27FC236}">
                  <a16:creationId xmlns:a16="http://schemas.microsoft.com/office/drawing/2014/main" id="{F1541730-5A4A-2A40-A119-37B55EA2E75F}"/>
                </a:ext>
              </a:extLst>
            </p:cNvPr>
            <p:cNvGrpSpPr/>
            <p:nvPr/>
          </p:nvGrpSpPr>
          <p:grpSpPr>
            <a:xfrm>
              <a:off x="3491644" y="2377822"/>
              <a:ext cx="258404" cy="230832"/>
              <a:chOff x="8410042" y="2442247"/>
              <a:chExt cx="288171" cy="257424"/>
            </a:xfrm>
          </p:grpSpPr>
          <p:sp>
            <p:nvSpPr>
              <p:cNvPr id="36" name="Oval 35">
                <a:extLst>
                  <a:ext uri="{FF2B5EF4-FFF2-40B4-BE49-F238E27FC236}">
                    <a16:creationId xmlns:a16="http://schemas.microsoft.com/office/drawing/2014/main" id="{3ED81BFD-F815-4D4C-AF73-6A6203353012}"/>
                  </a:ext>
                </a:extLst>
              </p:cNvPr>
              <p:cNvSpPr/>
              <p:nvPr/>
            </p:nvSpPr>
            <p:spPr>
              <a:xfrm>
                <a:off x="8460260" y="2496065"/>
                <a:ext cx="182631" cy="182631"/>
              </a:xfrm>
              <a:prstGeom prst="ellipse">
                <a:avLst/>
              </a:prstGeom>
              <a:solidFill>
                <a:srgbClr val="FFD54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DFB3F4D-A853-C842-89DC-0BE5A949CFC9}"/>
                  </a:ext>
                </a:extLst>
              </p:cNvPr>
              <p:cNvSpPr/>
              <p:nvPr/>
            </p:nvSpPr>
            <p:spPr>
              <a:xfrm>
                <a:off x="8410042" y="2442247"/>
                <a:ext cx="288171" cy="257424"/>
              </a:xfrm>
              <a:prstGeom prst="rect">
                <a:avLst/>
              </a:prstGeom>
              <a:noFill/>
            </p:spPr>
            <p:txBody>
              <a:bodyPr wrap="none" lIns="91440" tIns="45720" rIns="91440" bIns="45720">
                <a:spAutoFit/>
              </a:bodyPr>
              <a:lstStyle/>
              <a:p>
                <a:pPr algn="ctr"/>
                <a:r>
                  <a:rPr lang="en-US" sz="90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3</a:t>
                </a:r>
                <a:endParaRPr lang="en-US" sz="9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30" name="Group 29">
              <a:extLst>
                <a:ext uri="{FF2B5EF4-FFF2-40B4-BE49-F238E27FC236}">
                  <a16:creationId xmlns:a16="http://schemas.microsoft.com/office/drawing/2014/main" id="{031B2202-3AAC-FA45-8E8A-93A1AE651C4F}"/>
                </a:ext>
              </a:extLst>
            </p:cNvPr>
            <p:cNvGrpSpPr/>
            <p:nvPr/>
          </p:nvGrpSpPr>
          <p:grpSpPr>
            <a:xfrm>
              <a:off x="3491645" y="2596943"/>
              <a:ext cx="258404" cy="230832"/>
              <a:chOff x="8410042" y="2442247"/>
              <a:chExt cx="288171" cy="257424"/>
            </a:xfrm>
          </p:grpSpPr>
          <p:sp>
            <p:nvSpPr>
              <p:cNvPr id="34" name="Oval 33">
                <a:extLst>
                  <a:ext uri="{FF2B5EF4-FFF2-40B4-BE49-F238E27FC236}">
                    <a16:creationId xmlns:a16="http://schemas.microsoft.com/office/drawing/2014/main" id="{435DEDFF-B5CF-DE4E-B5D2-77A693E2817E}"/>
                  </a:ext>
                </a:extLst>
              </p:cNvPr>
              <p:cNvSpPr/>
              <p:nvPr/>
            </p:nvSpPr>
            <p:spPr>
              <a:xfrm>
                <a:off x="8460260" y="2496065"/>
                <a:ext cx="182631" cy="182631"/>
              </a:xfrm>
              <a:prstGeom prst="ellipse">
                <a:avLst/>
              </a:prstGeom>
              <a:solidFill>
                <a:srgbClr val="FFD54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C1D1C46-DE52-D940-AA89-DBEF71FFD9C5}"/>
                  </a:ext>
                </a:extLst>
              </p:cNvPr>
              <p:cNvSpPr/>
              <p:nvPr/>
            </p:nvSpPr>
            <p:spPr>
              <a:xfrm>
                <a:off x="8410042" y="2442247"/>
                <a:ext cx="288171" cy="257424"/>
              </a:xfrm>
              <a:prstGeom prst="rect">
                <a:avLst/>
              </a:prstGeom>
              <a:noFill/>
            </p:spPr>
            <p:txBody>
              <a:bodyPr wrap="none" lIns="91440" tIns="45720" rIns="91440" bIns="45720">
                <a:spAutoFit/>
              </a:bodyPr>
              <a:lstStyle/>
              <a:p>
                <a:pPr algn="ctr"/>
                <a:r>
                  <a:rPr lang="en-US" sz="90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4</a:t>
                </a:r>
                <a:endParaRPr lang="en-US" sz="9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31" name="Group 30">
              <a:extLst>
                <a:ext uri="{FF2B5EF4-FFF2-40B4-BE49-F238E27FC236}">
                  <a16:creationId xmlns:a16="http://schemas.microsoft.com/office/drawing/2014/main" id="{164E6FBA-DFEF-4348-8105-1CF0497905A5}"/>
                </a:ext>
              </a:extLst>
            </p:cNvPr>
            <p:cNvGrpSpPr/>
            <p:nvPr/>
          </p:nvGrpSpPr>
          <p:grpSpPr>
            <a:xfrm>
              <a:off x="3491645" y="2811554"/>
              <a:ext cx="258404" cy="230832"/>
              <a:chOff x="8410042" y="2442247"/>
              <a:chExt cx="288171" cy="257424"/>
            </a:xfrm>
          </p:grpSpPr>
          <p:sp>
            <p:nvSpPr>
              <p:cNvPr id="32" name="Oval 31">
                <a:extLst>
                  <a:ext uri="{FF2B5EF4-FFF2-40B4-BE49-F238E27FC236}">
                    <a16:creationId xmlns:a16="http://schemas.microsoft.com/office/drawing/2014/main" id="{E7513A39-B5AE-944B-ACFF-F5C36965B7CA}"/>
                  </a:ext>
                </a:extLst>
              </p:cNvPr>
              <p:cNvSpPr/>
              <p:nvPr/>
            </p:nvSpPr>
            <p:spPr>
              <a:xfrm>
                <a:off x="8460260" y="2496065"/>
                <a:ext cx="182631" cy="182631"/>
              </a:xfrm>
              <a:prstGeom prst="ellipse">
                <a:avLst/>
              </a:prstGeom>
              <a:solidFill>
                <a:srgbClr val="FFD54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DBA0671-281D-8E48-BA51-72F3C76749C2}"/>
                  </a:ext>
                </a:extLst>
              </p:cNvPr>
              <p:cNvSpPr/>
              <p:nvPr/>
            </p:nvSpPr>
            <p:spPr>
              <a:xfrm>
                <a:off x="8410042" y="2442247"/>
                <a:ext cx="288171" cy="257424"/>
              </a:xfrm>
              <a:prstGeom prst="rect">
                <a:avLst/>
              </a:prstGeom>
              <a:noFill/>
            </p:spPr>
            <p:txBody>
              <a:bodyPr wrap="none" lIns="91440" tIns="45720" rIns="91440" bIns="45720">
                <a:spAutoFit/>
              </a:bodyPr>
              <a:lstStyle/>
              <a:p>
                <a:pPr algn="ctr"/>
                <a:r>
                  <a:rPr lang="en-US" sz="90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5</a:t>
                </a:r>
                <a:endParaRPr lang="en-US" sz="9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endParaRPr>
              </a:p>
            </p:txBody>
          </p:sp>
        </p:grpSp>
        <p:sp>
          <p:nvSpPr>
            <p:cNvPr id="42" name="Rectangle 41">
              <a:extLst>
                <a:ext uri="{FF2B5EF4-FFF2-40B4-BE49-F238E27FC236}">
                  <a16:creationId xmlns:a16="http://schemas.microsoft.com/office/drawing/2014/main" id="{F6DA6CFD-A3B9-7043-B391-7BD881594941}"/>
                </a:ext>
              </a:extLst>
            </p:cNvPr>
            <p:cNvSpPr/>
            <p:nvPr/>
          </p:nvSpPr>
          <p:spPr>
            <a:xfrm>
              <a:off x="106749" y="1030868"/>
              <a:ext cx="2772550" cy="584775"/>
            </a:xfrm>
            <a:prstGeom prst="rect">
              <a:avLst/>
            </a:prstGeom>
            <a:noFill/>
          </p:spPr>
          <p:txBody>
            <a:bodyPr wrap="square" lIns="91440" tIns="45720" rIns="91440" bIns="45720">
              <a:spAutoFit/>
            </a:bodyPr>
            <a:lstStyle/>
            <a:p>
              <a:r>
                <a:rPr lang="en-US" sz="1600" b="1" cap="none" spc="0" dirty="0">
                  <a:ln w="0"/>
                  <a:solidFill>
                    <a:schemeClr val="tx1"/>
                  </a:solidFill>
                  <a:latin typeface="Verdana" panose="020B0604030504040204" pitchFamily="34" charset="0"/>
                  <a:ea typeface="Verdana" panose="020B0604030504040204" pitchFamily="34" charset="0"/>
                  <a:cs typeface="Verdana" panose="020B0604030504040204" pitchFamily="34" charset="0"/>
                </a:rPr>
                <a:t>TTSW Research Sites and Collaborations</a:t>
              </a:r>
            </a:p>
          </p:txBody>
        </p:sp>
      </p:grpSp>
    </p:spTree>
    <p:extLst>
      <p:ext uri="{BB962C8B-B14F-4D97-AF65-F5344CB8AC3E}">
        <p14:creationId xmlns:p14="http://schemas.microsoft.com/office/powerpoint/2010/main" val="2558006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81" name="Google Shape;81;p16"/>
          <p:cNvSpPr txBox="1"/>
          <p:nvPr/>
        </p:nvSpPr>
        <p:spPr>
          <a:xfrm>
            <a:off x="272774" y="776379"/>
            <a:ext cx="8356875" cy="3166525"/>
          </a:xfrm>
          <a:prstGeom prst="rect">
            <a:avLst/>
          </a:prstGeom>
          <a:noFill/>
          <a:ln>
            <a:noFill/>
          </a:ln>
        </p:spPr>
        <p:txBody>
          <a:bodyPr spcFirstLastPara="1" wrap="square" lIns="91425" tIns="91425" rIns="91425" bIns="91425" anchor="t" anchorCtr="0">
            <a:noAutofit/>
          </a:bodyPr>
          <a:lstStyle/>
          <a:p>
            <a:pPr marL="285750" lvl="0" indent="-285750">
              <a:spcAft>
                <a:spcPts val="600"/>
              </a:spcAft>
              <a:buClr>
                <a:schemeClr val="dk1"/>
              </a:buClr>
              <a:buSzPct val="100000"/>
              <a:buFont typeface="Arial" panose="020B0604020202020204" pitchFamily="34" charset="0"/>
              <a:buChar char="•"/>
            </a:pPr>
            <a:r>
              <a:rPr lang="en-US" sz="1600" dirty="0"/>
              <a:t>‘Chione’ acoustic snow sensor is being field tested at several sites across Canada.</a:t>
            </a:r>
          </a:p>
          <a:p>
            <a:pPr marL="285750" indent="-285750">
              <a:spcAft>
                <a:spcPts val="600"/>
              </a:spcAft>
              <a:buClr>
                <a:schemeClr val="dk1"/>
              </a:buClr>
              <a:buSzPct val="100000"/>
              <a:buFont typeface="Arial" panose="020B0604020202020204" pitchFamily="34" charset="0"/>
              <a:buChar char="•"/>
            </a:pPr>
            <a:r>
              <a:rPr lang="en-US" sz="1600" dirty="0"/>
              <a:t>The instrument can determine snow density, liquid water content, temperature, and Snow Water Equivalent (SWE). </a:t>
            </a:r>
            <a:endParaRPr sz="1600" dirty="0">
              <a:solidFill>
                <a:schemeClr val="dk1"/>
              </a:solidFill>
            </a:endParaRPr>
          </a:p>
          <a:p>
            <a:pPr marL="457200" lvl="0" indent="0" algn="l" rtl="0">
              <a:spcBef>
                <a:spcPts val="0"/>
              </a:spcBef>
              <a:spcAft>
                <a:spcPts val="0"/>
              </a:spcAft>
              <a:buNone/>
            </a:pPr>
            <a:endParaRPr sz="1600" dirty="0"/>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3903" y="1775654"/>
            <a:ext cx="2725196" cy="272519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629" y="1771949"/>
            <a:ext cx="3638535" cy="2728901"/>
          </a:xfrm>
          <a:prstGeom prst="rect">
            <a:avLst/>
          </a:prstGeom>
        </p:spPr>
      </p:pic>
      <p:sp>
        <p:nvSpPr>
          <p:cNvPr id="9" name="Google Shape;74;p15">
            <a:extLst>
              <a:ext uri="{FF2B5EF4-FFF2-40B4-BE49-F238E27FC236}">
                <a16:creationId xmlns:a16="http://schemas.microsoft.com/office/drawing/2014/main" id="{DF5E578F-C78B-FE4F-AB17-F24BC479E7A1}"/>
              </a:ext>
            </a:extLst>
          </p:cNvPr>
          <p:cNvSpPr txBox="1"/>
          <p:nvPr/>
        </p:nvSpPr>
        <p:spPr>
          <a:xfrm>
            <a:off x="1624800" y="4556000"/>
            <a:ext cx="7175400" cy="4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Transformative sensor Technologies and Smart Watersheds (TTSW)</a:t>
            </a:r>
            <a:endParaRPr dirty="0">
              <a:solidFill>
                <a:srgbClr val="FFFFFF"/>
              </a:solidFill>
              <a:latin typeface="PT Sans Narrow"/>
              <a:ea typeface="PT Sans Narrow"/>
              <a:cs typeface="PT Sans Narrow"/>
              <a:sym typeface="PT Sans Narrow"/>
            </a:endParaRPr>
          </a:p>
        </p:txBody>
      </p:sp>
      <p:sp>
        <p:nvSpPr>
          <p:cNvPr id="10" name="Google Shape;80;p16">
            <a:extLst>
              <a:ext uri="{FF2B5EF4-FFF2-40B4-BE49-F238E27FC236}">
                <a16:creationId xmlns:a16="http://schemas.microsoft.com/office/drawing/2014/main" id="{A8B50733-F0B4-A24E-A31B-D06214637D04}"/>
              </a:ext>
            </a:extLst>
          </p:cNvPr>
          <p:cNvSpPr txBox="1"/>
          <p:nvPr/>
        </p:nvSpPr>
        <p:spPr>
          <a:xfrm>
            <a:off x="106749" y="177900"/>
            <a:ext cx="7902415"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T Sans Narrow"/>
                <a:ea typeface="PT Sans Narrow"/>
                <a:cs typeface="PT Sans Narrow"/>
                <a:sym typeface="PT Sans Narrow"/>
              </a:rPr>
              <a:t>Transformational Science Highlights 			(1)</a:t>
            </a:r>
            <a:endParaRPr sz="3000" dirty="0">
              <a:latin typeface="PT Sans Narrow"/>
              <a:ea typeface="PT Sans Narrow"/>
              <a:cs typeface="PT Sans Narrow"/>
              <a:sym typeface="PT Sans Narrow"/>
            </a:endParaRPr>
          </a:p>
        </p:txBody>
      </p:sp>
    </p:spTree>
    <p:extLst>
      <p:ext uri="{BB962C8B-B14F-4D97-AF65-F5344CB8AC3E}">
        <p14:creationId xmlns:p14="http://schemas.microsoft.com/office/powerpoint/2010/main" val="3496382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81" name="Google Shape;81;p16"/>
          <p:cNvSpPr txBox="1"/>
          <p:nvPr/>
        </p:nvSpPr>
        <p:spPr>
          <a:xfrm>
            <a:off x="272774" y="787950"/>
            <a:ext cx="8177261" cy="3166525"/>
          </a:xfrm>
          <a:prstGeom prst="rect">
            <a:avLst/>
          </a:prstGeom>
          <a:noFill/>
          <a:ln>
            <a:noFill/>
          </a:ln>
        </p:spPr>
        <p:txBody>
          <a:bodyPr spcFirstLastPara="1" wrap="square" lIns="91425" tIns="91425" rIns="91425" bIns="91425" anchor="t" anchorCtr="0">
            <a:noAutofit/>
          </a:bodyPr>
          <a:lstStyle/>
          <a:p>
            <a:pPr marL="285750" lvl="0" indent="-285750" algn="l" rtl="0">
              <a:spcBef>
                <a:spcPts val="0"/>
              </a:spcBef>
              <a:spcAft>
                <a:spcPts val="600"/>
              </a:spcAft>
              <a:buClr>
                <a:schemeClr val="dk1"/>
              </a:buClr>
              <a:buSzPct val="100000"/>
              <a:buFont typeface="Arial" panose="020B0604020202020204" pitchFamily="34" charset="0"/>
              <a:buChar char="•"/>
            </a:pPr>
            <a:r>
              <a:rPr lang="en" sz="1600" dirty="0">
                <a:solidFill>
                  <a:schemeClr val="dk1"/>
                </a:solidFill>
              </a:rPr>
              <a:t>Developing drone-based GNSS-Reflectometer (L-band) to measure soil moisture.</a:t>
            </a:r>
          </a:p>
          <a:p>
            <a:pPr marL="285750" lvl="0" indent="-285750" algn="l" rtl="0">
              <a:spcBef>
                <a:spcPts val="0"/>
              </a:spcBef>
              <a:spcAft>
                <a:spcPts val="600"/>
              </a:spcAft>
              <a:buClr>
                <a:schemeClr val="dk1"/>
              </a:buClr>
              <a:buSzPct val="100000"/>
              <a:buFont typeface="Arial" panose="020B0604020202020204" pitchFamily="34" charset="0"/>
              <a:buChar char="•"/>
            </a:pPr>
            <a:r>
              <a:rPr lang="en-US" sz="1600" dirty="0">
                <a:solidFill>
                  <a:schemeClr val="dk1"/>
                </a:solidFill>
              </a:rPr>
              <a:t>F</a:t>
            </a:r>
            <a:r>
              <a:rPr lang="en" sz="1600" dirty="0">
                <a:solidFill>
                  <a:schemeClr val="dk1"/>
                </a:solidFill>
              </a:rPr>
              <a:t>urther work will investigate sensitivity of GNSS-R to soil freeze/thaw state, snow depth, SWE, lake ice thickness, etc.</a:t>
            </a:r>
          </a:p>
          <a:p>
            <a:pPr marL="285750" lvl="0" indent="-285750" algn="l" rtl="0">
              <a:spcBef>
                <a:spcPts val="0"/>
              </a:spcBef>
              <a:spcAft>
                <a:spcPts val="0"/>
              </a:spcAft>
              <a:buClr>
                <a:schemeClr val="dk1"/>
              </a:buClr>
              <a:buSzPts val="1400"/>
              <a:buFont typeface="Arial" panose="020B0604020202020204" pitchFamily="34" charset="0"/>
              <a:buChar char="•"/>
            </a:pPr>
            <a:endParaRPr lang="en" sz="1600" dirty="0">
              <a:solidFill>
                <a:schemeClr val="dk1"/>
              </a:solidFill>
            </a:endParaRPr>
          </a:p>
          <a:p>
            <a:pPr lvl="0" algn="l" rtl="0">
              <a:spcBef>
                <a:spcPts val="0"/>
              </a:spcBef>
              <a:spcAft>
                <a:spcPts val="0"/>
              </a:spcAft>
              <a:buClr>
                <a:schemeClr val="dk1"/>
              </a:buClr>
              <a:buSzPts val="1400"/>
            </a:pPr>
            <a:endParaRPr sz="1600" dirty="0">
              <a:solidFill>
                <a:schemeClr val="dk1"/>
              </a:solidFill>
            </a:endParaRPr>
          </a:p>
          <a:p>
            <a:pPr marL="457200" lvl="0" indent="0" algn="l" rtl="0">
              <a:spcBef>
                <a:spcPts val="0"/>
              </a:spcBef>
              <a:spcAft>
                <a:spcPts val="0"/>
              </a:spcAft>
              <a:buNone/>
            </a:pPr>
            <a:endParaRPr sz="1600" dirty="0"/>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pic>
        <p:nvPicPr>
          <p:cNvPr id="7" name="Content Placeholder 3"/>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152400" y="1807231"/>
            <a:ext cx="1933759" cy="1450319"/>
          </a:xfrm>
          <a:prstGeom prst="rect">
            <a:avLst/>
          </a:prstGeom>
          <a:solidFill>
            <a:srgbClr val="FFFFFF">
              <a:shade val="85000"/>
            </a:srgbClr>
          </a:solidFill>
          <a:ln w="88900" cap="sq">
            <a:noFill/>
            <a:miter lim="800000"/>
          </a:ln>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6801" y="1847356"/>
            <a:ext cx="3045469" cy="2284102"/>
          </a:xfrm>
          <a:prstGeom prst="rect">
            <a:avLst/>
          </a:prstGeom>
          <a:solidFill>
            <a:srgbClr val="FFFFFF">
              <a:shade val="85000"/>
            </a:srgbClr>
          </a:solidFill>
          <a:ln w="88900" cap="sq">
            <a:noFill/>
            <a:miter lim="800000"/>
          </a:ln>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5714" y="1871898"/>
            <a:ext cx="3186945" cy="236986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2" name="TextBox 1"/>
          <p:cNvSpPr txBox="1"/>
          <p:nvPr/>
        </p:nvSpPr>
        <p:spPr>
          <a:xfrm>
            <a:off x="6273015" y="4393956"/>
            <a:ext cx="2709644" cy="215444"/>
          </a:xfrm>
          <a:prstGeom prst="rect">
            <a:avLst/>
          </a:prstGeom>
          <a:noFill/>
        </p:spPr>
        <p:txBody>
          <a:bodyPr wrap="square" rtlCol="0">
            <a:spAutoFit/>
          </a:bodyPr>
          <a:lstStyle/>
          <a:p>
            <a:pPr algn="r"/>
            <a:r>
              <a:rPr lang="en-US" sz="800" dirty="0" err="1"/>
              <a:t>Ghiasi</a:t>
            </a:r>
            <a:r>
              <a:rPr lang="en-US" sz="800" dirty="0"/>
              <a:t>, Y. (2019) [GNSS field data]. Unpublished</a:t>
            </a:r>
          </a:p>
        </p:txBody>
      </p:sp>
      <p:pic>
        <p:nvPicPr>
          <p:cNvPr id="3" name="Picture 2"/>
          <p:cNvPicPr>
            <a:picLocks noChangeAspect="1"/>
          </p:cNvPicPr>
          <p:nvPr/>
        </p:nvPicPr>
        <p:blipFill>
          <a:blip r:embed="rId7"/>
          <a:stretch>
            <a:fillRect/>
          </a:stretch>
        </p:blipFill>
        <p:spPr>
          <a:xfrm>
            <a:off x="1119279" y="2774766"/>
            <a:ext cx="1693409" cy="1466992"/>
          </a:xfrm>
          <a:prstGeom prst="rect">
            <a:avLst/>
          </a:prstGeom>
        </p:spPr>
      </p:pic>
      <p:sp>
        <p:nvSpPr>
          <p:cNvPr id="12" name="Google Shape;74;p15">
            <a:extLst>
              <a:ext uri="{FF2B5EF4-FFF2-40B4-BE49-F238E27FC236}">
                <a16:creationId xmlns:a16="http://schemas.microsoft.com/office/drawing/2014/main" id="{3B3E94D4-2339-CC49-8B9E-4F3881BF0E94}"/>
              </a:ext>
            </a:extLst>
          </p:cNvPr>
          <p:cNvSpPr txBox="1"/>
          <p:nvPr/>
        </p:nvSpPr>
        <p:spPr>
          <a:xfrm>
            <a:off x="1624800" y="4556000"/>
            <a:ext cx="7175400" cy="4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Transformative sensor Technologies and Smart Watersheds (TTSW)</a:t>
            </a:r>
            <a:endParaRPr dirty="0">
              <a:solidFill>
                <a:srgbClr val="FFFFFF"/>
              </a:solidFill>
              <a:latin typeface="PT Sans Narrow"/>
              <a:ea typeface="PT Sans Narrow"/>
              <a:cs typeface="PT Sans Narrow"/>
              <a:sym typeface="PT Sans Narrow"/>
            </a:endParaRPr>
          </a:p>
        </p:txBody>
      </p:sp>
      <p:sp>
        <p:nvSpPr>
          <p:cNvPr id="14" name="Google Shape;80;p16">
            <a:extLst>
              <a:ext uri="{FF2B5EF4-FFF2-40B4-BE49-F238E27FC236}">
                <a16:creationId xmlns:a16="http://schemas.microsoft.com/office/drawing/2014/main" id="{B227768D-C579-1F4F-ABFC-BB761D8FE48E}"/>
              </a:ext>
            </a:extLst>
          </p:cNvPr>
          <p:cNvSpPr txBox="1"/>
          <p:nvPr/>
        </p:nvSpPr>
        <p:spPr>
          <a:xfrm>
            <a:off x="106749" y="177900"/>
            <a:ext cx="7902415"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T Sans Narrow"/>
                <a:ea typeface="PT Sans Narrow"/>
                <a:cs typeface="PT Sans Narrow"/>
                <a:sym typeface="PT Sans Narrow"/>
              </a:rPr>
              <a:t>Transformational Science Highlights 			(2)</a:t>
            </a:r>
            <a:endParaRPr sz="3000" dirty="0">
              <a:latin typeface="PT Sans Narrow"/>
              <a:ea typeface="PT Sans Narrow"/>
              <a:cs typeface="PT Sans Narrow"/>
              <a:sym typeface="PT Sans Narrow"/>
            </a:endParaRPr>
          </a:p>
        </p:txBody>
      </p:sp>
    </p:spTree>
    <p:extLst>
      <p:ext uri="{BB962C8B-B14F-4D97-AF65-F5344CB8AC3E}">
        <p14:creationId xmlns:p14="http://schemas.microsoft.com/office/powerpoint/2010/main" val="1468497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81" name="Google Shape;81;p16"/>
          <p:cNvSpPr txBox="1"/>
          <p:nvPr/>
        </p:nvSpPr>
        <p:spPr>
          <a:xfrm>
            <a:off x="272775" y="766719"/>
            <a:ext cx="8527425" cy="3338232"/>
          </a:xfrm>
          <a:prstGeom prst="rect">
            <a:avLst/>
          </a:prstGeom>
          <a:noFill/>
          <a:ln>
            <a:noFill/>
          </a:ln>
        </p:spPr>
        <p:txBody>
          <a:bodyPr spcFirstLastPara="1" wrap="square" lIns="91425" tIns="91425" rIns="91425" bIns="91425" anchor="t" anchorCtr="0">
            <a:noAutofit/>
          </a:bodyPr>
          <a:lstStyle/>
          <a:p>
            <a:pPr marL="285750" lvl="0" indent="-285750">
              <a:spcAft>
                <a:spcPts val="600"/>
              </a:spcAft>
              <a:buClr>
                <a:schemeClr val="dk1"/>
              </a:buClr>
              <a:buSzPct val="100000"/>
              <a:buFont typeface="Arial" panose="020B0604020202020204" pitchFamily="34" charset="0"/>
              <a:buChar char="•"/>
            </a:pPr>
            <a:r>
              <a:rPr lang="en" sz="1600" dirty="0">
                <a:solidFill>
                  <a:schemeClr val="dk1"/>
                </a:solidFill>
              </a:rPr>
              <a:t>Participation in “HAB Grab Day” in collaboration with NRC, </a:t>
            </a:r>
            <a:r>
              <a:rPr lang="en-US" sz="1600" dirty="0">
                <a:solidFill>
                  <a:schemeClr val="dk1"/>
                </a:solidFill>
              </a:rPr>
              <a:t>ECCC (Canada Centre for Inland Waters), and researchers from 15 Canadian/American organizations. </a:t>
            </a:r>
          </a:p>
          <a:p>
            <a:pPr marL="285750" lvl="0" indent="-285750">
              <a:spcAft>
                <a:spcPts val="600"/>
              </a:spcAft>
              <a:buClr>
                <a:schemeClr val="dk1"/>
              </a:buClr>
              <a:buSzPct val="100000"/>
              <a:buFont typeface="Arial" panose="020B0604020202020204" pitchFamily="34" charset="0"/>
              <a:buChar char="•"/>
            </a:pPr>
            <a:r>
              <a:rPr lang="en-US" sz="1600" dirty="0">
                <a:solidFill>
                  <a:schemeClr val="dk1"/>
                </a:solidFill>
              </a:rPr>
              <a:t>CASI and WISE hyperspectral instruments were flown over Lake Erie, coordinated hyperspectral imagery was collected by NOAA and NASA.</a:t>
            </a:r>
          </a:p>
          <a:p>
            <a:pPr marL="285750" lvl="0" indent="-285750">
              <a:spcAft>
                <a:spcPts val="600"/>
              </a:spcAft>
              <a:buClr>
                <a:schemeClr val="dk1"/>
              </a:buClr>
              <a:buSzPts val="1400"/>
              <a:buFont typeface="Arial" panose="020B0604020202020204" pitchFamily="34" charset="0"/>
              <a:buChar char="•"/>
            </a:pPr>
            <a:endParaRPr lang="en-US" sz="1600" dirty="0">
              <a:solidFill>
                <a:schemeClr val="dk1"/>
              </a:solidFill>
            </a:endParaRPr>
          </a:p>
          <a:p>
            <a:pPr lvl="0">
              <a:spcAft>
                <a:spcPts val="600"/>
              </a:spcAft>
              <a:buClr>
                <a:schemeClr val="dk1"/>
              </a:buClr>
              <a:buSzPts val="1400"/>
            </a:pPr>
            <a:endParaRPr lang="en-US" sz="1600" dirty="0">
              <a:solidFill>
                <a:schemeClr val="dk1"/>
              </a:solidFill>
            </a:endParaRPr>
          </a:p>
          <a:p>
            <a:pPr lvl="0" algn="l" rtl="0">
              <a:spcBef>
                <a:spcPts val="0"/>
              </a:spcBef>
              <a:spcAft>
                <a:spcPts val="0"/>
              </a:spcAft>
              <a:buClr>
                <a:schemeClr val="dk1"/>
              </a:buClr>
              <a:buSzPts val="1400"/>
            </a:pPr>
            <a:endParaRPr lang="en" sz="1600" dirty="0">
              <a:solidFill>
                <a:schemeClr val="dk1"/>
              </a:solidFill>
            </a:endParaRPr>
          </a:p>
          <a:p>
            <a:pPr lvl="0" algn="l" rtl="0">
              <a:spcBef>
                <a:spcPts val="0"/>
              </a:spcBef>
              <a:spcAft>
                <a:spcPts val="0"/>
              </a:spcAft>
              <a:buClr>
                <a:schemeClr val="dk1"/>
              </a:buClr>
              <a:buSzPts val="1400"/>
            </a:pPr>
            <a:endParaRPr sz="1600" dirty="0">
              <a:solidFill>
                <a:schemeClr val="dk1"/>
              </a:solidFill>
            </a:endParaRPr>
          </a:p>
          <a:p>
            <a:pPr marL="457200" lvl="0" indent="0" algn="l" rtl="0">
              <a:spcBef>
                <a:spcPts val="0"/>
              </a:spcBef>
              <a:spcAft>
                <a:spcPts val="0"/>
              </a:spcAft>
              <a:buNone/>
            </a:pPr>
            <a:endParaRPr sz="1600" dirty="0"/>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pic>
        <p:nvPicPr>
          <p:cNvPr id="2" name="Picture 1"/>
          <p:cNvPicPr>
            <a:picLocks noChangeAspect="1"/>
          </p:cNvPicPr>
          <p:nvPr/>
        </p:nvPicPr>
        <p:blipFill>
          <a:blip r:embed="rId4"/>
          <a:stretch>
            <a:fillRect/>
          </a:stretch>
        </p:blipFill>
        <p:spPr>
          <a:xfrm>
            <a:off x="130629" y="1956526"/>
            <a:ext cx="4101438" cy="2432025"/>
          </a:xfrm>
          <a:prstGeom prst="rect">
            <a:avLst/>
          </a:prstGeom>
        </p:spPr>
      </p:pic>
      <p:pic>
        <p:nvPicPr>
          <p:cNvPr id="4" name="Picture 3"/>
          <p:cNvPicPr>
            <a:picLocks noChangeAspect="1"/>
          </p:cNvPicPr>
          <p:nvPr/>
        </p:nvPicPr>
        <p:blipFill>
          <a:blip r:embed="rId5"/>
          <a:stretch>
            <a:fillRect/>
          </a:stretch>
        </p:blipFill>
        <p:spPr>
          <a:xfrm>
            <a:off x="4322761" y="1956524"/>
            <a:ext cx="2897007" cy="2432027"/>
          </a:xfrm>
          <a:prstGeom prst="rect">
            <a:avLst/>
          </a:prstGeom>
        </p:spPr>
      </p:pic>
      <p:pic>
        <p:nvPicPr>
          <p:cNvPr id="6" name="Picture 5"/>
          <p:cNvPicPr>
            <a:picLocks noChangeAspect="1"/>
          </p:cNvPicPr>
          <p:nvPr/>
        </p:nvPicPr>
        <p:blipFill>
          <a:blip r:embed="rId6"/>
          <a:stretch>
            <a:fillRect/>
          </a:stretch>
        </p:blipFill>
        <p:spPr>
          <a:xfrm>
            <a:off x="7310462" y="1956524"/>
            <a:ext cx="1711061" cy="2453814"/>
          </a:xfrm>
          <a:prstGeom prst="rect">
            <a:avLst/>
          </a:prstGeom>
        </p:spPr>
      </p:pic>
      <p:sp>
        <p:nvSpPr>
          <p:cNvPr id="10" name="Google Shape;74;p15">
            <a:extLst>
              <a:ext uri="{FF2B5EF4-FFF2-40B4-BE49-F238E27FC236}">
                <a16:creationId xmlns:a16="http://schemas.microsoft.com/office/drawing/2014/main" id="{E938074D-CE3F-C64D-9B08-456AD1F0A9A3}"/>
              </a:ext>
            </a:extLst>
          </p:cNvPr>
          <p:cNvSpPr txBox="1"/>
          <p:nvPr/>
        </p:nvSpPr>
        <p:spPr>
          <a:xfrm>
            <a:off x="1624800" y="4556000"/>
            <a:ext cx="7175400" cy="4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Transformative sensor Technologies and Smart Watersheds (TTSW)</a:t>
            </a:r>
            <a:endParaRPr dirty="0">
              <a:solidFill>
                <a:srgbClr val="FFFFFF"/>
              </a:solidFill>
              <a:latin typeface="PT Sans Narrow"/>
              <a:ea typeface="PT Sans Narrow"/>
              <a:cs typeface="PT Sans Narrow"/>
              <a:sym typeface="PT Sans Narrow"/>
            </a:endParaRPr>
          </a:p>
        </p:txBody>
      </p:sp>
      <p:sp>
        <p:nvSpPr>
          <p:cNvPr id="20" name="Google Shape;80;p16">
            <a:extLst>
              <a:ext uri="{FF2B5EF4-FFF2-40B4-BE49-F238E27FC236}">
                <a16:creationId xmlns:a16="http://schemas.microsoft.com/office/drawing/2014/main" id="{2076364D-7949-684C-88CE-FBB964514DBB}"/>
              </a:ext>
            </a:extLst>
          </p:cNvPr>
          <p:cNvSpPr txBox="1"/>
          <p:nvPr/>
        </p:nvSpPr>
        <p:spPr>
          <a:xfrm>
            <a:off x="106749" y="177900"/>
            <a:ext cx="7902415"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T Sans Narrow"/>
                <a:ea typeface="PT Sans Narrow"/>
                <a:cs typeface="PT Sans Narrow"/>
                <a:sym typeface="PT Sans Narrow"/>
              </a:rPr>
              <a:t>Transformational Science Highlights 			(3)</a:t>
            </a:r>
            <a:endParaRPr sz="3000" dirty="0">
              <a:latin typeface="PT Sans Narrow"/>
              <a:ea typeface="PT Sans Narrow"/>
              <a:cs typeface="PT Sans Narrow"/>
              <a:sym typeface="PT Sans Narrow"/>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89" name="Google Shape;89;p17"/>
          <p:cNvSpPr txBox="1"/>
          <p:nvPr/>
        </p:nvSpPr>
        <p:spPr>
          <a:xfrm>
            <a:off x="106750" y="177900"/>
            <a:ext cx="56808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PT Sans Narrow"/>
                <a:ea typeface="PT Sans Narrow"/>
                <a:cs typeface="PT Sans Narrow"/>
                <a:sym typeface="PT Sans Narrow"/>
              </a:rPr>
              <a:t>Project Impact and Aspirations</a:t>
            </a:r>
            <a:endParaRPr sz="3000">
              <a:latin typeface="PT Sans Narrow"/>
              <a:ea typeface="PT Sans Narrow"/>
              <a:cs typeface="PT Sans Narrow"/>
              <a:sym typeface="PT Sans Narrow"/>
            </a:endParaRPr>
          </a:p>
        </p:txBody>
      </p:sp>
      <p:sp>
        <p:nvSpPr>
          <p:cNvPr id="90" name="Google Shape;90;p17"/>
          <p:cNvSpPr txBox="1"/>
          <p:nvPr/>
        </p:nvSpPr>
        <p:spPr>
          <a:xfrm>
            <a:off x="222614" y="1106600"/>
            <a:ext cx="8055972" cy="2053289"/>
          </a:xfrm>
          <a:prstGeom prst="rect">
            <a:avLst/>
          </a:prstGeom>
          <a:solidFill>
            <a:schemeClr val="bg1"/>
          </a:solidFill>
          <a:ln>
            <a:noFill/>
          </a:ln>
        </p:spPr>
        <p:txBody>
          <a:bodyPr spcFirstLastPara="1" wrap="square" lIns="91425" tIns="91425" rIns="91425" bIns="91425" anchor="t" anchorCtr="0">
            <a:noAutofit/>
          </a:bodyPr>
          <a:lstStyle/>
          <a:p>
            <a:pPr marL="285750" indent="-285750">
              <a:spcAft>
                <a:spcPts val="600"/>
              </a:spcAft>
              <a:buSzPct val="100000"/>
              <a:buFont typeface="Arial" panose="020B0604020202020204" pitchFamily="34" charset="0"/>
              <a:buChar char="•"/>
            </a:pPr>
            <a:r>
              <a:rPr lang="en" sz="1600" dirty="0"/>
              <a:t>Communications with Canadian Space Agency – Deployment of hyperspectral and </a:t>
            </a:r>
            <a:r>
              <a:rPr lang="en" sz="1600" dirty="0" err="1"/>
              <a:t>SnowSAR</a:t>
            </a:r>
            <a:r>
              <a:rPr lang="en" sz="1600" dirty="0"/>
              <a:t> (CFI grant) instruments and data analysis to inform future satellite missions.</a:t>
            </a:r>
          </a:p>
          <a:p>
            <a:pPr marL="285750" indent="-285750">
              <a:spcAft>
                <a:spcPts val="600"/>
              </a:spcAft>
              <a:buSzPct val="100000"/>
              <a:buFont typeface="Arial" panose="020B0604020202020204" pitchFamily="34" charset="0"/>
              <a:buChar char="•"/>
            </a:pPr>
            <a:r>
              <a:rPr lang="en-US" sz="1600" dirty="0"/>
              <a:t>Our impact will be improved resources and methodologies for the GWF and water science community.</a:t>
            </a:r>
          </a:p>
          <a:p>
            <a:pPr marL="285750" indent="-285750">
              <a:spcAft>
                <a:spcPts val="600"/>
              </a:spcAft>
              <a:buSzPct val="100000"/>
              <a:buFont typeface="Arial" panose="020B0604020202020204" pitchFamily="34" charset="0"/>
              <a:buChar char="•"/>
            </a:pPr>
            <a:r>
              <a:rPr lang="en-US" sz="1600" dirty="0"/>
              <a:t>Continue collaboration with other GWF groups in the coming year. </a:t>
            </a:r>
            <a:endParaRPr sz="1600" dirty="0"/>
          </a:p>
          <a:p>
            <a:pPr marL="457200" lvl="0" indent="0" algn="l" rtl="0">
              <a:spcBef>
                <a:spcPts val="0"/>
              </a:spcBef>
              <a:spcAft>
                <a:spcPts val="0"/>
              </a:spcAft>
              <a:buNone/>
            </a:pPr>
            <a:endParaRPr sz="1600" dirty="0"/>
          </a:p>
          <a:p>
            <a:pPr marL="457200" lvl="0" indent="0" algn="l" rtl="0">
              <a:spcBef>
                <a:spcPts val="0"/>
              </a:spcBef>
              <a:spcAft>
                <a:spcPts val="0"/>
              </a:spcAft>
              <a:buNone/>
            </a:pPr>
            <a:endParaRPr sz="1600" dirty="0"/>
          </a:p>
        </p:txBody>
      </p:sp>
      <p:pic>
        <p:nvPicPr>
          <p:cNvPr id="91" name="Google Shape;91;p17"/>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7" name="Google Shape;74;p15">
            <a:extLst>
              <a:ext uri="{FF2B5EF4-FFF2-40B4-BE49-F238E27FC236}">
                <a16:creationId xmlns:a16="http://schemas.microsoft.com/office/drawing/2014/main" id="{2EE46FCE-9CCB-3C44-9D35-4C63E7A0C57D}"/>
              </a:ext>
            </a:extLst>
          </p:cNvPr>
          <p:cNvSpPr txBox="1"/>
          <p:nvPr/>
        </p:nvSpPr>
        <p:spPr>
          <a:xfrm>
            <a:off x="1624800" y="4556000"/>
            <a:ext cx="7175400" cy="4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Transformative sensor Technologies and Smart Watersheds (TTSW)</a:t>
            </a:r>
            <a:endParaRPr dirty="0">
              <a:solidFill>
                <a:srgbClr val="FFFFFF"/>
              </a:solidFill>
              <a:latin typeface="PT Sans Narrow"/>
              <a:ea typeface="PT Sans Narrow"/>
              <a:cs typeface="PT Sans Narrow"/>
              <a:sym typeface="PT Sans Narro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98" name="Google Shape;98;p18"/>
          <p:cNvSpPr txBox="1"/>
          <p:nvPr/>
        </p:nvSpPr>
        <p:spPr>
          <a:xfrm>
            <a:off x="106750" y="177900"/>
            <a:ext cx="84204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dk1"/>
                </a:solidFill>
                <a:latin typeface="PT Sans Narrow"/>
                <a:ea typeface="PT Sans Narrow"/>
                <a:cs typeface="PT Sans Narrow"/>
                <a:sym typeface="PT Sans Narrow"/>
              </a:rPr>
              <a:t>Challenges and Cross-project Collaboration Opportunities</a:t>
            </a:r>
            <a:endParaRPr sz="3000">
              <a:solidFill>
                <a:schemeClr val="dk1"/>
              </a:solidFill>
              <a:latin typeface="PT Sans Narrow"/>
              <a:ea typeface="PT Sans Narrow"/>
              <a:cs typeface="PT Sans Narrow"/>
              <a:sym typeface="PT Sans Narrow"/>
            </a:endParaRPr>
          </a:p>
          <a:p>
            <a:pPr marL="0" lvl="0" indent="0" algn="l" rtl="0">
              <a:spcBef>
                <a:spcPts val="0"/>
              </a:spcBef>
              <a:spcAft>
                <a:spcPts val="0"/>
              </a:spcAft>
              <a:buClr>
                <a:schemeClr val="dk1"/>
              </a:buClr>
              <a:buSzPts val="1100"/>
              <a:buFont typeface="Arial"/>
              <a:buNone/>
            </a:pPr>
            <a:endParaRPr sz="3000">
              <a:solidFill>
                <a:schemeClr val="dk1"/>
              </a:solidFill>
              <a:latin typeface="PT Sans Narrow"/>
              <a:ea typeface="PT Sans Narrow"/>
              <a:cs typeface="PT Sans Narrow"/>
              <a:sym typeface="PT Sans Narrow"/>
            </a:endParaRPr>
          </a:p>
        </p:txBody>
      </p:sp>
      <p:sp>
        <p:nvSpPr>
          <p:cNvPr id="99" name="Google Shape;99;p18"/>
          <p:cNvSpPr txBox="1"/>
          <p:nvPr/>
        </p:nvSpPr>
        <p:spPr>
          <a:xfrm>
            <a:off x="316763" y="829868"/>
            <a:ext cx="4900216" cy="363305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ct val="100000"/>
              <a:buFont typeface="Arial" panose="020B0604020202020204" pitchFamily="34" charset="0"/>
              <a:buChar char="•"/>
            </a:pPr>
            <a:r>
              <a:rPr lang="en-US" sz="1600" dirty="0"/>
              <a:t>Collaboration opportunity: we would like to reach out to other projects who would be interested in piloting the ‘smart watershed’ data loggers when they become available. </a:t>
            </a:r>
          </a:p>
          <a:p>
            <a:pPr marL="457200" lvl="0" indent="-317500" algn="l" rtl="0">
              <a:spcBef>
                <a:spcPts val="0"/>
              </a:spcBef>
              <a:spcAft>
                <a:spcPts val="0"/>
              </a:spcAft>
              <a:buSzPct val="100000"/>
              <a:buFont typeface="Arial" panose="020B0604020202020204" pitchFamily="34" charset="0"/>
              <a:buChar char="•"/>
            </a:pPr>
            <a:endParaRPr sz="1600" dirty="0"/>
          </a:p>
          <a:p>
            <a:pPr marL="457200" lvl="0" indent="-317500" algn="l" rtl="0">
              <a:spcBef>
                <a:spcPts val="0"/>
              </a:spcBef>
              <a:spcAft>
                <a:spcPts val="0"/>
              </a:spcAft>
              <a:buSzPct val="100000"/>
              <a:buFont typeface="Arial" panose="020B0604020202020204" pitchFamily="34" charset="0"/>
              <a:buChar char="•"/>
            </a:pPr>
            <a:r>
              <a:rPr lang="en-US" sz="1600" dirty="0"/>
              <a:t>Currently still in testing phase at Alder Creek and Norman Wells research sites, but hoping to pilot at other sites soon. </a:t>
            </a:r>
          </a:p>
          <a:p>
            <a:pPr marL="457200" lvl="0" indent="-317500" algn="l" rtl="0">
              <a:spcBef>
                <a:spcPts val="0"/>
              </a:spcBef>
              <a:spcAft>
                <a:spcPts val="0"/>
              </a:spcAft>
              <a:buSzPct val="100000"/>
              <a:buFont typeface="Arial" panose="020B0604020202020204" pitchFamily="34" charset="0"/>
              <a:buChar char="•"/>
            </a:pPr>
            <a:endParaRPr lang="en-US" sz="1600" dirty="0"/>
          </a:p>
          <a:p>
            <a:pPr marL="457200" lvl="0" indent="-317500">
              <a:buSzPct val="100000"/>
              <a:buFont typeface="Arial" panose="020B0604020202020204" pitchFamily="34" charset="0"/>
              <a:buChar char="•"/>
            </a:pPr>
            <a:r>
              <a:rPr lang="en-US" sz="1600" dirty="0"/>
              <a:t>Ideal candidates would be small research sites that are somewhat long-term, but only have 1-3 data loggers.</a:t>
            </a:r>
          </a:p>
          <a:p>
            <a:pPr marL="457200" lvl="0" indent="-317500">
              <a:buSzPct val="100000"/>
              <a:buFont typeface="Arial" panose="020B0604020202020204" pitchFamily="34" charset="0"/>
              <a:buChar char="•"/>
            </a:pPr>
            <a:endParaRPr lang="en-US" sz="1600" dirty="0"/>
          </a:p>
          <a:p>
            <a:pPr marL="139700" lvl="0">
              <a:buSzPct val="100000"/>
            </a:pPr>
            <a:r>
              <a:rPr lang="en-US" sz="1600" dirty="0"/>
              <a:t>Please get in touch if interested. </a:t>
            </a:r>
            <a:endParaRPr sz="1600" dirty="0"/>
          </a:p>
          <a:p>
            <a:pPr marL="457200" lvl="0" indent="0" algn="l" rtl="0">
              <a:spcBef>
                <a:spcPts val="0"/>
              </a:spcBef>
              <a:spcAft>
                <a:spcPts val="0"/>
              </a:spcAft>
              <a:buNone/>
            </a:pPr>
            <a:endParaRPr sz="1600" dirty="0"/>
          </a:p>
        </p:txBody>
      </p:sp>
      <p:pic>
        <p:nvPicPr>
          <p:cNvPr id="100" name="Google Shape;100;p18"/>
          <p:cNvPicPr preferRelativeResize="0"/>
          <p:nvPr/>
        </p:nvPicPr>
        <p:blipFill>
          <a:blip r:embed="rId3">
            <a:alphaModFix/>
          </a:blip>
          <a:stretch>
            <a:fillRect/>
          </a:stretch>
        </p:blipFill>
        <p:spPr>
          <a:xfrm>
            <a:off x="152400" y="4445700"/>
            <a:ext cx="8839200" cy="612982"/>
          </a:xfrm>
          <a:prstGeom prst="rect">
            <a:avLst/>
          </a:prstGeom>
          <a:noFill/>
          <a:ln>
            <a:no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7908" b="208"/>
          <a:stretch/>
        </p:blipFill>
        <p:spPr>
          <a:xfrm>
            <a:off x="5374519" y="908785"/>
            <a:ext cx="3425681" cy="210383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810149" y="2540339"/>
            <a:ext cx="2295532" cy="1530355"/>
          </a:xfrm>
          <a:prstGeom prst="rect">
            <a:avLst/>
          </a:prstGeom>
        </p:spPr>
      </p:pic>
      <p:sp>
        <p:nvSpPr>
          <p:cNvPr id="9" name="Google Shape;74;p15">
            <a:extLst>
              <a:ext uri="{FF2B5EF4-FFF2-40B4-BE49-F238E27FC236}">
                <a16:creationId xmlns:a16="http://schemas.microsoft.com/office/drawing/2014/main" id="{24DE38B6-980F-E349-BD62-6B1FFB0AF6AE}"/>
              </a:ext>
            </a:extLst>
          </p:cNvPr>
          <p:cNvSpPr txBox="1"/>
          <p:nvPr/>
        </p:nvSpPr>
        <p:spPr>
          <a:xfrm>
            <a:off x="1624800" y="4556000"/>
            <a:ext cx="7175400" cy="4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Transformative sensor Technologies and Smart Watersheds (TTSW)</a:t>
            </a:r>
            <a:endParaRPr dirty="0">
              <a:solidFill>
                <a:srgbClr val="FFFFFF"/>
              </a:solidFill>
              <a:latin typeface="PT Sans Narrow"/>
              <a:ea typeface="PT Sans Narrow"/>
              <a:cs typeface="PT Sans Narrow"/>
              <a:sym typeface="PT Sans Narrow"/>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4718</TotalTime>
  <Words>1646</Words>
  <Application>Microsoft Macintosh PowerPoint</Application>
  <PresentationFormat>On-screen Show (16:9)</PresentationFormat>
  <Paragraphs>89</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Verdana</vt:lpstr>
      <vt:lpstr>Calibri</vt:lpstr>
      <vt:lpstr>PT Sans Narrow</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DeBeer, Chris</dc:creator>
  <cp:lastModifiedBy>Claude R. Duguay</cp:lastModifiedBy>
  <cp:revision>35</cp:revision>
  <dcterms:modified xsi:type="dcterms:W3CDTF">2019-11-19T14:42:56Z</dcterms:modified>
</cp:coreProperties>
</file>