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63" r:id="rId3"/>
    <p:sldId id="258" r:id="rId4"/>
    <p:sldId id="285" r:id="rId5"/>
    <p:sldId id="340" r:id="rId6"/>
    <p:sldId id="343" r:id="rId7"/>
    <p:sldId id="266" r:id="rId8"/>
    <p:sldId id="267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T Sans Narrow" panose="020B0506020203020204" pitchFamily="34" charset="77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/>
    <p:restoredTop sz="74014"/>
  </p:normalViewPr>
  <p:slideViewPr>
    <p:cSldViewPr snapToGrid="0">
      <p:cViewPr varScale="1">
        <p:scale>
          <a:sx n="141" d="100"/>
          <a:sy n="141" d="100"/>
        </p:scale>
        <p:origin x="15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It can help to frame your main research objective as a question. For example,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What is the significance of groundwater fluxes on surface water flow?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CA" sz="11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Many existing </a:t>
            </a:r>
            <a:r>
              <a:rPr lang="en-CA" sz="11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watershed models do not consider groundwater flow rigorously;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CA" sz="1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3-year record </a:t>
            </a:r>
            <a:r>
              <a:rPr lang="en-CA" sz="1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of various </a:t>
            </a:r>
            <a:r>
              <a:rPr lang="en-CA" sz="1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hydrologic data </a:t>
            </a:r>
            <a:r>
              <a:rPr lang="en-CA" sz="1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for </a:t>
            </a:r>
            <a:r>
              <a:rPr lang="en-CA" sz="1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model calibration/validation;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17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CA" sz="1100" dirty="0"/>
              <a:t>Differences in model conceptualization leads to different results in surface water fluxes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CA" sz="1100" dirty="0"/>
              <a:t>Similar with the water depth, the </a:t>
            </a:r>
            <a:r>
              <a:rPr lang="en-CA" sz="1100" dirty="0">
                <a:solidFill>
                  <a:srgbClr val="FF0000"/>
                </a:solidFill>
              </a:rPr>
              <a:t>surface water flux for model 3 and 4 </a:t>
            </a:r>
            <a:r>
              <a:rPr lang="en-CA" sz="1100" dirty="0"/>
              <a:t>are</a:t>
            </a:r>
            <a:r>
              <a:rPr lang="en-CA" sz="1100" dirty="0">
                <a:solidFill>
                  <a:srgbClr val="FF0000"/>
                </a:solidFill>
              </a:rPr>
              <a:t> </a:t>
            </a:r>
            <a:r>
              <a:rPr lang="en-CA" sz="1100" dirty="0"/>
              <a:t>more representative for the real situation. </a:t>
            </a:r>
            <a:r>
              <a:rPr lang="en-CA" sz="1100" dirty="0">
                <a:solidFill>
                  <a:srgbClr val="FF0000"/>
                </a:solidFill>
              </a:rPr>
              <a:t> </a:t>
            </a:r>
            <a:endParaRPr lang="en-CA" sz="11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E3955-E859-4368-A861-A6E95664CB7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370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CA" sz="11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Is groundwater flux constant over time? Simulations show that groundwater inflow and outflow </a:t>
            </a:r>
            <a:r>
              <a:rPr lang="en-CA" sz="1100" dirty="0" err="1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vareis</a:t>
            </a:r>
            <a:r>
              <a:rPr lang="en-CA" sz="11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 with time and also with space along the reach.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CA" sz="11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Negative exchange flux (cool colours) </a:t>
            </a:r>
            <a:r>
              <a:rPr lang="en-CA" sz="1100" dirty="0">
                <a:latin typeface="PT Sans Narrow" panose="020B0506020203020204" pitchFamily="34" charset="77"/>
                <a:cs typeface="Times New Roman" panose="02020603050405020304" pitchFamily="18" charset="0"/>
              </a:rPr>
              <a:t>is groundwater discharge, while </a:t>
            </a:r>
            <a:r>
              <a:rPr lang="en-CA" sz="11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positive exchange flux (warm colours)</a:t>
            </a:r>
            <a:r>
              <a:rPr lang="en-CA" sz="1100" dirty="0">
                <a:latin typeface="PT Sans Narrow" panose="020B0506020203020204" pitchFamily="34" charset="77"/>
                <a:cs typeface="Times New Roman" panose="02020603050405020304" pitchFamily="18" charset="0"/>
              </a:rPr>
              <a:t> is groundwater recharge;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CA" sz="1100" dirty="0">
                <a:solidFill>
                  <a:srgbClr val="FF0000"/>
                </a:solidFill>
                <a:latin typeface="PT Sans Narrow" panose="020B0506020203020204" pitchFamily="34" charset="77"/>
              </a:rPr>
              <a:t>Impact: </a:t>
            </a:r>
            <a:r>
              <a:rPr lang="en-CA" sz="1100" dirty="0">
                <a:latin typeface="PT Sans Narrow" panose="020B0506020203020204" pitchFamily="34" charset="77"/>
              </a:rPr>
              <a:t>Study will contribute to development of </a:t>
            </a:r>
            <a:r>
              <a:rPr lang="en-CA" sz="1100" dirty="0">
                <a:solidFill>
                  <a:schemeClr val="tx1"/>
                </a:solidFill>
                <a:latin typeface="PT Sans Narrow" panose="020B0506020203020204" pitchFamily="34" charset="77"/>
              </a:rPr>
              <a:t>guidelines for when to include groundwater (and to what complexity) in watershed models.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50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241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82D6-50EC-479B-A261-729A17FD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E419B-9C98-4C57-BFF8-234155F4D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0C80-7F6C-4E6B-A436-0B34C74F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7166-3EA0-49D3-982B-EC95CDF41479}" type="datetimeFigureOut">
              <a:rPr lang="en-CA" smtClean="0"/>
              <a:t>2019-11-19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9FFAE-6AC1-40E6-9776-F3A135DC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B2ECE-3ADA-4E1C-B5FC-8CBCB431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583D-4B14-4A9E-8C87-91E1BAC1A2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29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/var/folders/l9/zmyq0nf144z97y6r0f92k_8h0000gn/T/com.microsoft.Powerpoint/converted_emf.em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52400" y="534100"/>
            <a:ext cx="8839199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CA" sz="3200" dirty="0">
                <a:latin typeface="PT Sans" panose="020B0503020203020204" pitchFamily="34" charset="77"/>
                <a:cs typeface="Times New Roman" panose="02020603050405020304" pitchFamily="18" charset="0"/>
              </a:rPr>
              <a:t>Significance of Groundwater Dynamics within Hydrologic Models</a:t>
            </a:r>
            <a:endParaRPr sz="3200" dirty="0">
              <a:latin typeface="PT Sans" panose="020B0503020203020204" pitchFamily="34" charset="77"/>
              <a:ea typeface="PT Sans Narrow"/>
              <a:cs typeface="Times New Roman" panose="02020603050405020304" pitchFamily="18" charset="0"/>
              <a:sym typeface="PT Sans Narrow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6E57E-2531-4AE4-A5F9-326E9247CEAC}"/>
              </a:ext>
            </a:extLst>
          </p:cNvPr>
          <p:cNvSpPr/>
          <p:nvPr/>
        </p:nvSpPr>
        <p:spPr>
          <a:xfrm>
            <a:off x="2285998" y="36552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Third Annual GWF Operations Team Meeting</a:t>
            </a:r>
          </a:p>
          <a:p>
            <a:pPr algn="ctr"/>
            <a:r>
              <a:rPr lang="en-CA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November 19-20, 2019</a:t>
            </a:r>
          </a:p>
          <a:p>
            <a:pPr algn="ctr"/>
            <a:r>
              <a:rPr lang="en-CA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Art Gallery of Hamilton</a:t>
            </a:r>
          </a:p>
          <a:p>
            <a:pPr algn="ctr"/>
            <a:r>
              <a:rPr lang="en-CA" dirty="0"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Hamilton, Ontario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B706B-F236-45D6-95AF-0B5ED143D775}"/>
              </a:ext>
            </a:extLst>
          </p:cNvPr>
          <p:cNvSpPr/>
          <p:nvPr/>
        </p:nvSpPr>
        <p:spPr>
          <a:xfrm>
            <a:off x="80682" y="2142907"/>
            <a:ext cx="883919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Xin Tong, </a:t>
            </a:r>
            <a:r>
              <a:rPr lang="en-US" sz="20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Walter A. Illman (PI)</a:t>
            </a:r>
            <a:r>
              <a:rPr lang="en-US" sz="20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 Young-</a:t>
            </a:r>
            <a:r>
              <a:rPr lang="en-US" sz="2000" dirty="0" err="1">
                <a:latin typeface="PT Sans" panose="020B0503020203020204" pitchFamily="34" charset="77"/>
                <a:cs typeface="Times New Roman" panose="02020603050405020304" pitchFamily="18" charset="0"/>
              </a:rPr>
              <a:t>Jin</a:t>
            </a:r>
            <a:r>
              <a:rPr 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 Park, David L. Rudolph, Steven J. Berg</a:t>
            </a:r>
          </a:p>
          <a:p>
            <a:pPr algn="ctr"/>
            <a:endParaRPr lang="en-US" sz="2200" dirty="0"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latin typeface="PT Sans" panose="020B0503020203020204" pitchFamily="34" charset="77"/>
                <a:cs typeface="Times New Roman" panose="02020603050405020304" pitchFamily="18" charset="0"/>
              </a:rPr>
              <a:t>Department of Earth &amp; Environmental Sciences</a:t>
            </a:r>
          </a:p>
          <a:p>
            <a:pPr algn="ctr"/>
            <a:r>
              <a:rPr lang="en-US" sz="2200" dirty="0">
                <a:latin typeface="PT Sans" panose="020B0503020203020204" pitchFamily="34" charset="77"/>
                <a:cs typeface="Times New Roman" panose="02020603050405020304" pitchFamily="18" charset="0"/>
              </a:rPr>
              <a:t>University of Waterlo</a:t>
            </a:r>
            <a:r>
              <a:rPr 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o</a:t>
            </a:r>
            <a:endParaRPr lang="en-CA" sz="2000" dirty="0"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C1578-3A3A-244E-8331-BB81DC7F01E3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5999"/>
            <a:ext cx="7175400" cy="33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" name="Google Shape;71;p15">
            <a:extLst>
              <a:ext uri="{FF2B5EF4-FFF2-40B4-BE49-F238E27FC236}">
                <a16:creationId xmlns:a16="http://schemas.microsoft.com/office/drawing/2014/main" id="{B03F8B6D-B5AE-495B-9317-35AD56F41DD9}"/>
              </a:ext>
            </a:extLst>
          </p:cNvPr>
          <p:cNvSpPr txBox="1"/>
          <p:nvPr/>
        </p:nvSpPr>
        <p:spPr>
          <a:xfrm>
            <a:off x="0" y="48368"/>
            <a:ext cx="7436100" cy="61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</a:t>
            </a:r>
            <a:r>
              <a:rPr lang="en-CA" sz="3000" dirty="0">
                <a:latin typeface="PT Sans Narrow"/>
                <a:ea typeface="PT Sans Narrow"/>
                <a:cs typeface="PT Sans Narrow"/>
                <a:sym typeface="PT Sans Narrow"/>
              </a:rPr>
              <a:t>Introduction and Objectives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" name="Google Shape;72;p15">
            <a:extLst>
              <a:ext uri="{FF2B5EF4-FFF2-40B4-BE49-F238E27FC236}">
                <a16:creationId xmlns:a16="http://schemas.microsoft.com/office/drawing/2014/main" id="{FD7DF234-22A9-4355-A5FC-3C86D0170181}"/>
              </a:ext>
            </a:extLst>
          </p:cNvPr>
          <p:cNvSpPr txBox="1"/>
          <p:nvPr/>
        </p:nvSpPr>
        <p:spPr>
          <a:xfrm>
            <a:off x="142368" y="607476"/>
            <a:ext cx="5751154" cy="40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2200" b="1" dirty="0">
                <a:solidFill>
                  <a:srgbClr val="FF0000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Objective: </a:t>
            </a: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What is the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significance</a:t>
            </a: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 of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shallow/deep groundwater flow (including unsaturated flow</a:t>
            </a:r>
            <a:r>
              <a:rPr lang="en-CA" sz="2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) on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watershed fluxes?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2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Utilize </a:t>
            </a:r>
            <a:r>
              <a:rPr lang="en-CA" sz="2200" dirty="0" err="1">
                <a:solidFill>
                  <a:srgbClr val="0432FF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HydroGeoSphere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 (HGS)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CA" sz="2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fully-integrated hydrologic model</a:t>
            </a:r>
            <a:r>
              <a:rPr lang="en-CA" sz="22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, for high-resolution simulations;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Utilize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3-year record of data </a:t>
            </a: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from the Alder Creek Watershed (ACW);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How does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importance of groundwater flow vary </a:t>
            </a: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with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natural &amp; anthropogenic changes </a:t>
            </a:r>
            <a:r>
              <a:rPr lang="en-CA" sz="22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to </a:t>
            </a:r>
            <a:r>
              <a:rPr lang="en-CA" sz="22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watershed?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CA" sz="2200" dirty="0">
                <a:solidFill>
                  <a:srgbClr val="FF0000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Any model can be calibrated; but can it be validated?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T Sans Narrow" panose="020B0506020203020204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T Sans Narrow" panose="020B0506020203020204" pitchFamily="34" charset="77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ACD0B9-6B61-A34F-A9B9-707FA218A1CD}"/>
              </a:ext>
            </a:extLst>
          </p:cNvPr>
          <p:cNvGrpSpPr/>
          <p:nvPr/>
        </p:nvGrpSpPr>
        <p:grpSpPr>
          <a:xfrm>
            <a:off x="6035890" y="390372"/>
            <a:ext cx="3108109" cy="4055325"/>
            <a:chOff x="59576" y="772003"/>
            <a:chExt cx="2939048" cy="3803473"/>
          </a:xfrm>
        </p:grpSpPr>
        <p:pic>
          <p:nvPicPr>
            <p:cNvPr id="9" name="Picture 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C905531-00DF-2044-ABDB-8C95589C1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6" y="772003"/>
              <a:ext cx="2939048" cy="380347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88AA64-EA50-D745-88C0-BBC8EE4A2FDE}"/>
                </a:ext>
              </a:extLst>
            </p:cNvPr>
            <p:cNvGrpSpPr/>
            <p:nvPr/>
          </p:nvGrpSpPr>
          <p:grpSpPr>
            <a:xfrm>
              <a:off x="544335" y="2800555"/>
              <a:ext cx="1351210" cy="575605"/>
              <a:chOff x="551009" y="2680415"/>
              <a:chExt cx="1351210" cy="575605"/>
            </a:xfrm>
          </p:grpSpPr>
          <p:sp>
            <p:nvSpPr>
              <p:cNvPr id="12" name="Star: 5 Points 2">
                <a:extLst>
                  <a:ext uri="{FF2B5EF4-FFF2-40B4-BE49-F238E27FC236}">
                    <a16:creationId xmlns:a16="http://schemas.microsoft.com/office/drawing/2014/main" id="{BCE33163-4DE6-A74A-8D10-CF05840FBA30}"/>
                  </a:ext>
                </a:extLst>
              </p:cNvPr>
              <p:cNvSpPr/>
              <p:nvPr/>
            </p:nvSpPr>
            <p:spPr>
              <a:xfrm>
                <a:off x="1733500" y="2680415"/>
                <a:ext cx="168719" cy="162902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Star: 5 Points 9">
                <a:extLst>
                  <a:ext uri="{FF2B5EF4-FFF2-40B4-BE49-F238E27FC236}">
                    <a16:creationId xmlns:a16="http://schemas.microsoft.com/office/drawing/2014/main" id="{C0F69A4D-55DD-0B47-B2AB-9137EBD90783}"/>
                  </a:ext>
                </a:extLst>
              </p:cNvPr>
              <p:cNvSpPr/>
              <p:nvPr/>
            </p:nvSpPr>
            <p:spPr>
              <a:xfrm>
                <a:off x="551009" y="3177039"/>
                <a:ext cx="83064" cy="78981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6F4F0F-AD52-5C49-9E72-0559E23EF43C}"/>
              </a:ext>
            </a:extLst>
          </p:cNvPr>
          <p:cNvSpPr txBox="1"/>
          <p:nvPr/>
        </p:nvSpPr>
        <p:spPr>
          <a:xfrm>
            <a:off x="6309879" y="4276422"/>
            <a:ext cx="2265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Alder Creek Watershed (ACW)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21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1366" y="30740"/>
            <a:ext cx="7177677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How Complex Should We Make Watershed Models? 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8608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36220-8C17-43D4-B3C0-F120364A1B6C}"/>
              </a:ext>
            </a:extLst>
          </p:cNvPr>
          <p:cNvSpPr txBox="1"/>
          <p:nvPr/>
        </p:nvSpPr>
        <p:spPr>
          <a:xfrm>
            <a:off x="3572074" y="794766"/>
            <a:ext cx="552056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50"/>
              </a:spcBef>
            </a:pPr>
            <a:r>
              <a:rPr lang="en-CA" sz="1800" b="1" dirty="0" err="1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HydroGeoSphere</a:t>
            </a:r>
            <a:r>
              <a:rPr lang="en-CA" sz="18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(HGS)</a:t>
            </a:r>
            <a:r>
              <a:rPr lang="en-CA" sz="18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,</a:t>
            </a:r>
            <a:r>
              <a:rPr lang="en-CA" sz="18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</a:t>
            </a:r>
            <a:r>
              <a:rPr lang="en-CA" sz="1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 </a:t>
            </a:r>
            <a:r>
              <a:rPr lang="en-CA" sz="1800" dirty="0">
                <a:solidFill>
                  <a:srgbClr val="FF0000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fully integrated hydrologic model</a:t>
            </a:r>
            <a:r>
              <a:rPr lang="en-CA" sz="1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used to build </a:t>
            </a:r>
            <a:r>
              <a:rPr lang="en-CA" sz="1800" dirty="0">
                <a:solidFill>
                  <a:srgbClr val="FF0000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high resolution numerical models</a:t>
            </a:r>
            <a:r>
              <a:rPr lang="en-CA" sz="18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</a:t>
            </a:r>
            <a:r>
              <a:rPr lang="en-CA" sz="1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of </a:t>
            </a:r>
            <a:r>
              <a:rPr lang="en-CA" sz="1800" dirty="0">
                <a:solidFill>
                  <a:srgbClr val="FF0000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various complexities</a:t>
            </a:r>
            <a:r>
              <a:rPr lang="en-CA" sz="1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2250"/>
              </a:spcBef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Model 1 (Surface)</a:t>
            </a:r>
            <a:r>
              <a:rPr lang="en-CA" sz="16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: </a:t>
            </a:r>
            <a:r>
              <a:rPr lang="en-CA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surficial layer only</a:t>
            </a:r>
          </a:p>
          <a:p>
            <a:pPr marL="285750" indent="-285750">
              <a:spcBef>
                <a:spcPts val="2250"/>
              </a:spcBef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Model 2 (</a:t>
            </a:r>
            <a:r>
              <a:rPr lang="en-CA" sz="1600" b="1" dirty="0" err="1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Surface_Soil</a:t>
            </a: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)</a:t>
            </a:r>
            <a:r>
              <a:rPr lang="en-CA" sz="16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: </a:t>
            </a:r>
            <a:r>
              <a:rPr lang="en-CA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surficial layer + 1-meter thick soil layer</a:t>
            </a:r>
          </a:p>
          <a:p>
            <a:pPr marL="285750" indent="-285750">
              <a:spcBef>
                <a:spcPts val="2250"/>
              </a:spcBef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Model 3 (</a:t>
            </a:r>
            <a:r>
              <a:rPr lang="en-CA" sz="1600" b="1" dirty="0" err="1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Geo_Uni</a:t>
            </a: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)</a:t>
            </a:r>
            <a:r>
              <a:rPr lang="en-CA" sz="16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: </a:t>
            </a:r>
            <a:r>
              <a:rPr lang="en-CA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surficial layer + thick subsurface (uniform &amp; isotropic hydraulic parameters);</a:t>
            </a:r>
          </a:p>
          <a:p>
            <a:pPr marL="285750" indent="-285750">
              <a:spcBef>
                <a:spcPts val="2250"/>
              </a:spcBef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Model 4 (Geo)</a:t>
            </a:r>
            <a:r>
              <a:rPr lang="en-CA" sz="1600" dirty="0">
                <a:solidFill>
                  <a:srgbClr val="0432FF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: </a:t>
            </a:r>
            <a:r>
              <a:rPr lang="en-CA" sz="16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surficial layer + thick subsurface (detailed stratigraphy with uniform &amp; anisotropic geologic layers).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DB4324-01E5-48B3-AB62-FD894CA0B508}"/>
              </a:ext>
            </a:extLst>
          </p:cNvPr>
          <p:cNvGrpSpPr/>
          <p:nvPr/>
        </p:nvGrpSpPr>
        <p:grpSpPr>
          <a:xfrm>
            <a:off x="206644" y="424257"/>
            <a:ext cx="3393831" cy="4203828"/>
            <a:chOff x="-182168" y="-194187"/>
            <a:chExt cx="5486400" cy="70179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D842C7-08C8-4CC6-A8BD-E9E981701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37" b="92806" l="5273" r="95273">
                          <a14:foregroundMark x1="10182" y1="13669" x2="5273" y2="30216"/>
                          <a14:foregroundMark x1="5273" y1="30216" x2="12182" y2="42086"/>
                          <a14:foregroundMark x1="12182" y1="42086" x2="12545" y2="40647"/>
                          <a14:foregroundMark x1="28000" y1="11511" x2="30727" y2="3957"/>
                          <a14:foregroundMark x1="52182" y1="82014" x2="58545" y2="83094"/>
                          <a14:foregroundMark x1="92364" y1="70144" x2="86909" y2="90288"/>
                          <a14:foregroundMark x1="86909" y1="90288" x2="96364" y2="93165"/>
                          <a14:foregroundMark x1="96364" y1="93165" x2="84182" y2="90288"/>
                          <a14:foregroundMark x1="84182" y1="90288" x2="87455" y2="91007"/>
                          <a14:foregroundMark x1="94364" y1="90288" x2="84909" y2="94604"/>
                          <a14:foregroundMark x1="84909" y1="94604" x2="94364" y2="93165"/>
                          <a14:foregroundMark x1="94364" y1="93165" x2="94545" y2="92806"/>
                          <a14:foregroundMark x1="95273" y1="86691" x2="93818" y2="83813"/>
                          <a14:foregroundMark x1="28545" y1="3237" x2="30545" y2="46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82" y="4032973"/>
              <a:ext cx="5238750" cy="279082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3C9038-BE3F-4D0A-B13B-6E234E4B4FFC}"/>
                </a:ext>
              </a:extLst>
            </p:cNvPr>
            <p:cNvGrpSpPr/>
            <p:nvPr/>
          </p:nvGrpSpPr>
          <p:grpSpPr>
            <a:xfrm>
              <a:off x="-182168" y="-194187"/>
              <a:ext cx="5486400" cy="5950010"/>
              <a:chOff x="-149494" y="-232213"/>
              <a:chExt cx="5486400" cy="595001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46C3FFB-360D-47B7-B02D-B58C17302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863" b="95923" l="7179" r="97229">
                            <a14:foregroundMark x1="17884" y1="31116" x2="7305" y2="40343"/>
                            <a14:foregroundMark x1="7305" y1="40343" x2="4030" y2="20386"/>
                            <a14:foregroundMark x1="4030" y1="20386" x2="11965" y2="7940"/>
                            <a14:foregroundMark x1="11965" y1="7940" x2="33879" y2="3863"/>
                            <a14:foregroundMark x1="33879" y1="3863" x2="37280" y2="15451"/>
                            <a14:foregroundMark x1="37280" y1="15451" x2="36398" y2="16738"/>
                            <a14:foregroundMark x1="15743" y1="10300" x2="6549" y2="8369"/>
                            <a14:foregroundMark x1="6549" y1="8369" x2="7179" y2="40558"/>
                            <a14:foregroundMark x1="7179" y1="40558" x2="7305" y2="40987"/>
                            <a14:foregroundMark x1="87909" y1="69957" x2="94584" y2="68670"/>
                            <a14:foregroundMark x1="94584" y1="68670" x2="97229" y2="80258"/>
                            <a14:foregroundMark x1="97229" y1="80258" x2="97229" y2="93562"/>
                            <a14:foregroundMark x1="97229" y1="93562" x2="91058" y2="95923"/>
                            <a14:foregroundMark x1="91058" y1="95923" x2="84761" y2="87554"/>
                            <a14:foregroundMark x1="84761" y1="87554" x2="84761" y2="84120"/>
                            <a14:foregroundMark x1="90428" y1="77897" x2="96096" y2="72747"/>
                            <a14:foregroundMark x1="96096" y1="72747" x2="97229" y2="87339"/>
                            <a14:foregroundMark x1="97229" y1="87339" x2="92065" y2="9184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84012" y="2597044"/>
                <a:ext cx="5317335" cy="3120753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A76D809-4E85-4FA8-9A4C-817BD962A1C9}"/>
                  </a:ext>
                </a:extLst>
              </p:cNvPr>
              <p:cNvGrpSpPr/>
              <p:nvPr/>
            </p:nvGrpSpPr>
            <p:grpSpPr>
              <a:xfrm>
                <a:off x="-149494" y="-232213"/>
                <a:ext cx="5486400" cy="4275334"/>
                <a:chOff x="816983" y="1381538"/>
                <a:chExt cx="5486400" cy="42753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865194FE-CDF9-4A2C-A54D-B043037DE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898" b="91809" l="7813" r="92708">
                              <a14:foregroundMark x1="7986" y1="24915" x2="10069" y2="32765"/>
                              <a14:foregroundMark x1="90104" y1="74061" x2="84896" y2="90102"/>
                              <a14:foregroundMark x1="84896" y1="90102" x2="92708" y2="9180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983" y="2866047"/>
                  <a:ext cx="5486400" cy="27908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C81021C-FCC6-425A-8049-751C67CEF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180" b="93770" l="9441" r="96678">
                              <a14:foregroundMark x1="9615" y1="27213" x2="10140" y2="30492"/>
                              <a14:foregroundMark x1="92832" y1="70164" x2="87238" y2="82951"/>
                              <a14:foregroundMark x1="87238" y1="82951" x2="92832" y2="70492"/>
                              <a14:foregroundMark x1="92832" y1="70492" x2="87762" y2="84262"/>
                              <a14:foregroundMark x1="87762" y1="84262" x2="96853" y2="85902"/>
                              <a14:foregroundMark x1="96853" y1="85902" x2="96154" y2="89508"/>
                              <a14:foregroundMark x1="96154" y1="90492" x2="95280" y2="9377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983" y="1381538"/>
                  <a:ext cx="5448300" cy="2905125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0;p16">
            <a:extLst>
              <a:ext uri="{FF2B5EF4-FFF2-40B4-BE49-F238E27FC236}">
                <a16:creationId xmlns:a16="http://schemas.microsoft.com/office/drawing/2014/main" id="{C11795F0-DB0E-4EDA-97EA-39F633B9EC34}"/>
              </a:ext>
            </a:extLst>
          </p:cNvPr>
          <p:cNvSpPr txBox="1"/>
          <p:nvPr/>
        </p:nvSpPr>
        <p:spPr>
          <a:xfrm>
            <a:off x="46542" y="-6939"/>
            <a:ext cx="9097457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Model Conceptualization Strongly Impacts Surface Water Fluxes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5" name="Google Shape;82;p16">
            <a:extLst>
              <a:ext uri="{FF2B5EF4-FFF2-40B4-BE49-F238E27FC236}">
                <a16:creationId xmlns:a16="http://schemas.microsoft.com/office/drawing/2014/main" id="{CF9776B9-B13D-4143-9B4C-D73BC63D3E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83;p16">
            <a:extLst>
              <a:ext uri="{FF2B5EF4-FFF2-40B4-BE49-F238E27FC236}">
                <a16:creationId xmlns:a16="http://schemas.microsoft.com/office/drawing/2014/main" id="{96CFCDFC-2CD0-4E62-8D68-73B40B9B66F1}"/>
              </a:ext>
            </a:extLst>
          </p:cNvPr>
          <p:cNvSpPr txBox="1"/>
          <p:nvPr/>
        </p:nvSpPr>
        <p:spPr>
          <a:xfrm>
            <a:off x="1624800" y="4592096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A7BDCD-FDC9-47DE-A6D3-23817BCA7912}"/>
              </a:ext>
            </a:extLst>
          </p:cNvPr>
          <p:cNvGrpSpPr/>
          <p:nvPr/>
        </p:nvGrpSpPr>
        <p:grpSpPr>
          <a:xfrm>
            <a:off x="98693" y="1278302"/>
            <a:ext cx="8924486" cy="3324861"/>
            <a:chOff x="98693" y="1278302"/>
            <a:chExt cx="8924486" cy="332486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8451B0-30E9-4EE5-ABFE-211F0FB8FD8D}"/>
                </a:ext>
              </a:extLst>
            </p:cNvPr>
            <p:cNvGrpSpPr/>
            <p:nvPr/>
          </p:nvGrpSpPr>
          <p:grpSpPr>
            <a:xfrm>
              <a:off x="98693" y="1278302"/>
              <a:ext cx="8797296" cy="3324861"/>
              <a:chOff x="-32119" y="2269163"/>
              <a:chExt cx="11729728" cy="443314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B5F91EB-89CF-443F-858E-B160C2ED9E80}"/>
                  </a:ext>
                </a:extLst>
              </p:cNvPr>
              <p:cNvGrpSpPr/>
              <p:nvPr/>
            </p:nvGrpSpPr>
            <p:grpSpPr>
              <a:xfrm>
                <a:off x="-32119" y="2376457"/>
                <a:ext cx="11729728" cy="4325854"/>
                <a:chOff x="-32119" y="2376457"/>
                <a:chExt cx="11729728" cy="4325854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E6498A53-6FBC-4788-A58E-3D8C00422A3B}"/>
                    </a:ext>
                  </a:extLst>
                </p:cNvPr>
                <p:cNvGrpSpPr/>
                <p:nvPr/>
              </p:nvGrpSpPr>
              <p:grpSpPr>
                <a:xfrm>
                  <a:off x="-2615" y="2376457"/>
                  <a:ext cx="11700224" cy="4325854"/>
                  <a:chOff x="-1257370" y="1668470"/>
                  <a:chExt cx="14194530" cy="5047596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398695D8-307D-46E1-B10F-3A45AB10BAEB}"/>
                      </a:ext>
                    </a:extLst>
                  </p:cNvPr>
                  <p:cNvGrpSpPr/>
                  <p:nvPr/>
                </p:nvGrpSpPr>
                <p:grpSpPr>
                  <a:xfrm>
                    <a:off x="-1257370" y="1668470"/>
                    <a:ext cx="14194530" cy="5047596"/>
                    <a:chOff x="-2022871" y="606576"/>
                    <a:chExt cx="14194530" cy="5047596"/>
                  </a:xfrm>
                </p:grpSpPr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B86644C1-E3E0-42B0-A84D-0F6490A1A6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5204" y="606576"/>
                      <a:ext cx="5676455" cy="485560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 descr="A picture containing map&#10;&#10;Description generated with very high confidence">
                      <a:extLst>
                        <a:ext uri="{FF2B5EF4-FFF2-40B4-BE49-F238E27FC236}">
                          <a16:creationId xmlns:a16="http://schemas.microsoft.com/office/drawing/2014/main" id="{B10DDA6C-0862-4A46-90EA-595DFEDB58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022871" y="606576"/>
                      <a:ext cx="5676900" cy="504759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1AC9CB84-046E-4757-B066-00818B4DE4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22478" y="1668575"/>
                    <a:ext cx="5676454" cy="485539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0111832-EF06-4695-BE6E-76DCD3D72C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2119" y="2376457"/>
                  <a:ext cx="4734013" cy="4323523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1DE003E-DA16-46B1-A5A9-457B89642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410" y="2269163"/>
                <a:ext cx="4865486" cy="4323523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6BF8F7-BA28-464E-9D3B-B1E9B2BA4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4341" y="3115474"/>
              <a:ext cx="758838" cy="138487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49E7766-BEF2-C641-9B87-A2DA625086F1}"/>
              </a:ext>
            </a:extLst>
          </p:cNvPr>
          <p:cNvSpPr/>
          <p:nvPr/>
        </p:nvSpPr>
        <p:spPr>
          <a:xfrm>
            <a:off x="980622" y="746555"/>
            <a:ext cx="1150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Model 1: </a:t>
            </a:r>
          </a:p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Surface</a:t>
            </a:r>
            <a:endParaRPr lang="en-CA" sz="1050" b="1" dirty="0">
              <a:solidFill>
                <a:srgbClr val="0432FF"/>
              </a:solidFill>
              <a:latin typeface="PT Sans Narrow" panose="020B050602020302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394C6E-6C6F-F645-824B-888F8D2D3E00}"/>
              </a:ext>
            </a:extLst>
          </p:cNvPr>
          <p:cNvSpPr/>
          <p:nvPr/>
        </p:nvSpPr>
        <p:spPr>
          <a:xfrm>
            <a:off x="2447848" y="721157"/>
            <a:ext cx="181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Model 2: </a:t>
            </a:r>
            <a:r>
              <a:rPr lang="en-CA" sz="1800" b="1" dirty="0" err="1">
                <a:solidFill>
                  <a:srgbClr val="0432FF"/>
                </a:solidFill>
                <a:latin typeface="PT Sans Narrow" panose="020B0506020203020204" pitchFamily="34" charset="77"/>
              </a:rPr>
              <a:t>Surface_Soil</a:t>
            </a:r>
            <a:endParaRPr lang="en-CA" sz="1800" b="1" dirty="0">
              <a:solidFill>
                <a:srgbClr val="0432FF"/>
              </a:solidFill>
              <a:latin typeface="PT Sans Narrow" panose="020B0506020203020204" pitchFamily="34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DDCB52-A31C-A148-9291-0FD0E8A6E169}"/>
              </a:ext>
            </a:extLst>
          </p:cNvPr>
          <p:cNvSpPr/>
          <p:nvPr/>
        </p:nvSpPr>
        <p:spPr>
          <a:xfrm>
            <a:off x="4494613" y="721157"/>
            <a:ext cx="1147099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Model 3: </a:t>
            </a:r>
            <a:r>
              <a:rPr lang="en-CA" sz="1800" b="1" dirty="0" err="1">
                <a:solidFill>
                  <a:srgbClr val="0432FF"/>
                </a:solidFill>
                <a:latin typeface="PT Sans Narrow" panose="020B0506020203020204" pitchFamily="34" charset="77"/>
              </a:rPr>
              <a:t>Geo_Uni</a:t>
            </a:r>
            <a:endParaRPr lang="en-CA" sz="1800" b="1" dirty="0">
              <a:solidFill>
                <a:srgbClr val="0432FF"/>
              </a:solidFill>
              <a:latin typeface="PT Sans Narrow" panose="020B0506020203020204" pitchFamily="34" charset="77"/>
            </a:endParaRPr>
          </a:p>
          <a:p>
            <a:pPr algn="ctr"/>
            <a:r>
              <a:rPr lang="en-CA" sz="105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9483B-17B3-2C48-A0BE-CBDAC2778B88}"/>
              </a:ext>
            </a:extLst>
          </p:cNvPr>
          <p:cNvSpPr/>
          <p:nvPr/>
        </p:nvSpPr>
        <p:spPr>
          <a:xfrm>
            <a:off x="6062188" y="722839"/>
            <a:ext cx="129229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Model 4: </a:t>
            </a:r>
          </a:p>
          <a:p>
            <a:pPr algn="ctr"/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Geo</a:t>
            </a:r>
          </a:p>
          <a:p>
            <a:r>
              <a:rPr lang="en-CA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88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290F86-22C4-420F-A8B8-B2E35552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174"/>
            <a:ext cx="6387583" cy="4064825"/>
          </a:xfrm>
          <a:prstGeom prst="rect">
            <a:avLst/>
          </a:prstGeom>
        </p:spPr>
      </p:pic>
      <p:pic>
        <p:nvPicPr>
          <p:cNvPr id="4" name="Google Shape;73;p15">
            <a:extLst>
              <a:ext uri="{FF2B5EF4-FFF2-40B4-BE49-F238E27FC236}">
                <a16:creationId xmlns:a16="http://schemas.microsoft.com/office/drawing/2014/main" id="{9605BEA7-3A57-4A74-BA26-B306FE30A1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;p15">
            <a:extLst>
              <a:ext uri="{FF2B5EF4-FFF2-40B4-BE49-F238E27FC236}">
                <a16:creationId xmlns:a16="http://schemas.microsoft.com/office/drawing/2014/main" id="{A94DE560-4F2C-4969-AA40-E703BAB0987D}"/>
              </a:ext>
            </a:extLst>
          </p:cNvPr>
          <p:cNvSpPr txBox="1"/>
          <p:nvPr/>
        </p:nvSpPr>
        <p:spPr>
          <a:xfrm>
            <a:off x="1624800" y="4555999"/>
            <a:ext cx="7175400" cy="33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867BA606-09EA-42DA-8FA7-8728E0F3EF1F}"/>
              </a:ext>
            </a:extLst>
          </p:cNvPr>
          <p:cNvSpPr txBox="1"/>
          <p:nvPr/>
        </p:nvSpPr>
        <p:spPr>
          <a:xfrm>
            <a:off x="53375" y="144765"/>
            <a:ext cx="90372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Transient Simulations &amp; Comparison with Discharge Data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1788558-F9BA-3146-9EEB-27FB6E769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34933"/>
              </p:ext>
            </p:extLst>
          </p:nvPr>
        </p:nvGraphicFramePr>
        <p:xfrm>
          <a:off x="5683624" y="1101213"/>
          <a:ext cx="3307977" cy="1855512"/>
        </p:xfrm>
        <a:graphic>
          <a:graphicData uri="http://schemas.openxmlformats.org/drawingml/2006/table">
            <a:tbl>
              <a:tblPr/>
              <a:tblGrid>
                <a:gridCol w="1356145">
                  <a:extLst>
                    <a:ext uri="{9D8B030D-6E8A-4147-A177-3AD203B41FA5}">
                      <a16:colId xmlns:a16="http://schemas.microsoft.com/office/drawing/2014/main" val="1691994618"/>
                    </a:ext>
                  </a:extLst>
                </a:gridCol>
                <a:gridCol w="975916">
                  <a:extLst>
                    <a:ext uri="{9D8B030D-6E8A-4147-A177-3AD203B41FA5}">
                      <a16:colId xmlns:a16="http://schemas.microsoft.com/office/drawing/2014/main" val="4206089599"/>
                    </a:ext>
                  </a:extLst>
                </a:gridCol>
                <a:gridCol w="975916">
                  <a:extLst>
                    <a:ext uri="{9D8B030D-6E8A-4147-A177-3AD203B41FA5}">
                      <a16:colId xmlns:a16="http://schemas.microsoft.com/office/drawing/2014/main" val="1114384487"/>
                    </a:ext>
                  </a:extLst>
                </a:gridCol>
              </a:tblGrid>
              <a:tr h="3267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>
                          <a:effectLst/>
                        </a:rPr>
                        <a:t> 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b="1" u="none" strike="noStrike" dirty="0">
                          <a:effectLst/>
                        </a:rPr>
                        <a:t>L1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b="1" u="none" strike="noStrike" dirty="0">
                          <a:effectLst/>
                        </a:rPr>
                        <a:t>L2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367734"/>
                  </a:ext>
                </a:extLst>
              </a:tr>
              <a:tr h="3685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Surface only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0.56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1.50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137374"/>
                  </a:ext>
                </a:extLst>
              </a:tr>
              <a:tr h="398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 err="1">
                          <a:effectLst/>
                        </a:rPr>
                        <a:t>Surface_Soil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0.53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1.31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42250"/>
                  </a:ext>
                </a:extLst>
              </a:tr>
              <a:tr h="3685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Geo_Uni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0.26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0.24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34022"/>
                  </a:ext>
                </a:extLst>
              </a:tr>
              <a:tr h="3933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Geo</a:t>
                      </a:r>
                      <a:endParaRPr lang="en-CA" sz="1400" b="1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0.22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CA" sz="1400" u="none" strike="noStrike" dirty="0">
                          <a:effectLst/>
                        </a:rPr>
                        <a:t>0.21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916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95C6A8-0616-A84F-AA74-3898356E5756}"/>
              </a:ext>
            </a:extLst>
          </p:cNvPr>
          <p:cNvSpPr txBox="1"/>
          <p:nvPr/>
        </p:nvSpPr>
        <p:spPr>
          <a:xfrm>
            <a:off x="6738951" y="3047646"/>
            <a:ext cx="219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T Sans Narrow" panose="020B0506020203020204" pitchFamily="34" charset="77"/>
              </a:rPr>
              <a:t>L1 = mean absolute error norm</a:t>
            </a:r>
          </a:p>
          <a:p>
            <a:r>
              <a:rPr lang="en-US" sz="1200" dirty="0">
                <a:latin typeface="PT Sans Narrow" panose="020B0506020203020204" pitchFamily="34" charset="77"/>
              </a:rPr>
              <a:t>L2 = mean square error norm</a:t>
            </a:r>
          </a:p>
        </p:txBody>
      </p:sp>
    </p:spTree>
    <p:extLst>
      <p:ext uri="{BB962C8B-B14F-4D97-AF65-F5344CB8AC3E}">
        <p14:creationId xmlns:p14="http://schemas.microsoft.com/office/powerpoint/2010/main" val="30907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6">
            <a:extLst>
              <a:ext uri="{FF2B5EF4-FFF2-40B4-BE49-F238E27FC236}">
                <a16:creationId xmlns:a16="http://schemas.microsoft.com/office/drawing/2014/main" id="{72FF8AA1-F71D-4928-AB65-A56668CC1058}"/>
              </a:ext>
            </a:extLst>
          </p:cNvPr>
          <p:cNvSpPr txBox="1"/>
          <p:nvPr/>
        </p:nvSpPr>
        <p:spPr>
          <a:xfrm>
            <a:off x="82257" y="9906"/>
            <a:ext cx="9061743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Surface Water/Groundwater Exchange Flux Can Vary with Space and Time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" name="Google Shape;82;p16">
            <a:extLst>
              <a:ext uri="{FF2B5EF4-FFF2-40B4-BE49-F238E27FC236}">
                <a16:creationId xmlns:a16="http://schemas.microsoft.com/office/drawing/2014/main" id="{720024C9-4651-47A9-81B6-61A095A1AD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AD6C4C74-4758-4A10-BB50-C4C71F6DD5A1}"/>
              </a:ext>
            </a:extLst>
          </p:cNvPr>
          <p:cNvSpPr txBox="1"/>
          <p:nvPr/>
        </p:nvSpPr>
        <p:spPr>
          <a:xfrm>
            <a:off x="1624800" y="4592096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1E0DA-099B-4330-BAC2-68A537B9BEC1}"/>
              </a:ext>
            </a:extLst>
          </p:cNvPr>
          <p:cNvSpPr txBox="1"/>
          <p:nvPr/>
        </p:nvSpPr>
        <p:spPr>
          <a:xfrm>
            <a:off x="1878012" y="114704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rgbClr val="0432FF"/>
                </a:solidFill>
                <a:latin typeface="PT Sans Narrow" panose="020B0506020203020204" pitchFamily="34" charset="77"/>
              </a:rPr>
              <a:t>Model 4: Geo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3F5176-0213-4C3F-93FC-E7A3C4729939}"/>
              </a:ext>
            </a:extLst>
          </p:cNvPr>
          <p:cNvSpPr/>
          <p:nvPr/>
        </p:nvSpPr>
        <p:spPr>
          <a:xfrm>
            <a:off x="6164057" y="967459"/>
            <a:ext cx="29717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Differences in exchange flux 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of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dry and wet periods 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show the importance of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groundwater fluxes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 along the reach and its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spatial/temporal variability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PT Sans Narrow" panose="020B0506020203020204" pitchFamily="34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Such investigations are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important 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in research on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water quantity 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and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quality issues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, as well as studies on </a:t>
            </a:r>
            <a:r>
              <a:rPr lang="en-US" sz="1800" dirty="0">
                <a:solidFill>
                  <a:srgbClr val="FF0000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aquatic life &amp; riparian zones</a:t>
            </a:r>
            <a:r>
              <a:rPr lang="en-US" sz="1800" dirty="0">
                <a:solidFill>
                  <a:schemeClr val="tx1"/>
                </a:solidFill>
                <a:latin typeface="PT Sans Narrow" panose="020B0506020203020204" pitchFamily="34" charset="77"/>
                <a:cs typeface="Times New Roman" panose="02020603050405020304" pitchFamily="18" charset="0"/>
              </a:rPr>
              <a:t>.</a:t>
            </a:r>
            <a:endParaRPr lang="en-CA" sz="1800" dirty="0">
              <a:solidFill>
                <a:schemeClr val="tx1"/>
              </a:solidFill>
              <a:latin typeface="PT Sans Narrow" panose="020B0506020203020204" pitchFamily="34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PT Sans Narrow" panose="020B0506020203020204" pitchFamily="34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PT Sans Narrow" panose="020B05060202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F56FC4-E18A-4080-9165-1E589337A388}"/>
              </a:ext>
            </a:extLst>
          </p:cNvPr>
          <p:cNvGrpSpPr/>
          <p:nvPr/>
        </p:nvGrpSpPr>
        <p:grpSpPr>
          <a:xfrm>
            <a:off x="458122" y="1437625"/>
            <a:ext cx="6040637" cy="3160642"/>
            <a:chOff x="797869" y="601838"/>
            <a:chExt cx="6546562" cy="34256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72F50AE-C110-487A-BA48-AAC28BA3ACCB}"/>
                </a:ext>
              </a:extLst>
            </p:cNvPr>
            <p:cNvGrpSpPr/>
            <p:nvPr/>
          </p:nvGrpSpPr>
          <p:grpSpPr>
            <a:xfrm>
              <a:off x="797869" y="601838"/>
              <a:ext cx="6546562" cy="3425676"/>
              <a:chOff x="392470" y="1237124"/>
              <a:chExt cx="6546562" cy="342567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6508BC3-0071-40A8-B6F6-02A1D8E47567}"/>
                  </a:ext>
                </a:extLst>
              </p:cNvPr>
              <p:cNvGrpSpPr/>
              <p:nvPr/>
            </p:nvGrpSpPr>
            <p:grpSpPr>
              <a:xfrm>
                <a:off x="392470" y="1237124"/>
                <a:ext cx="6546562" cy="3425676"/>
                <a:chOff x="121028" y="1229005"/>
                <a:chExt cx="6546562" cy="342567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CDF2DDA-D4BB-472F-B360-15486BADC5BA}"/>
                    </a:ext>
                  </a:extLst>
                </p:cNvPr>
                <p:cNvGrpSpPr/>
                <p:nvPr/>
              </p:nvGrpSpPr>
              <p:grpSpPr>
                <a:xfrm>
                  <a:off x="121028" y="1229005"/>
                  <a:ext cx="6546562" cy="3285719"/>
                  <a:chOff x="-109226" y="1148704"/>
                  <a:chExt cx="6546562" cy="3285719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27A309A2-0D77-4445-ABCE-B31625299E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109226" y="1194390"/>
                    <a:ext cx="3643981" cy="3240033"/>
                  </a:xfrm>
                  <a:prstGeom prst="rect">
                    <a:avLst/>
                  </a:prstGeom>
                </p:spPr>
              </p:pic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8EE9B1AB-D4D3-44B5-9317-CC320B41966A}"/>
                      </a:ext>
                    </a:extLst>
                  </p:cNvPr>
                  <p:cNvGrpSpPr/>
                  <p:nvPr/>
                </p:nvGrpSpPr>
                <p:grpSpPr>
                  <a:xfrm>
                    <a:off x="2422563" y="1148704"/>
                    <a:ext cx="4014773" cy="3109494"/>
                    <a:chOff x="-503818" y="1064724"/>
                    <a:chExt cx="3826130" cy="3109494"/>
                  </a:xfrm>
                </p:grpSpPr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6F20D5DB-2858-45E4-9C01-AD1A909969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7609" b="96981" l="9979" r="99678">
                                  <a14:foregroundMark x1="19528" y1="17995" x2="15236" y2="7609"/>
                                  <a14:foregroundMark x1="15236" y1="7609" x2="23820" y2="10266"/>
                                  <a14:foregroundMark x1="23820" y1="10266" x2="25000" y2="14734"/>
                                  <a14:foregroundMark x1="59120" y1="86715" x2="68348" y2="95531"/>
                                  <a14:foregroundMark x1="68348" y1="95531" x2="78112" y2="98068"/>
                                  <a14:foregroundMark x1="78112" y1="98068" x2="98605" y2="90217"/>
                                  <a14:foregroundMark x1="98605" y1="90217" x2="93991" y2="56884"/>
                                  <a14:foregroundMark x1="93991" y1="56884" x2="68455" y2="58092"/>
                                  <a14:foregroundMark x1="74249" y1="66425" x2="84871" y2="65338"/>
                                  <a14:foregroundMark x1="84871" y1="65338" x2="75000" y2="62440"/>
                                  <a14:foregroundMark x1="75000" y1="62440" x2="85622" y2="66425"/>
                                  <a14:foregroundMark x1="85622" y1="66425" x2="65343" y2="66667"/>
                                  <a14:foregroundMark x1="65343" y1="66667" x2="84442" y2="67754"/>
                                  <a14:foregroundMark x1="84442" y1="67754" x2="66738" y2="69565"/>
                                  <a14:foregroundMark x1="66738" y1="69565" x2="80043" y2="72826"/>
                                  <a14:foregroundMark x1="80043" y1="72826" x2="66631" y2="75121"/>
                                  <a14:foregroundMark x1="66631" y1="75121" x2="83369" y2="78865"/>
                                  <a14:foregroundMark x1="83369" y1="78865" x2="64163" y2="78140"/>
                                  <a14:foregroundMark x1="64163" y1="78140" x2="72103" y2="89130"/>
                                  <a14:foregroundMark x1="72103" y1="89130" x2="61266" y2="90217"/>
                                  <a14:foregroundMark x1="61266" y1="90217" x2="76180" y2="91184"/>
                                  <a14:foregroundMark x1="76180" y1="91184" x2="72961" y2="92271"/>
                                  <a14:foregroundMark x1="82296" y1="91304" x2="70172" y2="90942"/>
                                  <a14:foregroundMark x1="70172" y1="90942" x2="81652" y2="92512"/>
                                  <a14:foregroundMark x1="81652" y1="92512" x2="71781" y2="91667"/>
                                  <a14:foregroundMark x1="71781" y1="91667" x2="81760" y2="93599"/>
                                  <a14:foregroundMark x1="81760" y1="93599" x2="61266" y2="88527"/>
                                  <a14:foregroundMark x1="61266" y1="88527" x2="78755" y2="90700"/>
                                  <a14:foregroundMark x1="78755" y1="90700" x2="72210" y2="81643"/>
                                  <a14:foregroundMark x1="72210" y1="81643" x2="82940" y2="76208"/>
                                  <a14:foregroundMark x1="82940" y1="76208" x2="89270" y2="66063"/>
                                  <a14:foregroundMark x1="89270" y1="66063" x2="97532" y2="63768"/>
                                  <a14:foregroundMark x1="97532" y1="63768" x2="82082" y2="62923"/>
                                  <a14:foregroundMark x1="82082" y1="62923" x2="84120" y2="62198"/>
                                  <a14:foregroundMark x1="89700" y1="64976" x2="80901" y2="65700"/>
                                  <a14:foregroundMark x1="80901" y1="65700" x2="66309" y2="61473"/>
                                  <a14:foregroundMark x1="66309" y1="61473" x2="86695" y2="63043"/>
                                  <a14:foregroundMark x1="86695" y1="63043" x2="75644" y2="62560"/>
                                  <a14:foregroundMark x1="75644" y1="62560" x2="93777" y2="64493"/>
                                  <a14:foregroundMark x1="81760" y1="62923" x2="71030" y2="67029"/>
                                  <a14:foregroundMark x1="71030" y1="67029" x2="80043" y2="70531"/>
                                  <a14:foregroundMark x1="80043" y1="70531" x2="73176" y2="79348"/>
                                  <a14:foregroundMark x1="73176" y1="79348" x2="87446" y2="86473"/>
                                  <a14:foregroundMark x1="87446" y1="86473" x2="72961" y2="89855"/>
                                  <a14:foregroundMark x1="72961" y1="89855" x2="76073" y2="92754"/>
                                  <a14:foregroundMark x1="79936" y1="93720" x2="84871" y2="71256"/>
                                  <a14:foregroundMark x1="84871" y1="71256" x2="80472" y2="90338"/>
                                  <a14:foregroundMark x1="80472" y1="90338" x2="80687" y2="76691"/>
                                  <a14:foregroundMark x1="80687" y1="76691" x2="80472" y2="90338"/>
                                  <a14:foregroundMark x1="82940" y1="77657" x2="85622" y2="90580"/>
                                  <a14:foregroundMark x1="85622" y1="90580" x2="87446" y2="76570"/>
                                  <a14:foregroundMark x1="87446" y1="76570" x2="85408" y2="90821"/>
                                  <a14:foregroundMark x1="66738" y1="96981" x2="58584" y2="89130"/>
                                  <a14:foregroundMark x1="58584" y1="89130" x2="60730" y2="79831"/>
                                  <a14:foregroundMark x1="60730" y1="79831" x2="59979" y2="79348"/>
                                  <a14:foregroundMark x1="80579" y1="69807" x2="82511" y2="72464"/>
                                  <a14:foregroundMark x1="79936" y1="75242" x2="69206" y2="71498"/>
                                  <a14:foregroundMark x1="69206" y1="71498" x2="79185" y2="72222"/>
                                  <a14:foregroundMark x1="79185" y1="72222" x2="67060" y2="72343"/>
                                  <a14:foregroundMark x1="67060" y1="72343" x2="84549" y2="74879"/>
                                  <a14:foregroundMark x1="84549" y1="74879" x2="67918" y2="74638"/>
                                  <a14:foregroundMark x1="67918" y1="74638" x2="76609" y2="74638"/>
                                  <a14:foregroundMark x1="76609" y1="74638" x2="81009" y2="77415"/>
                                  <a14:foregroundMark x1="86052" y1="93237" x2="73391" y2="92391"/>
                                  <a14:foregroundMark x1="73391" y1="92391" x2="85193" y2="92150"/>
                                  <a14:foregroundMark x1="85193" y1="92150" x2="80579" y2="88406"/>
                                  <a14:foregroundMark x1="65558" y1="74758" x2="66738" y2="72464"/>
                                  <a14:foregroundMark x1="66202" y1="68841" x2="64914" y2="74758"/>
                                  <a14:foregroundMark x1="97747" y1="64734" x2="95386" y2="62440"/>
                                  <a14:foregroundMark x1="96674" y1="63406" x2="95601" y2="67391"/>
                                  <a14:foregroundMark x1="99034" y1="65700" x2="90343" y2="67754"/>
                                  <a14:foregroundMark x1="90343" y1="67754" x2="98069" y2="63406"/>
                                  <a14:foregroundMark x1="98069" y1="63406" x2="98820" y2="62681"/>
                                  <a14:foregroundMark x1="99678" y1="61957" x2="99464" y2="62923"/>
                                  <a14:foregroundMark x1="97747" y1="64614" x2="96888" y2="62681"/>
                                  <a14:backgroundMark x1="85515" y1="58092" x2="81116" y2="78261"/>
                                  <a14:backgroundMark x1="71674" y1="58092" x2="70708" y2="96377"/>
                                  <a14:backgroundMark x1="93991" y1="57488" x2="96459" y2="96981"/>
                                  <a14:backgroundMark x1="73069" y1="95169" x2="73069" y2="95169"/>
                                  <a14:backgroundMark x1="71888" y1="66304" x2="71888" y2="66304"/>
                                  <a14:backgroundMark x1="72103" y1="66304" x2="72103" y2="66304"/>
                                  <a14:backgroundMark x1="73605" y1="75725" x2="73605" y2="75725"/>
                                  <a14:backgroundMark x1="81009" y1="80072" x2="81009" y2="80072"/>
                                  <a14:backgroundMark x1="82403" y1="79227" x2="82403" y2="79227"/>
                                  <a14:backgroundMark x1="83369" y1="76329" x2="70386" y2="70652"/>
                                  <a14:backgroundMark x1="67704" y1="70169" x2="72854" y2="89130"/>
                                  <a14:backgroundMark x1="77897" y1="91667" x2="90665" y2="92029"/>
                                  <a14:backgroundMark x1="90129" y1="86715" x2="86052" y2="66546"/>
                                  <a14:backgroundMark x1="83369" y1="64010" x2="74571" y2="60990"/>
                                  <a14:backgroundMark x1="74571" y1="60990" x2="71137" y2="79831"/>
                                  <a14:backgroundMark x1="70172" y1="81763" x2="76395" y2="96377"/>
                                  <a14:backgroundMark x1="79506" y1="95531" x2="89163" y2="85266"/>
                                  <a14:backgroundMark x1="88734" y1="82005" x2="84657" y2="66063"/>
                                  <a14:backgroundMark x1="81760" y1="63768" x2="73605" y2="62319"/>
                                  <a14:backgroundMark x1="71674" y1="61353" x2="71674" y2="61353"/>
                                  <a14:backgroundMark x1="84120" y1="60266" x2="68991" y2="80676"/>
                                  <a14:backgroundMark x1="74571" y1="92995" x2="84442" y2="96981"/>
                                  <a14:backgroundMark x1="93562" y1="85990" x2="96245" y2="75362"/>
                                  <a14:backgroundMark x1="92275" y1="64372" x2="80472" y2="58816"/>
                                  <a14:backgroundMark x1="80472" y1="58816" x2="71888" y2="71256"/>
                                  <a14:backgroundMark x1="71352" y1="73430" x2="69957" y2="91787"/>
                                  <a14:backgroundMark x1="79614" y1="66425" x2="76395" y2="71860"/>
                                  <a14:backgroundMark x1="75966" y1="71256" x2="75000" y2="76570"/>
                                  <a14:backgroundMark x1="76180" y1="73430" x2="78863" y2="82971"/>
                                  <a14:backgroundMark x1="78863" y1="82971" x2="77361" y2="81039"/>
                                  <a14:backgroundMark x1="76717" y1="80918" x2="76180" y2="86232"/>
                                  <a14:backgroundMark x1="76180" y1="82488" x2="76180" y2="86473"/>
                                  <a14:backgroundMark x1="75536" y1="69807" x2="72854" y2="66667"/>
                                  <a14:backgroundMark x1="72854" y1="66063" x2="71352" y2="73430"/>
                                  <a14:backgroundMark x1="71567" y1="71377" x2="72854" y2="81039"/>
                                  <a14:backgroundMark x1="76395" y1="73430" x2="77897" y2="80314"/>
                                  <a14:backgroundMark x1="81009" y1="69565" x2="80043" y2="77415"/>
                                  <a14:backgroundMark x1="77575" y1="66667" x2="75751" y2="77536"/>
                                  <a14:backgroundMark x1="75751" y1="66425" x2="74249" y2="85024"/>
                                  <a14:backgroundMark x1="75429" y1="79227" x2="76180" y2="92874"/>
                                  <a14:backgroundMark x1="79292" y1="76812" x2="77575" y2="95531"/>
                                  <a14:backgroundMark x1="76717" y1="90821" x2="76395" y2="94324"/>
                                  <a14:backgroundMark x1="75966" y1="82729" x2="75751" y2="93720"/>
                                  <a14:backgroundMark x1="78755" y1="70411" x2="76824" y2="69807"/>
                                  <a14:backgroundMark x1="71567" y1="75966" x2="72532" y2="88768"/>
                                  <a14:backgroundMark x1="74034" y1="78865" x2="74464" y2="85386"/>
                                  <a14:backgroundMark x1="75429" y1="76812" x2="75215" y2="85628"/>
                                  <a14:backgroundMark x1="75215" y1="75966" x2="75215" y2="85870"/>
                                  <a14:backgroundMark x1="76824" y1="69928" x2="75966" y2="84420"/>
                                  <a14:backgroundMark x1="79292" y1="65700" x2="76180" y2="88285"/>
                                  <a14:backgroundMark x1="77361" y1="63406" x2="74249" y2="88285"/>
                                  <a14:backgroundMark x1="76931" y1="61111" x2="74785" y2="96135"/>
                                  <a14:backgroundMark x1="80794" y1="64251" x2="78541" y2="89734"/>
                                  <a14:backgroundMark x1="81009" y1="66304" x2="76180" y2="95894"/>
                                  <a14:backgroundMark x1="77897" y1="76812" x2="76609" y2="95773"/>
                                  <a14:backgroundMark x1="75858" y1="84541" x2="74678" y2="97947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740" r="23443" b="4022"/>
                    <a:stretch/>
                  </p:blipFill>
                  <p:spPr>
                    <a:xfrm>
                      <a:off x="-503818" y="1064724"/>
                      <a:ext cx="2201950" cy="310949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A3BCC4A7-EE83-4690-BB02-657AF01926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1331" y="3002471"/>
                      <a:ext cx="840981" cy="112510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CA" dirty="0"/>
                    </a:p>
                  </p:txBody>
                </p:sp>
              </p:grp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89B4CEE-BB25-47E6-B847-FBC53CE8E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3070" y="3035431"/>
                  <a:ext cx="1390650" cy="1619250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73D759-22EE-48E6-A73D-4B4FCA2CDAD6}"/>
                  </a:ext>
                </a:extLst>
              </p:cNvPr>
              <p:cNvSpPr txBox="1"/>
              <p:nvPr/>
            </p:nvSpPr>
            <p:spPr>
              <a:xfrm>
                <a:off x="1008626" y="3711264"/>
                <a:ext cx="1026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 dirty="0">
                    <a:latin typeface="PT Sans Narrow" panose="020B0506020203020204" pitchFamily="34" charset="77"/>
                  </a:rPr>
                  <a:t>Dry Periods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5306D5-C723-4189-9394-A7CFEC42AE99}"/>
                  </a:ext>
                </a:extLst>
              </p:cNvPr>
              <p:cNvSpPr txBox="1"/>
              <p:nvPr/>
            </p:nvSpPr>
            <p:spPr>
              <a:xfrm>
                <a:off x="3279455" y="3711264"/>
                <a:ext cx="1069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 dirty="0">
                    <a:latin typeface="PT Sans Narrow" panose="020B0506020203020204" pitchFamily="34" charset="77"/>
                  </a:rPr>
                  <a:t>Wet Periods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9F09A4B-DF7B-4351-8AB3-37D50A1FEE5E}"/>
                  </a:ext>
                </a:extLst>
              </p:cNvPr>
              <p:cNvSpPr/>
              <p:nvPr/>
            </p:nvSpPr>
            <p:spPr>
              <a:xfrm>
                <a:off x="1611597" y="2091641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EEA9DB-91DE-4ECC-AD1F-837343C94E68}"/>
                  </a:ext>
                </a:extLst>
              </p:cNvPr>
              <p:cNvSpPr/>
              <p:nvPr/>
            </p:nvSpPr>
            <p:spPr>
              <a:xfrm>
                <a:off x="3725151" y="2064492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D7C9065-0C1D-4EF1-A647-C843DA3F4CE7}"/>
                  </a:ext>
                </a:extLst>
              </p:cNvPr>
              <p:cNvSpPr/>
              <p:nvPr/>
            </p:nvSpPr>
            <p:spPr>
              <a:xfrm>
                <a:off x="2320944" y="2764618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C5155BE-3643-42AC-BB50-20121CF3AC7F}"/>
                  </a:ext>
                </a:extLst>
              </p:cNvPr>
              <p:cNvSpPr/>
              <p:nvPr/>
            </p:nvSpPr>
            <p:spPr>
              <a:xfrm>
                <a:off x="4434498" y="2737469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4AEB544-B08C-4711-9204-8870AE98A716}"/>
                  </a:ext>
                </a:extLst>
              </p:cNvPr>
              <p:cNvSpPr/>
              <p:nvPr/>
            </p:nvSpPr>
            <p:spPr>
              <a:xfrm>
                <a:off x="2320944" y="3735428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C25BC80-E6D1-4253-9AE4-4585CAD34A1F}"/>
                  </a:ext>
                </a:extLst>
              </p:cNvPr>
              <p:cNvSpPr/>
              <p:nvPr/>
            </p:nvSpPr>
            <p:spPr>
              <a:xfrm>
                <a:off x="4434498" y="3708279"/>
                <a:ext cx="674120" cy="50725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324848-44BB-4FE6-AD86-20492820D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8811" y="3483392"/>
              <a:ext cx="812093" cy="428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60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5999"/>
            <a:ext cx="7175400" cy="33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917988E7-41F9-412D-A61C-ADA5C598890F}"/>
              </a:ext>
            </a:extLst>
          </p:cNvPr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Aspirations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42AA7-041C-448C-B6DB-005E5C048FF7}"/>
              </a:ext>
            </a:extLst>
          </p:cNvPr>
          <p:cNvSpPr txBox="1"/>
          <p:nvPr/>
        </p:nvSpPr>
        <p:spPr>
          <a:xfrm>
            <a:off x="293786" y="996300"/>
            <a:ext cx="83514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  <a:latin typeface="PT Sans Narrow" panose="020B0506020203020204" pitchFamily="34" charset="77"/>
              </a:rPr>
              <a:t>Impact: </a:t>
            </a:r>
            <a:r>
              <a:rPr lang="en-CA" sz="2400" dirty="0">
                <a:latin typeface="PT Sans Narrow" panose="020B0506020203020204" pitchFamily="34" charset="77"/>
              </a:rPr>
              <a:t>Study should contribute to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development of guidelines 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</a:rPr>
              <a:t>for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when to include groundwater (and to what complexity) in watershed models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</a:rPr>
              <a:t>.</a:t>
            </a:r>
          </a:p>
          <a:p>
            <a:endParaRPr lang="en-CA" sz="2400" dirty="0">
              <a:latin typeface="PT Sans Narrow" panose="020B0506020203020204" pitchFamily="34" charset="77"/>
            </a:endParaRPr>
          </a:p>
          <a:p>
            <a:r>
              <a:rPr lang="en-CA" sz="2400" dirty="0">
                <a:solidFill>
                  <a:srgbClr val="FF0000"/>
                </a:solidFill>
                <a:latin typeface="PT Sans Narrow" panose="020B0506020203020204" pitchFamily="34" charset="77"/>
              </a:rPr>
              <a:t>Aspirations: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Developed “physically-based” models </a:t>
            </a:r>
            <a:r>
              <a:rPr lang="en-CA" sz="2400" dirty="0">
                <a:latin typeface="PT Sans Narrow" panose="020B0506020203020204" pitchFamily="34" charset="77"/>
              </a:rPr>
              <a:t>should be used to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examine watershed responses</a:t>
            </a:r>
            <a:r>
              <a:rPr lang="en-CA" sz="2400" dirty="0">
                <a:latin typeface="PT Sans Narrow" panose="020B0506020203020204" pitchFamily="34" charset="77"/>
              </a:rPr>
              <a:t> due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</a:rPr>
              <a:t> to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impacts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of: a) extreme hydrologic events 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(precipitation/ drought);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b) land use change; c) climate change; d) groundwater extraction; 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and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  <a:ea typeface="Tahoma" panose="020B0604030504040204" pitchFamily="34" charset="0"/>
                <a:cs typeface="Times New Roman" panose="02020603050405020304" pitchFamily="18" charset="0"/>
              </a:rPr>
              <a:t> e) contaminant transport.</a:t>
            </a:r>
          </a:p>
          <a:p>
            <a:pPr marL="342900" indent="-342900">
              <a:buFont typeface="+mj-lt"/>
              <a:buAutoNum type="alphaLcParenR"/>
            </a:pPr>
            <a:endParaRPr lang="en-CA" sz="1800" dirty="0">
              <a:latin typeface="PT Sans Narrow" panose="020B0506020203020204" pitchFamily="34" charset="77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>
              <a:latin typeface="PT Sans Narrow" panose="020B0506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58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5999"/>
            <a:ext cx="7175400" cy="33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Significance of Groundwater Dynamics within Hydrologic Models</a:t>
            </a:r>
            <a:endParaRPr lang="en-US" sz="280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28933E1A-BAD9-463F-ABA0-8EC875CA0792}"/>
              </a:ext>
            </a:extLst>
          </p:cNvPr>
          <p:cNvSpPr txBox="1"/>
          <p:nvPr/>
        </p:nvSpPr>
        <p:spPr>
          <a:xfrm>
            <a:off x="106750" y="177900"/>
            <a:ext cx="84204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Challenges </a:t>
            </a:r>
            <a:r>
              <a:rPr lang="en" sz="30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and Cross-Project </a:t>
            </a:r>
            <a:r>
              <a:rPr lang="en" sz="3000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Collaboration Opportunities</a:t>
            </a:r>
            <a:endParaRPr sz="30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9F00D-C746-4718-8DD7-834F860D6475}"/>
              </a:ext>
            </a:extLst>
          </p:cNvPr>
          <p:cNvSpPr txBox="1"/>
          <p:nvPr/>
        </p:nvSpPr>
        <p:spPr>
          <a:xfrm>
            <a:off x="89227" y="1042199"/>
            <a:ext cx="5123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latin typeface="PT Sans Narrow" panose="020B0506020203020204" pitchFamily="34" charset="77"/>
              </a:rPr>
              <a:t>Challenges:</a:t>
            </a:r>
            <a:r>
              <a:rPr lang="en-CA" sz="2400" dirty="0">
                <a:latin typeface="PT Sans Narrow" panose="020B0506020203020204" pitchFamily="34" charset="77"/>
              </a:rPr>
              <a:t> Achieving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computational efficiency</a:t>
            </a:r>
            <a:r>
              <a:rPr lang="en-CA" sz="2400" dirty="0">
                <a:latin typeface="PT Sans Narrow" panose="020B0506020203020204" pitchFamily="34" charset="77"/>
              </a:rPr>
              <a:t> for effective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model calibration </a:t>
            </a:r>
            <a:r>
              <a:rPr lang="en-CA" sz="2400" dirty="0">
                <a:latin typeface="PT Sans Narrow" panose="020B0506020203020204" pitchFamily="34" charset="77"/>
              </a:rPr>
              <a:t>with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diverse data types</a:t>
            </a:r>
            <a:r>
              <a:rPr lang="en-CA" sz="2400" dirty="0">
                <a:latin typeface="PT Sans Narrow" panose="020B0506020203020204" pitchFamily="34" charset="77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latin typeface="PT Sans Narrow" panose="020B0506020203020204" pitchFamily="34" charset="77"/>
              </a:rPr>
              <a:t>Cross-project collaboration opportunities: 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</a:rPr>
              <a:t>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testing</a:t>
            </a:r>
            <a:r>
              <a:rPr lang="en-CA" sz="2400" dirty="0">
                <a:solidFill>
                  <a:schemeClr val="tx1"/>
                </a:solidFill>
                <a:latin typeface="PT Sans Narrow" panose="020B0506020203020204" pitchFamily="34" charset="77"/>
              </a:rPr>
              <a:t> of approach at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different watersheds </a:t>
            </a:r>
            <a:r>
              <a:rPr lang="en-CA" sz="2400" dirty="0">
                <a:latin typeface="PT Sans Narrow" panose="020B0506020203020204" pitchFamily="34" charset="77"/>
              </a:rPr>
              <a:t>with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different characteristics </a:t>
            </a:r>
            <a:r>
              <a:rPr lang="en-CA" sz="2400" dirty="0">
                <a:latin typeface="PT Sans Narrow" panose="020B0506020203020204" pitchFamily="34" charset="77"/>
              </a:rPr>
              <a:t>(e.g., size, geology, land use, topography, etc.) for </a:t>
            </a:r>
            <a:r>
              <a:rPr lang="en-CA" sz="2400" dirty="0">
                <a:solidFill>
                  <a:srgbClr val="0432FF"/>
                </a:solidFill>
                <a:latin typeface="PT Sans Narrow" panose="020B0506020203020204" pitchFamily="34" charset="77"/>
              </a:rPr>
              <a:t>further assessment</a:t>
            </a:r>
            <a:r>
              <a:rPr lang="en-CA" sz="2400" dirty="0">
                <a:latin typeface="PT Sans Narrow" panose="020B0506020203020204" pitchFamily="34" charset="77"/>
              </a:rPr>
              <a:t>.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EC6CB-B0D3-884D-ADEF-28A0D2771DD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75673" y="1144763"/>
            <a:ext cx="3779100" cy="29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035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747</Words>
  <Application>Microsoft Macintosh PowerPoint</Application>
  <PresentationFormat>On-screen Show (16:9)</PresentationFormat>
  <Paragraphs>92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PT Sans</vt:lpstr>
      <vt:lpstr>PT Sans Narrow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Walter Illman</cp:lastModifiedBy>
  <cp:revision>172</cp:revision>
  <dcterms:modified xsi:type="dcterms:W3CDTF">2019-11-19T18:32:05Z</dcterms:modified>
</cp:coreProperties>
</file>