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6" r:id="rId2"/>
    <p:sldId id="592" r:id="rId3"/>
    <p:sldId id="601" r:id="rId4"/>
    <p:sldId id="593" r:id="rId5"/>
    <p:sldId id="545" r:id="rId6"/>
    <p:sldId id="591" r:id="rId7"/>
    <p:sldId id="590" r:id="rId8"/>
    <p:sldId id="549" r:id="rId9"/>
    <p:sldId id="588" r:id="rId10"/>
    <p:sldId id="579" r:id="rId11"/>
    <p:sldId id="543" r:id="rId12"/>
    <p:sldId id="554" r:id="rId13"/>
    <p:sldId id="580" r:id="rId14"/>
    <p:sldId id="527" r:id="rId15"/>
    <p:sldId id="581" r:id="rId16"/>
    <p:sldId id="597" r:id="rId17"/>
    <p:sldId id="598" r:id="rId18"/>
    <p:sldId id="599" r:id="rId19"/>
    <p:sldId id="594" r:id="rId20"/>
    <p:sldId id="595" r:id="rId21"/>
    <p:sldId id="596" r:id="rId22"/>
    <p:sldId id="566" r:id="rId23"/>
    <p:sldId id="257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34" autoAdjust="0"/>
    <p:restoredTop sz="95910" autoAdjust="0"/>
  </p:normalViewPr>
  <p:slideViewPr>
    <p:cSldViewPr snapToGrid="0">
      <p:cViewPr varScale="1">
        <p:scale>
          <a:sx n="103" d="100"/>
          <a:sy n="103" d="100"/>
        </p:scale>
        <p:origin x="711" y="5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B99C48-34FA-4EA6-91A1-64D2CC5B5786}" type="datetimeFigureOut">
              <a:rPr lang="en-CA" smtClean="0"/>
              <a:t>19/11/2019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6054A5-123A-40CF-805F-66362558184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10732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562"/>
          <a:stretch/>
        </p:blipFill>
        <p:spPr>
          <a:xfrm>
            <a:off x="0" y="0"/>
            <a:ext cx="9144000" cy="34377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297110"/>
            <a:ext cx="7772400" cy="801932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191117"/>
            <a:ext cx="6858000" cy="52155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CA120-D0BC-4B14-A800-44AF26A87B87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F1658-1EAF-46A5-A5D4-6278699F13B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684" y="5676637"/>
            <a:ext cx="3586005" cy="6559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686" y="5593454"/>
            <a:ext cx="747775" cy="74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41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CA120-D0BC-4B14-A800-44AF26A87B87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F1658-1EAF-46A5-A5D4-6278699F1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32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CA120-D0BC-4B14-A800-44AF26A87B87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F1658-1EAF-46A5-A5D4-6278699F1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87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59623"/>
            <a:ext cx="78867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32201"/>
            <a:ext cx="7886700" cy="4351338"/>
          </a:xfrm>
        </p:spPr>
        <p:txBody>
          <a:bodyPr/>
          <a:lstStyle>
            <a:lvl2pPr marL="685800" indent="-228600">
              <a:defRPr lang="en-US" sz="2400" kern="1200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en-US" sz="2000" kern="1200" dirty="0" smtClean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>
              <a:defRPr lang="en-US" sz="1800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Wingdings" panose="05000000000000000000" pitchFamily="2" charset="2"/>
              <a:buChar char="§"/>
            </a:pPr>
            <a:r>
              <a:rPr lang="en-US" dirty="0" smtClean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Courier New" panose="02070309020205020404" pitchFamily="49" charset="0"/>
              <a:buChar char="o"/>
            </a:pPr>
            <a:r>
              <a:rPr lang="en-US" dirty="0" smtClean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CA120-D0BC-4B14-A800-44AF26A87B87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F1658-1EAF-46A5-A5D4-6278699F13B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470" y="95123"/>
            <a:ext cx="2104486" cy="3849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563" y="32276"/>
            <a:ext cx="446921" cy="44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13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CA120-D0BC-4B14-A800-44AF26A87B87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F1658-1EAF-46A5-A5D4-6278699F1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19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CA120-D0BC-4B14-A800-44AF26A87B87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F1658-1EAF-46A5-A5D4-6278699F1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94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CA120-D0BC-4B14-A800-44AF26A87B87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F1658-1EAF-46A5-A5D4-6278699F1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2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CA120-D0BC-4B14-A800-44AF26A87B87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F1658-1EAF-46A5-A5D4-6278699F1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90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CA120-D0BC-4B14-A800-44AF26A87B87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F1658-1EAF-46A5-A5D4-6278699F1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06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CA120-D0BC-4B14-A800-44AF26A87B87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F1658-1EAF-46A5-A5D4-6278699F1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89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CA120-D0BC-4B14-A800-44AF26A87B87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F1658-1EAF-46A5-A5D4-6278699F1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63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BCA120-D0BC-4B14-A800-44AF26A87B87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CF1658-1EAF-46A5-A5D4-6278699F1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17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200715"/>
            <a:ext cx="9058186" cy="801932"/>
          </a:xfrm>
        </p:spPr>
        <p:txBody>
          <a:bodyPr>
            <a:noAutofit/>
          </a:bodyPr>
          <a:lstStyle/>
          <a:p>
            <a:r>
              <a:rPr lang="en-US" sz="3200" dirty="0" smtClean="0"/>
              <a:t>Global Water Futures:</a:t>
            </a:r>
            <a:br>
              <a:rPr lang="en-US" sz="3200" dirty="0" smtClean="0"/>
            </a:br>
            <a:r>
              <a:rPr lang="en-US" sz="3200" dirty="0" smtClean="0"/>
              <a:t>Operations Team Meeting Nov 2019</a:t>
            </a:r>
            <a:br>
              <a:rPr lang="en-US" sz="3200" dirty="0" smtClean="0"/>
            </a:br>
            <a:r>
              <a:rPr lang="en-US" sz="3200" dirty="0" smtClean="0"/>
              <a:t> </a:t>
            </a:r>
            <a:endParaRPr lang="en-US" sz="32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975561" y="4643306"/>
            <a:ext cx="7300178" cy="851354"/>
          </a:xfrm>
        </p:spPr>
        <p:txBody>
          <a:bodyPr>
            <a:normAutofit/>
          </a:bodyPr>
          <a:lstStyle/>
          <a:p>
            <a:r>
              <a:rPr lang="en-CA" dirty="0" smtClean="0"/>
              <a:t>John Pomeroy</a:t>
            </a:r>
            <a:br>
              <a:rPr lang="en-CA" dirty="0" smtClean="0"/>
            </a:br>
            <a:r>
              <a:rPr lang="en-CA" dirty="0" smtClean="0"/>
              <a:t>Director, Global Water Futures </a:t>
            </a:r>
          </a:p>
        </p:txBody>
      </p:sp>
    </p:spTree>
    <p:extLst>
      <p:ext uri="{BB962C8B-B14F-4D97-AF65-F5344CB8AC3E}">
        <p14:creationId xmlns:p14="http://schemas.microsoft.com/office/powerpoint/2010/main" val="393950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39" y="580203"/>
            <a:ext cx="8856219" cy="604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55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57" y="3868603"/>
            <a:ext cx="7886700" cy="3672280"/>
          </a:xfrm>
        </p:spPr>
        <p:txBody>
          <a:bodyPr>
            <a:normAutofit/>
          </a:bodyPr>
          <a:lstStyle/>
          <a:p>
            <a:r>
              <a:rPr lang="en-CA" sz="2400" dirty="0" smtClean="0"/>
              <a:t>Lecture Series to </a:t>
            </a:r>
            <a:r>
              <a:rPr lang="en-CA" sz="2400" i="1" dirty="0" smtClean="0"/>
              <a:t>an Initiative</a:t>
            </a:r>
          </a:p>
          <a:p>
            <a:pPr lvl="1"/>
            <a:r>
              <a:rPr lang="en-CA" sz="2000" dirty="0" smtClean="0"/>
              <a:t>Showcase </a:t>
            </a:r>
            <a:r>
              <a:rPr lang="en-CA" sz="2000" dirty="0"/>
              <a:t>research, support young professionals and provide a space for dialogue and networking. </a:t>
            </a:r>
            <a:endParaRPr lang="en-CA" sz="2000" dirty="0" smtClean="0"/>
          </a:p>
          <a:p>
            <a:pPr lvl="1"/>
            <a:r>
              <a:rPr lang="en-CA" sz="2000" dirty="0" smtClean="0"/>
              <a:t>Explores </a:t>
            </a:r>
            <a:r>
              <a:rPr lang="en-CA" sz="2000" dirty="0"/>
              <a:t>water-related challenges, roles of women in water, gendered water-related impacts, women researchers in water, and challenges and opportunities facing female water researchers</a:t>
            </a:r>
            <a:r>
              <a:rPr lang="en-CA" sz="2000" dirty="0" smtClean="0"/>
              <a:t>.</a:t>
            </a:r>
          </a:p>
          <a:p>
            <a:pPr lvl="1"/>
            <a:r>
              <a:rPr lang="en-CA" sz="2000" dirty="0" smtClean="0"/>
              <a:t>Determine actionable solutions to promote greater participation of women in water sciences and research</a:t>
            </a:r>
            <a:endParaRPr lang="en-CA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3167"/>
            <a:ext cx="6423613" cy="361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30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1499"/>
            <a:ext cx="7886700" cy="1325563"/>
          </a:xfrm>
        </p:spPr>
        <p:txBody>
          <a:bodyPr/>
          <a:lstStyle/>
          <a:p>
            <a:r>
              <a:rPr lang="en-CA" dirty="0" smtClean="0"/>
              <a:t>GWF International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965" y="1006504"/>
            <a:ext cx="8628780" cy="5213273"/>
          </a:xfrm>
        </p:spPr>
        <p:txBody>
          <a:bodyPr>
            <a:normAutofit fontScale="55000" lnSpcReduction="20000"/>
          </a:bodyPr>
          <a:lstStyle/>
          <a:p>
            <a:r>
              <a:rPr lang="en-CA" dirty="0" smtClean="0"/>
              <a:t>INARCH – mountain hydrometeorology project</a:t>
            </a:r>
          </a:p>
          <a:p>
            <a:r>
              <a:rPr lang="en-CA" dirty="0" smtClean="0"/>
              <a:t>GEWEX – </a:t>
            </a:r>
          </a:p>
          <a:p>
            <a:pPr lvl="1"/>
            <a:r>
              <a:rPr lang="en-CA" dirty="0" smtClean="0"/>
              <a:t>GWF is a </a:t>
            </a:r>
            <a:r>
              <a:rPr lang="en-CA" b="1" dirty="0" smtClean="0"/>
              <a:t>Regional </a:t>
            </a:r>
            <a:r>
              <a:rPr lang="en-CA" b="1" dirty="0" err="1" smtClean="0"/>
              <a:t>Hydroclimate</a:t>
            </a:r>
            <a:r>
              <a:rPr lang="en-CA" b="1" dirty="0" smtClean="0"/>
              <a:t> Project</a:t>
            </a:r>
          </a:p>
          <a:p>
            <a:pPr lvl="1"/>
            <a:r>
              <a:rPr lang="en-CA" dirty="0" smtClean="0"/>
              <a:t>Water for the Food Baskets of the World</a:t>
            </a:r>
          </a:p>
          <a:p>
            <a:r>
              <a:rPr lang="en-CA" dirty="0" smtClean="0"/>
              <a:t>UN Water Action Decade</a:t>
            </a:r>
          </a:p>
          <a:p>
            <a:pPr lvl="1"/>
            <a:r>
              <a:rPr lang="en-CA" dirty="0" smtClean="0"/>
              <a:t>Collaboration with UN University </a:t>
            </a:r>
          </a:p>
          <a:p>
            <a:pPr lvl="1"/>
            <a:r>
              <a:rPr lang="en-CA" i="1" dirty="0" smtClean="0"/>
              <a:t>Canada Water</a:t>
            </a:r>
            <a:r>
              <a:rPr lang="en-CA" dirty="0" smtClean="0"/>
              <a:t> – SDG Strategy and Action Plan</a:t>
            </a:r>
          </a:p>
          <a:p>
            <a:r>
              <a:rPr lang="en-CA" dirty="0" smtClean="0"/>
              <a:t>UNESCO</a:t>
            </a:r>
          </a:p>
          <a:p>
            <a:pPr lvl="1"/>
            <a:r>
              <a:rPr lang="en-CA" dirty="0" smtClean="0"/>
              <a:t>Future KM Event at UNESCO Headquarters</a:t>
            </a:r>
          </a:p>
          <a:p>
            <a:pPr lvl="1"/>
            <a:r>
              <a:rPr lang="en-CA" dirty="0" smtClean="0"/>
              <a:t>Global </a:t>
            </a:r>
            <a:r>
              <a:rPr lang="en-CA" dirty="0"/>
              <a:t>Environmental Facility - Central Asian </a:t>
            </a:r>
            <a:r>
              <a:rPr lang="en-CA" dirty="0" smtClean="0"/>
              <a:t>Hydrology Project</a:t>
            </a:r>
          </a:p>
          <a:p>
            <a:r>
              <a:rPr lang="en-CA" dirty="0" smtClean="0"/>
              <a:t>Future Earth – Sustainable Water Futures Programme.  </a:t>
            </a:r>
          </a:p>
          <a:p>
            <a:pPr lvl="1"/>
            <a:r>
              <a:rPr lang="en-CA" dirty="0" smtClean="0"/>
              <a:t>SWFP  Conference, Bangalore, India  Sept 2019</a:t>
            </a:r>
          </a:p>
          <a:p>
            <a:pPr lvl="1"/>
            <a:r>
              <a:rPr lang="en-US" i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Climate </a:t>
            </a:r>
            <a:r>
              <a:rPr lang="en-US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Impacts on Global Mountain Water Security Working </a:t>
            </a:r>
            <a:r>
              <a:rPr lang="en-US" i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Group</a:t>
            </a:r>
            <a:r>
              <a:rPr lang="en-CA" i="1" dirty="0" smtClean="0">
                <a:solidFill>
                  <a:srgbClr val="0070C0"/>
                </a:solidFill>
              </a:rPr>
              <a:t> </a:t>
            </a:r>
            <a:endParaRPr lang="en-CA" dirty="0" smtClean="0"/>
          </a:p>
          <a:p>
            <a:r>
              <a:rPr lang="en-CA" dirty="0" smtClean="0"/>
              <a:t>WMO – ECPHORS – Executive Council Panel of Experts on Polar &amp; High Mountain </a:t>
            </a:r>
            <a:br>
              <a:rPr lang="en-CA" dirty="0" smtClean="0"/>
            </a:br>
            <a:r>
              <a:rPr lang="en-CA" dirty="0" smtClean="0"/>
              <a:t>Observations, Research &amp; Services</a:t>
            </a:r>
          </a:p>
          <a:p>
            <a:pPr lvl="1"/>
            <a:r>
              <a:rPr lang="en-CA" dirty="0" smtClean="0"/>
              <a:t>WMO High Mountain Summit, Geneva, Oct 2019</a:t>
            </a:r>
          </a:p>
          <a:p>
            <a:pPr lvl="1"/>
            <a:r>
              <a:rPr lang="en-CA" dirty="0" smtClean="0"/>
              <a:t>Arctic Earth System Modelling Workshop, Reykjavik, Nov 2019</a:t>
            </a:r>
          </a:p>
          <a:p>
            <a:r>
              <a:rPr lang="en-CA" dirty="0" smtClean="0"/>
              <a:t>Modelling – Iran, India, Israel, Kazakhstan, Spain, Chile, Argentina, China</a:t>
            </a:r>
          </a:p>
          <a:p>
            <a:r>
              <a:rPr lang="en-CA" dirty="0" smtClean="0"/>
              <a:t>GW4 Water Security Alliance - UK</a:t>
            </a:r>
          </a:p>
          <a:p>
            <a:r>
              <a:rPr lang="en-CA" dirty="0"/>
              <a:t>Critical </a:t>
            </a:r>
            <a:r>
              <a:rPr lang="en-CA" dirty="0" smtClean="0"/>
              <a:t>Zone </a:t>
            </a:r>
            <a:r>
              <a:rPr lang="en-CA" dirty="0"/>
              <a:t>Observatory – </a:t>
            </a:r>
            <a:r>
              <a:rPr lang="en-CA" dirty="0" smtClean="0"/>
              <a:t>China-Siberia</a:t>
            </a:r>
          </a:p>
          <a:p>
            <a:r>
              <a:rPr lang="en-CA" dirty="0" smtClean="0"/>
              <a:t>Third/Three Pole Environment – Chinese Academy of Sciences</a:t>
            </a:r>
          </a:p>
          <a:p>
            <a:endParaRPr lang="en-CA" dirty="0" smtClean="0"/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771" y="2117495"/>
            <a:ext cx="2984581" cy="11031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2944" y="593502"/>
            <a:ext cx="2060627" cy="10425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607" y="6061233"/>
            <a:ext cx="4910837" cy="6714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4675" y="1707066"/>
            <a:ext cx="1924050" cy="43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6026" y="3220596"/>
            <a:ext cx="2022684" cy="1141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8305" y="4437092"/>
            <a:ext cx="1086140" cy="155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2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4016" y="317306"/>
            <a:ext cx="8804194" cy="1066800"/>
          </a:xfrm>
        </p:spPr>
        <p:txBody>
          <a:bodyPr>
            <a:noAutofit/>
          </a:bodyPr>
          <a:lstStyle/>
          <a:p>
            <a:r>
              <a:rPr lang="en-US" dirty="0" smtClean="0"/>
              <a:t>Planetary Water Prediction Initiative</a:t>
            </a:r>
            <a:endParaRPr lang="en-US" sz="3600" dirty="0"/>
          </a:p>
        </p:txBody>
      </p:sp>
      <p:pic>
        <p:nvPicPr>
          <p:cNvPr id="4" name="Picture 6" descr="viviroli water resources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04" y="1941660"/>
            <a:ext cx="8706335" cy="4036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01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6" y="60034"/>
            <a:ext cx="7886700" cy="965766"/>
          </a:xfrm>
        </p:spPr>
        <p:txBody>
          <a:bodyPr/>
          <a:lstStyle/>
          <a:p>
            <a:r>
              <a:rPr lang="en-CA" dirty="0" smtClean="0"/>
              <a:t>GWF National and Policy Initiatives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21" y="993309"/>
            <a:ext cx="5075907" cy="5699914"/>
          </a:xfrm>
        </p:spPr>
        <p:txBody>
          <a:bodyPr>
            <a:normAutofit fontScale="92500" lnSpcReduction="10000"/>
          </a:bodyPr>
          <a:lstStyle/>
          <a:p>
            <a:r>
              <a:rPr lang="en-CA" dirty="0" smtClean="0"/>
              <a:t>Engagement with ECCC  </a:t>
            </a:r>
          </a:p>
          <a:p>
            <a:pPr lvl="1"/>
            <a:r>
              <a:rPr lang="en-CA" dirty="0" smtClean="0"/>
              <a:t>Co-hosted 1</a:t>
            </a:r>
            <a:r>
              <a:rPr lang="en-CA" baseline="30000" dirty="0" smtClean="0"/>
              <a:t>st</a:t>
            </a:r>
            <a:r>
              <a:rPr lang="en-CA" dirty="0" smtClean="0"/>
              <a:t> National Flood Forecasting Workshop,</a:t>
            </a:r>
            <a:br>
              <a:rPr lang="en-CA" dirty="0" smtClean="0"/>
            </a:br>
            <a:r>
              <a:rPr lang="en-CA" dirty="0" smtClean="0"/>
              <a:t>Vancouver Feb 2019</a:t>
            </a:r>
          </a:p>
          <a:p>
            <a:pPr lvl="1"/>
            <a:r>
              <a:rPr lang="en-CA" dirty="0" smtClean="0"/>
              <a:t>Joint national water prediction strategy</a:t>
            </a:r>
          </a:p>
          <a:p>
            <a:r>
              <a:rPr lang="en-CA" dirty="0" smtClean="0"/>
              <a:t>MOU with NRCan</a:t>
            </a:r>
          </a:p>
          <a:p>
            <a:pPr lvl="1"/>
            <a:r>
              <a:rPr lang="en-CA" dirty="0" smtClean="0"/>
              <a:t>Co-hosted Water Science Summit, Ottawa, November 2018</a:t>
            </a:r>
          </a:p>
          <a:p>
            <a:r>
              <a:rPr lang="en-CA" dirty="0" smtClean="0"/>
              <a:t>Sustainable Development Goals with UN University Institute for Water, Environment and Health (Hamilton) – UN Water Decade </a:t>
            </a:r>
          </a:p>
          <a:p>
            <a:r>
              <a:rPr lang="en-CA" dirty="0" smtClean="0"/>
              <a:t>Water Security for Canadians</a:t>
            </a:r>
          </a:p>
          <a:p>
            <a:pPr lvl="1"/>
            <a:r>
              <a:rPr lang="en-CA" dirty="0" smtClean="0"/>
              <a:t>Strategic Briefing and Discussion, Ottawa, April 2019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5" t="929" r="28304" b="-929"/>
          <a:stretch/>
        </p:blipFill>
        <p:spPr>
          <a:xfrm rot="5400000">
            <a:off x="5634758" y="3239509"/>
            <a:ext cx="2936122" cy="33512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4656" y="1065562"/>
            <a:ext cx="4726943" cy="165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77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324" y="259623"/>
            <a:ext cx="8390026" cy="1325563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Global Water Futures Third Annual Open Science Meeting</a:t>
            </a:r>
            <a:endParaRPr lang="en-US" sz="3200" b="1" dirty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204232" y="1632201"/>
            <a:ext cx="4432752" cy="5172420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dirty="0" smtClean="0"/>
              <a:t>GWF will hold its next Open Science meeting in Waterloo, ON, Canada</a:t>
            </a:r>
          </a:p>
          <a:p>
            <a:pPr algn="l"/>
            <a:r>
              <a:rPr lang="en-US" dirty="0" smtClean="0"/>
              <a:t>11–13 </a:t>
            </a:r>
            <a:r>
              <a:rPr lang="en-US" dirty="0"/>
              <a:t>May, </a:t>
            </a:r>
            <a:r>
              <a:rPr lang="en-US" dirty="0" smtClean="0"/>
              <a:t>2020</a:t>
            </a:r>
          </a:p>
          <a:p>
            <a:pPr algn="l"/>
            <a:r>
              <a:rPr lang="en-US" dirty="0" smtClean="0"/>
              <a:t>Hosted </a:t>
            </a:r>
            <a:r>
              <a:rPr lang="en-US" dirty="0"/>
              <a:t>jointly by the University of Waterloo and Wilfrid Laurier </a:t>
            </a:r>
            <a:r>
              <a:rPr lang="en-US" dirty="0" smtClean="0"/>
              <a:t>University</a:t>
            </a:r>
          </a:p>
          <a:p>
            <a:pPr algn="l"/>
            <a:r>
              <a:rPr lang="en-US" dirty="0" smtClean="0"/>
              <a:t>We </a:t>
            </a:r>
            <a:r>
              <a:rPr lang="en-US" dirty="0"/>
              <a:t>welcome everyone involved with GWF and anyone wishing to make connections to the program to attend and </a:t>
            </a:r>
            <a:r>
              <a:rPr lang="en-US" dirty="0" smtClean="0"/>
              <a:t>participate.</a:t>
            </a:r>
          </a:p>
          <a:p>
            <a:pPr algn="l"/>
            <a:r>
              <a:rPr lang="en-US" dirty="0" smtClean="0"/>
              <a:t>We expect 600–700 attendees over the 3-day event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8541" y="1446622"/>
            <a:ext cx="4233896" cy="19288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8541" y="3840628"/>
            <a:ext cx="4233896" cy="2822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90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031" y="239804"/>
            <a:ext cx="6732966" cy="1325563"/>
          </a:xfrm>
        </p:spPr>
        <p:txBody>
          <a:bodyPr/>
          <a:lstStyle/>
          <a:p>
            <a:r>
              <a:rPr lang="en-CA" dirty="0" smtClean="0"/>
              <a:t>CFREF Midterm Review 2020</a:t>
            </a:r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1" y="1740609"/>
            <a:ext cx="9040971" cy="33883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0362" y="522234"/>
            <a:ext cx="2366640" cy="8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43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251" y="-75827"/>
            <a:ext cx="7886700" cy="1139337"/>
          </a:xfrm>
        </p:spPr>
        <p:txBody>
          <a:bodyPr/>
          <a:lstStyle/>
          <a:p>
            <a:r>
              <a:rPr lang="en-CA" dirty="0" smtClean="0"/>
              <a:t>Objectives of the Review</a:t>
            </a:r>
            <a:endParaRPr lang="en-C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74" y="919620"/>
            <a:ext cx="8526576" cy="27764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99" y="3923506"/>
            <a:ext cx="8779003" cy="281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18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418" y="63422"/>
            <a:ext cx="7886700" cy="1325563"/>
          </a:xfrm>
        </p:spPr>
        <p:txBody>
          <a:bodyPr/>
          <a:lstStyle/>
          <a:p>
            <a:r>
              <a:rPr lang="en-CA" dirty="0" smtClean="0"/>
              <a:t>Process and Outcomes</a:t>
            </a:r>
            <a:endParaRPr lang="en-C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2557"/>
            <a:ext cx="9078577" cy="27195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2" y="4214209"/>
            <a:ext cx="9067755" cy="2344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884" y="51132"/>
            <a:ext cx="7210477" cy="676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23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Operations Team Meeting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8839" y="1632201"/>
            <a:ext cx="8176511" cy="4351338"/>
          </a:xfrm>
        </p:spPr>
        <p:txBody>
          <a:bodyPr>
            <a:normAutofit fontScale="92500" lnSpcReduction="10000"/>
          </a:bodyPr>
          <a:lstStyle/>
          <a:p>
            <a:r>
              <a:rPr lang="en-CA" dirty="0" smtClean="0"/>
              <a:t>Review Science Progress – projects and core teams</a:t>
            </a:r>
          </a:p>
          <a:p>
            <a:r>
              <a:rPr lang="en-CA" dirty="0" smtClean="0"/>
              <a:t>Discuss Operational Issues</a:t>
            </a:r>
          </a:p>
          <a:p>
            <a:r>
              <a:rPr lang="en-CA" dirty="0" smtClean="0"/>
              <a:t>Plan Special Initiatives</a:t>
            </a:r>
          </a:p>
          <a:p>
            <a:pPr lvl="1"/>
            <a:r>
              <a:rPr lang="en-CA" dirty="0"/>
              <a:t>Revised </a:t>
            </a:r>
            <a:r>
              <a:rPr lang="en-CA" i="1" dirty="0">
                <a:solidFill>
                  <a:srgbClr val="002060"/>
                </a:solidFill>
              </a:rPr>
              <a:t>Modelling and Prediction Strategy </a:t>
            </a:r>
            <a:r>
              <a:rPr lang="en-CA" dirty="0"/>
              <a:t>– link to projects </a:t>
            </a:r>
          </a:p>
          <a:p>
            <a:pPr lvl="1"/>
            <a:r>
              <a:rPr lang="en-CA" dirty="0" smtClean="0"/>
              <a:t>Target applications for </a:t>
            </a:r>
            <a:r>
              <a:rPr lang="en-CA" i="1" dirty="0" smtClean="0">
                <a:solidFill>
                  <a:srgbClr val="002060"/>
                </a:solidFill>
              </a:rPr>
              <a:t>Planetary Water Prediction Initiative</a:t>
            </a:r>
          </a:p>
          <a:p>
            <a:pPr lvl="1"/>
            <a:r>
              <a:rPr lang="en-CA" dirty="0" smtClean="0"/>
              <a:t>Roadmap for Canada’s contribution to </a:t>
            </a:r>
            <a:r>
              <a:rPr lang="en-CA" i="1" dirty="0" smtClean="0">
                <a:solidFill>
                  <a:srgbClr val="002060"/>
                </a:solidFill>
              </a:rPr>
              <a:t>UN Water Action Decade </a:t>
            </a:r>
            <a:r>
              <a:rPr lang="en-CA" dirty="0" smtClean="0"/>
              <a:t>including GWF contribution to UN </a:t>
            </a:r>
            <a:r>
              <a:rPr lang="en-CA" dirty="0" smtClean="0"/>
              <a:t>water-related </a:t>
            </a:r>
            <a:r>
              <a:rPr lang="en-CA" dirty="0" smtClean="0"/>
              <a:t>SDGs</a:t>
            </a:r>
          </a:p>
          <a:p>
            <a:pPr lvl="1"/>
            <a:r>
              <a:rPr lang="en-CA" dirty="0" smtClean="0"/>
              <a:t>Best practices for Indigenous community water research</a:t>
            </a:r>
          </a:p>
          <a:p>
            <a:pPr lvl="1"/>
            <a:r>
              <a:rPr lang="en-CA" dirty="0" smtClean="0"/>
              <a:t>Update inventory of observatories and metadata</a:t>
            </a:r>
          </a:p>
          <a:p>
            <a:pPr lvl="1"/>
            <a:r>
              <a:rPr lang="en-CA" i="1" dirty="0" smtClean="0">
                <a:solidFill>
                  <a:srgbClr val="002060"/>
                </a:solidFill>
              </a:rPr>
              <a:t>Visualisation Task Force</a:t>
            </a:r>
          </a:p>
          <a:p>
            <a:pPr lvl="1"/>
            <a:r>
              <a:rPr lang="en-CA" dirty="0" smtClean="0"/>
              <a:t>KM – coordinated approach in provincial </a:t>
            </a:r>
            <a:r>
              <a:rPr lang="en-CA" dirty="0" smtClean="0"/>
              <a:t>capitals – </a:t>
            </a:r>
            <a:br>
              <a:rPr lang="en-CA" dirty="0" smtClean="0"/>
            </a:br>
            <a:r>
              <a:rPr lang="en-CA" i="1" dirty="0" smtClean="0">
                <a:solidFill>
                  <a:srgbClr val="002060"/>
                </a:solidFill>
              </a:rPr>
              <a:t>The GWF Road Tour</a:t>
            </a:r>
            <a:endParaRPr lang="en-CA" i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15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19" y="413106"/>
            <a:ext cx="8970390" cy="43120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6006" y="5193978"/>
            <a:ext cx="34900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136 Awards for research excellence</a:t>
            </a:r>
          </a:p>
          <a:p>
            <a:r>
              <a:rPr lang="en-CA" dirty="0" smtClean="0"/>
              <a:t>11 new faculty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5697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87" y="840133"/>
            <a:ext cx="8784263" cy="525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36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By 2023, GWF will contribute to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590" y="1457470"/>
            <a:ext cx="8315760" cy="5091861"/>
          </a:xfrm>
        </p:spPr>
        <p:txBody>
          <a:bodyPr>
            <a:normAutofit fontScale="92500" lnSpcReduction="10000"/>
          </a:bodyPr>
          <a:lstStyle/>
          <a:p>
            <a:r>
              <a:rPr lang="en-CA" i="1" dirty="0" smtClean="0">
                <a:solidFill>
                  <a:srgbClr val="FF0000"/>
                </a:solidFill>
              </a:rPr>
              <a:t>Improved scientific foundations </a:t>
            </a:r>
            <a:r>
              <a:rPr lang="en-CA" dirty="0" smtClean="0"/>
              <a:t>for solving water problems.</a:t>
            </a:r>
          </a:p>
          <a:p>
            <a:r>
              <a:rPr lang="en-CA" dirty="0" smtClean="0"/>
              <a:t>National </a:t>
            </a:r>
            <a:r>
              <a:rPr lang="en-CA" i="1" dirty="0" smtClean="0">
                <a:solidFill>
                  <a:srgbClr val="FF0000"/>
                </a:solidFill>
              </a:rPr>
              <a:t>water forecasting and prediction </a:t>
            </a:r>
            <a:r>
              <a:rPr lang="en-CA" dirty="0" smtClean="0"/>
              <a:t>system</a:t>
            </a:r>
          </a:p>
          <a:p>
            <a:r>
              <a:rPr lang="en-CA" i="1" dirty="0" smtClean="0">
                <a:solidFill>
                  <a:srgbClr val="FF0000"/>
                </a:solidFill>
              </a:rPr>
              <a:t>Predictions of water futures </a:t>
            </a:r>
            <a:r>
              <a:rPr lang="en-CA" dirty="0" smtClean="0"/>
              <a:t>around the world</a:t>
            </a:r>
          </a:p>
          <a:p>
            <a:r>
              <a:rPr lang="en-CA" i="1" dirty="0" smtClean="0">
                <a:solidFill>
                  <a:srgbClr val="FF0000"/>
                </a:solidFill>
              </a:rPr>
              <a:t>Water solutions </a:t>
            </a:r>
            <a:r>
              <a:rPr lang="en-CA" dirty="0" smtClean="0"/>
              <a:t>for food security, energy security, infrastructure, economic development, safe communities, ecosystem conservation, governance.</a:t>
            </a:r>
          </a:p>
          <a:p>
            <a:r>
              <a:rPr lang="en-CA" i="1" dirty="0" err="1" smtClean="0">
                <a:solidFill>
                  <a:srgbClr val="FF0000"/>
                </a:solidFill>
              </a:rPr>
              <a:t>Decolonialization</a:t>
            </a:r>
            <a:r>
              <a:rPr lang="en-CA" dirty="0" smtClean="0"/>
              <a:t> of Indigenous water management in Canada.</a:t>
            </a:r>
          </a:p>
          <a:p>
            <a:r>
              <a:rPr lang="en-CA" i="1" dirty="0" smtClean="0">
                <a:solidFill>
                  <a:srgbClr val="FF0000"/>
                </a:solidFill>
              </a:rPr>
              <a:t>Water, peace and security </a:t>
            </a:r>
            <a:r>
              <a:rPr lang="en-CA" dirty="0" smtClean="0"/>
              <a:t>around the world</a:t>
            </a:r>
          </a:p>
          <a:p>
            <a:r>
              <a:rPr lang="en-CA" dirty="0" smtClean="0"/>
              <a:t>Revitalized </a:t>
            </a:r>
            <a:r>
              <a:rPr lang="en-CA" i="1" dirty="0" smtClean="0">
                <a:solidFill>
                  <a:srgbClr val="FF0000"/>
                </a:solidFill>
              </a:rPr>
              <a:t>water strategy for Canada</a:t>
            </a:r>
          </a:p>
          <a:p>
            <a:r>
              <a:rPr lang="en-CA" dirty="0" smtClean="0"/>
              <a:t>Making Canada known as the </a:t>
            </a:r>
            <a:r>
              <a:rPr lang="en-CA" b="1" i="1" dirty="0" smtClean="0">
                <a:solidFill>
                  <a:srgbClr val="FF0000"/>
                </a:solidFill>
              </a:rPr>
              <a:t>water solutions country</a:t>
            </a:r>
            <a:r>
              <a:rPr lang="en-CA" dirty="0" smtClean="0"/>
              <a:t>.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112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9"/>
          <a:stretch/>
        </p:blipFill>
        <p:spPr>
          <a:xfrm>
            <a:off x="0" y="0"/>
            <a:ext cx="9144000" cy="4118994"/>
          </a:xfrm>
        </p:spPr>
      </p:pic>
      <p:sp>
        <p:nvSpPr>
          <p:cNvPr id="5" name="TextBox 4"/>
          <p:cNvSpPr txBox="1"/>
          <p:nvPr/>
        </p:nvSpPr>
        <p:spPr>
          <a:xfrm>
            <a:off x="628652" y="4030194"/>
            <a:ext cx="6897565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Global Water Futures</a:t>
            </a:r>
          </a:p>
          <a:p>
            <a:r>
              <a:rPr lang="en-US" sz="2400" dirty="0"/>
              <a:t>National Hydrology Research Centre</a:t>
            </a:r>
          </a:p>
          <a:p>
            <a:r>
              <a:rPr lang="en-US" sz="2400" dirty="0"/>
              <a:t>11 Innovation Boulevard</a:t>
            </a:r>
          </a:p>
          <a:p>
            <a:r>
              <a:rPr lang="en-US" sz="2400" dirty="0"/>
              <a:t>Saskatoon, SK S7N 3H5 Canada</a:t>
            </a:r>
          </a:p>
          <a:p>
            <a:r>
              <a:rPr lang="en-US" sz="2400" dirty="0"/>
              <a:t>Tel: (306) 966-2021; Fax: (306) 966-1193</a:t>
            </a:r>
          </a:p>
          <a:p>
            <a:r>
              <a:rPr lang="en-US" sz="2400" dirty="0"/>
              <a:t>Email: gwf.project@usask.ca</a:t>
            </a:r>
          </a:p>
          <a:p>
            <a:r>
              <a:rPr lang="en-US" sz="2400" dirty="0"/>
              <a:t>Website: www.globalwaterfutures.ca</a:t>
            </a:r>
          </a:p>
        </p:txBody>
      </p:sp>
    </p:spTree>
    <p:extLst>
      <p:ext uri="{BB962C8B-B14F-4D97-AF65-F5344CB8AC3E}">
        <p14:creationId xmlns:p14="http://schemas.microsoft.com/office/powerpoint/2010/main" val="388049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Today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Core </a:t>
            </a:r>
            <a:r>
              <a:rPr lang="en-CA" dirty="0" smtClean="0"/>
              <a:t>Team and Task Force </a:t>
            </a:r>
            <a:r>
              <a:rPr lang="en-CA" dirty="0"/>
              <a:t>Updates</a:t>
            </a:r>
          </a:p>
          <a:p>
            <a:r>
              <a:rPr lang="en-CA" dirty="0"/>
              <a:t>UN Water Action </a:t>
            </a:r>
            <a:r>
              <a:rPr lang="en-CA" dirty="0" smtClean="0"/>
              <a:t>Decade – UN University</a:t>
            </a:r>
            <a:endParaRPr lang="en-CA" dirty="0"/>
          </a:p>
          <a:p>
            <a:r>
              <a:rPr lang="en-CA" dirty="0"/>
              <a:t>Launch of </a:t>
            </a:r>
            <a:r>
              <a:rPr lang="en-CA" i="1" dirty="0"/>
              <a:t>Water Futures for the World We Want</a:t>
            </a:r>
            <a:endParaRPr lang="en-CA" dirty="0"/>
          </a:p>
          <a:p>
            <a:pPr lvl="1"/>
            <a:endParaRPr lang="en-CA" dirty="0"/>
          </a:p>
          <a:p>
            <a:r>
              <a:rPr lang="en-CA" dirty="0"/>
              <a:t>User Question-led Projects</a:t>
            </a:r>
          </a:p>
          <a:p>
            <a:r>
              <a:rPr lang="en-CA" dirty="0"/>
              <a:t>Transformative Science and Big Data Projects</a:t>
            </a:r>
          </a:p>
          <a:p>
            <a:r>
              <a:rPr lang="en-CA" dirty="0"/>
              <a:t>Indigenous Community Water Projects</a:t>
            </a:r>
          </a:p>
          <a:p>
            <a:pPr lvl="1"/>
            <a:endParaRPr lang="en-CA" dirty="0"/>
          </a:p>
          <a:p>
            <a:r>
              <a:rPr lang="en-CA" dirty="0" smtClean="0"/>
              <a:t>Networking and the Science-Art Project</a:t>
            </a:r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3651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Tomorrow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32201"/>
            <a:ext cx="7886700" cy="4680408"/>
          </a:xfrm>
        </p:spPr>
        <p:txBody>
          <a:bodyPr>
            <a:normAutofit/>
          </a:bodyPr>
          <a:lstStyle/>
          <a:p>
            <a:r>
              <a:rPr lang="en-CA" dirty="0" smtClean="0"/>
              <a:t>Breakouts to assess progress and needs on:</a:t>
            </a:r>
          </a:p>
          <a:p>
            <a:pPr lvl="1"/>
            <a:r>
              <a:rPr lang="en-CA" dirty="0" smtClean="0"/>
              <a:t>Modeling and prediction</a:t>
            </a:r>
          </a:p>
          <a:p>
            <a:pPr lvl="1"/>
            <a:r>
              <a:rPr lang="en-CA" dirty="0" smtClean="0"/>
              <a:t>Observations, remote sensing and sensors</a:t>
            </a:r>
          </a:p>
          <a:p>
            <a:pPr lvl="1"/>
            <a:r>
              <a:rPr lang="en-CA" dirty="0" smtClean="0"/>
              <a:t>Indigenous community water</a:t>
            </a:r>
          </a:p>
          <a:p>
            <a:pPr lvl="1"/>
            <a:r>
              <a:rPr lang="en-CA" dirty="0" smtClean="0"/>
              <a:t>Visualisation, computing and apps</a:t>
            </a:r>
          </a:p>
          <a:p>
            <a:pPr lvl="1"/>
            <a:r>
              <a:rPr lang="en-CA" dirty="0" smtClean="0"/>
              <a:t>Water in cities</a:t>
            </a:r>
          </a:p>
          <a:p>
            <a:pPr lvl="1"/>
            <a:r>
              <a:rPr lang="en-CA" dirty="0" smtClean="0"/>
              <a:t>Water quality and ecosystems</a:t>
            </a:r>
          </a:p>
          <a:p>
            <a:pPr lvl="1"/>
            <a:r>
              <a:rPr lang="en-CA" dirty="0" smtClean="0"/>
              <a:t>Social science, policy and governance</a:t>
            </a:r>
          </a:p>
          <a:p>
            <a:pPr lvl="1"/>
            <a:r>
              <a:rPr lang="en-CA" dirty="0" smtClean="0"/>
              <a:t>Cold regions processes</a:t>
            </a:r>
          </a:p>
          <a:p>
            <a:r>
              <a:rPr lang="en-CA" dirty="0" smtClean="0"/>
              <a:t>Rapporteur reports and discussion of the topics</a:t>
            </a:r>
          </a:p>
          <a:p>
            <a:pPr lvl="1"/>
            <a:r>
              <a:rPr lang="en-CA" dirty="0" smtClean="0"/>
              <a:t>Will help to assess needs for new Pillar 1 and 2 projects</a:t>
            </a:r>
          </a:p>
        </p:txBody>
      </p:sp>
    </p:spTree>
    <p:extLst>
      <p:ext uri="{BB962C8B-B14F-4D97-AF65-F5344CB8AC3E}">
        <p14:creationId xmlns:p14="http://schemas.microsoft.com/office/powerpoint/2010/main" val="242350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055" y="0"/>
            <a:ext cx="7886700" cy="997949"/>
          </a:xfrm>
        </p:spPr>
        <p:txBody>
          <a:bodyPr/>
          <a:lstStyle/>
          <a:p>
            <a:r>
              <a:rPr lang="en-CA" dirty="0" smtClean="0"/>
              <a:t>GWF 2019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7949"/>
            <a:ext cx="9144000" cy="571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70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395" y="-176690"/>
            <a:ext cx="7886700" cy="132556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CA" dirty="0" smtClean="0"/>
              <a:t>GWF Affiliated Projects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740" y="1148873"/>
            <a:ext cx="8865502" cy="601786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CA" dirty="0"/>
              <a:t>Benefits 	</a:t>
            </a:r>
            <a:endParaRPr lang="en-CA" dirty="0" smtClean="0"/>
          </a:p>
          <a:p>
            <a:pPr lvl="1">
              <a:lnSpc>
                <a:spcPct val="100000"/>
              </a:lnSpc>
            </a:pPr>
            <a:r>
              <a:rPr lang="en-CA" sz="2000" dirty="0" smtClean="0"/>
              <a:t>Access </a:t>
            </a:r>
            <a:r>
              <a:rPr lang="en-CA" sz="2000" dirty="0"/>
              <a:t>to core modelling outputs and will facilitate links to existing GWF-funded projects and core teams, </a:t>
            </a:r>
            <a:endParaRPr lang="en-CA" sz="2000" dirty="0" smtClean="0"/>
          </a:p>
          <a:p>
            <a:pPr lvl="1">
              <a:lnSpc>
                <a:spcPct val="100000"/>
              </a:lnSpc>
            </a:pPr>
            <a:r>
              <a:rPr lang="en-CA" sz="2000" dirty="0" smtClean="0"/>
              <a:t>Access </a:t>
            </a:r>
            <a:r>
              <a:rPr lang="en-CA" sz="2000" dirty="0"/>
              <a:t>to some administrative and outreach support from the GWF Secretariat, and the opportunity to showcase their project on the GWF website and via social </a:t>
            </a:r>
            <a:r>
              <a:rPr lang="en-CA" sz="2000" dirty="0" smtClean="0"/>
              <a:t>media</a:t>
            </a:r>
          </a:p>
          <a:p>
            <a:pPr lvl="1">
              <a:lnSpc>
                <a:spcPct val="100000"/>
              </a:lnSpc>
            </a:pPr>
            <a:r>
              <a:rPr lang="en-CA" sz="2000" dirty="0" smtClean="0"/>
              <a:t>Can </a:t>
            </a:r>
            <a:r>
              <a:rPr lang="en-CA" sz="2000" dirty="0"/>
              <a:t>participate in GWF topical workshops and Annual Science Meetings </a:t>
            </a:r>
            <a:endParaRPr lang="en-CA" sz="2000" dirty="0" smtClean="0"/>
          </a:p>
          <a:p>
            <a:pPr>
              <a:lnSpc>
                <a:spcPct val="100000"/>
              </a:lnSpc>
            </a:pPr>
            <a:r>
              <a:rPr lang="en-CA" dirty="0" smtClean="0"/>
              <a:t>Expectations </a:t>
            </a:r>
            <a:r>
              <a:rPr lang="en-CA" dirty="0"/>
              <a:t>	</a:t>
            </a:r>
            <a:endParaRPr lang="en-CA" dirty="0" smtClean="0"/>
          </a:p>
          <a:p>
            <a:pPr lvl="1">
              <a:lnSpc>
                <a:spcPct val="100000"/>
              </a:lnSpc>
            </a:pPr>
            <a:r>
              <a:rPr lang="en-CA" sz="2000" dirty="0" smtClean="0"/>
              <a:t>Contributing </a:t>
            </a:r>
            <a:r>
              <a:rPr lang="en-CA" sz="2000" dirty="0"/>
              <a:t>to GWF goals and </a:t>
            </a:r>
            <a:r>
              <a:rPr lang="en-CA" sz="2000" dirty="0" smtClean="0"/>
              <a:t>objectives</a:t>
            </a:r>
          </a:p>
          <a:p>
            <a:pPr lvl="1">
              <a:lnSpc>
                <a:spcPct val="100000"/>
              </a:lnSpc>
            </a:pPr>
            <a:r>
              <a:rPr lang="en-CA" sz="2000" dirty="0" smtClean="0"/>
              <a:t>Scientific excellence</a:t>
            </a:r>
          </a:p>
          <a:p>
            <a:pPr lvl="1">
              <a:lnSpc>
                <a:spcPct val="100000"/>
              </a:lnSpc>
            </a:pPr>
            <a:r>
              <a:rPr lang="en-CA" sz="2000" dirty="0" smtClean="0"/>
              <a:t>Open </a:t>
            </a:r>
            <a:r>
              <a:rPr lang="en-CA" sz="2000" dirty="0"/>
              <a:t>data and open-source </a:t>
            </a:r>
            <a:r>
              <a:rPr lang="en-CA" sz="2000" dirty="0" smtClean="0"/>
              <a:t>modelling</a:t>
            </a:r>
          </a:p>
          <a:p>
            <a:pPr lvl="1">
              <a:lnSpc>
                <a:spcPct val="100000"/>
              </a:lnSpc>
            </a:pPr>
            <a:r>
              <a:rPr lang="en-CA" sz="2000" dirty="0" smtClean="0"/>
              <a:t>Diversity</a:t>
            </a:r>
            <a:r>
              <a:rPr lang="en-CA" sz="2000" dirty="0"/>
              <a:t>, equity, respect, </a:t>
            </a:r>
            <a:r>
              <a:rPr lang="en-CA" sz="2000" dirty="0" smtClean="0"/>
              <a:t>inclusiveness</a:t>
            </a:r>
            <a:endParaRPr lang="en-CA" sz="2000" dirty="0"/>
          </a:p>
        </p:txBody>
      </p:sp>
    </p:spTree>
    <p:extLst>
      <p:ext uri="{BB962C8B-B14F-4D97-AF65-F5344CB8AC3E}">
        <p14:creationId xmlns:p14="http://schemas.microsoft.com/office/powerpoint/2010/main" val="85959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321" y="3"/>
            <a:ext cx="7886700" cy="761998"/>
          </a:xfrm>
        </p:spPr>
        <p:txBody>
          <a:bodyPr>
            <a:normAutofit/>
          </a:bodyPr>
          <a:lstStyle/>
          <a:p>
            <a:r>
              <a:rPr lang="en-CA" dirty="0" smtClean="0"/>
              <a:t>GWF Core Teams</a:t>
            </a:r>
            <a:endParaRPr lang="en-C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60" y="602672"/>
            <a:ext cx="8095130" cy="625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68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82" y="160181"/>
            <a:ext cx="7214768" cy="1325563"/>
          </a:xfrm>
        </p:spPr>
        <p:txBody>
          <a:bodyPr>
            <a:normAutofit fontScale="90000"/>
          </a:bodyPr>
          <a:lstStyle/>
          <a:p>
            <a:r>
              <a:rPr lang="en-CA" dirty="0"/>
              <a:t>GWF </a:t>
            </a:r>
            <a:r>
              <a:rPr lang="en-CA" dirty="0" smtClean="0"/>
              <a:t>Core Water Observation, Prediction and Knowledge Mobilization </a:t>
            </a:r>
            <a:r>
              <a:rPr lang="en-CA" dirty="0"/>
              <a:t>Strategy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68" y="1341430"/>
            <a:ext cx="8609551" cy="5435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833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563" y="-42083"/>
            <a:ext cx="7886700" cy="1325563"/>
          </a:xfrm>
        </p:spPr>
        <p:txBody>
          <a:bodyPr>
            <a:normAutofit/>
          </a:bodyPr>
          <a:lstStyle/>
          <a:p>
            <a:r>
              <a:rPr lang="en-CA" dirty="0" smtClean="0"/>
              <a:t>GWF Young Professionals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081" y="946892"/>
            <a:ext cx="8582364" cy="3142380"/>
          </a:xfrm>
        </p:spPr>
        <p:txBody>
          <a:bodyPr>
            <a:normAutofit fontScale="77500" lnSpcReduction="20000"/>
          </a:bodyPr>
          <a:lstStyle/>
          <a:p>
            <a:r>
              <a:rPr lang="en-CA" dirty="0" smtClean="0"/>
              <a:t>Brings </a:t>
            </a:r>
            <a:r>
              <a:rPr lang="en-CA" dirty="0"/>
              <a:t>together all new researchers (graduate students and postdoctoral fellows) from the national and international partnering institutions under the GWF program. </a:t>
            </a:r>
            <a:endParaRPr lang="en-CA" dirty="0" smtClean="0"/>
          </a:p>
          <a:p>
            <a:r>
              <a:rPr lang="en-CA" dirty="0" smtClean="0"/>
              <a:t>The </a:t>
            </a:r>
            <a:r>
              <a:rPr lang="en-CA" dirty="0"/>
              <a:t>overall objectives of the GWF-YP program to:</a:t>
            </a:r>
          </a:p>
          <a:p>
            <a:pPr lvl="1"/>
            <a:r>
              <a:rPr lang="en-CA" dirty="0"/>
              <a:t>provide a sense of community amongst new researchers with GWF;</a:t>
            </a:r>
          </a:p>
          <a:p>
            <a:pPr lvl="1"/>
            <a:r>
              <a:rPr lang="en-CA" dirty="0"/>
              <a:t>provide resources for mentoring amongst the GWF-YP;</a:t>
            </a:r>
          </a:p>
          <a:p>
            <a:pPr lvl="1"/>
            <a:r>
              <a:rPr lang="en-CA" dirty="0"/>
              <a:t>enable collaboration and networking, both nationally and internationally;</a:t>
            </a:r>
          </a:p>
          <a:p>
            <a:pPr lvl="1"/>
            <a:r>
              <a:rPr lang="en-CA" dirty="0" smtClean="0"/>
              <a:t>offer </a:t>
            </a:r>
            <a:r>
              <a:rPr lang="en-CA" dirty="0"/>
              <a:t>professional development courses and activities. </a:t>
            </a:r>
          </a:p>
          <a:p>
            <a:r>
              <a:rPr lang="en-CA" b="1" i="1" dirty="0"/>
              <a:t>Eligibility</a:t>
            </a:r>
            <a:endParaRPr lang="en-CA" dirty="0"/>
          </a:p>
          <a:p>
            <a:pPr lvl="1"/>
            <a:r>
              <a:rPr lang="en-CA" dirty="0"/>
              <a:t>All graduate students and postdoctoral fellows under the GWF program are eligible to become members and run for GWF-YP executive roles. </a:t>
            </a:r>
          </a:p>
          <a:p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" t="27857" r="-675" b="13147"/>
          <a:stretch/>
        </p:blipFill>
        <p:spPr>
          <a:xfrm>
            <a:off x="72236" y="4019646"/>
            <a:ext cx="6189315" cy="27385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151" y="3993205"/>
            <a:ext cx="3894323" cy="276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23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2376</TotalTime>
  <Words>645</Words>
  <Application>Microsoft Office PowerPoint</Application>
  <PresentationFormat>On-screen Show (4:3)</PresentationFormat>
  <Paragraphs>119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Courier New</vt:lpstr>
      <vt:lpstr>Times New Roman</vt:lpstr>
      <vt:lpstr>Wingdings</vt:lpstr>
      <vt:lpstr>Office Theme</vt:lpstr>
      <vt:lpstr>Global Water Futures: Operations Team Meeting Nov 2019  </vt:lpstr>
      <vt:lpstr>Operations Team Meeting</vt:lpstr>
      <vt:lpstr>Today</vt:lpstr>
      <vt:lpstr>Tomorrow</vt:lpstr>
      <vt:lpstr>GWF 2019</vt:lpstr>
      <vt:lpstr>GWF Affiliated Projects</vt:lpstr>
      <vt:lpstr>GWF Core Teams</vt:lpstr>
      <vt:lpstr>GWF Core Water Observation, Prediction and Knowledge Mobilization Strategy</vt:lpstr>
      <vt:lpstr>GWF Young Professionals </vt:lpstr>
      <vt:lpstr>PowerPoint Presentation</vt:lpstr>
      <vt:lpstr>PowerPoint Presentation</vt:lpstr>
      <vt:lpstr>GWF International</vt:lpstr>
      <vt:lpstr>Planetary Water Prediction Initiative</vt:lpstr>
      <vt:lpstr>GWF National and Policy Initiatives</vt:lpstr>
      <vt:lpstr>Global Water Futures Third Annual Open Science Meeting</vt:lpstr>
      <vt:lpstr>CFREF Midterm Review 2020</vt:lpstr>
      <vt:lpstr>Objectives of the Review</vt:lpstr>
      <vt:lpstr>Process and Outcomes</vt:lpstr>
      <vt:lpstr>PowerPoint Presentation</vt:lpstr>
      <vt:lpstr>PowerPoint Presentation</vt:lpstr>
      <vt:lpstr>PowerPoint Presentation</vt:lpstr>
      <vt:lpstr>By 2023, GWF will contribute to</vt:lpstr>
      <vt:lpstr>PowerPoint Presentation</vt:lpstr>
    </vt:vector>
  </TitlesOfParts>
  <Company>University of Saskatchewan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Adapa, Phani</dc:creator>
  <cp:lastModifiedBy>Pomeroy, John</cp:lastModifiedBy>
  <cp:revision>242</cp:revision>
  <dcterms:created xsi:type="dcterms:W3CDTF">2016-11-23T17:23:43Z</dcterms:created>
  <dcterms:modified xsi:type="dcterms:W3CDTF">2019-11-19T12:58:05Z</dcterms:modified>
</cp:coreProperties>
</file>