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5143500" type="screen16x9"/>
  <p:notesSz cx="6858000" cy="9144000"/>
  <p:embeddedFontLst>
    <p:embeddedFont>
      <p:font typeface="PT Sans Narrow" panose="020B060402020202020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idi Swanson" initials="HS" lastIdx="3" clrIdx="0">
    <p:extLst>
      <p:ext uri="{19B8F6BF-5375-455C-9EA6-DF929625EA0E}">
        <p15:presenceInfo xmlns:p15="http://schemas.microsoft.com/office/powerpoint/2012/main" userId="556824596b0cf20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46433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3db3644b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It can help to frame your main research objective as a question. For example,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How will climate change affect agriculture in Canada?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How can we improve water quality and reduce algal blooms in Canadian lakes?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What are the links between fish health, food safety and food security in the Indigenous North?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What is the significance of groundwater fluxes on surface water flow?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73db3644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8728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db3644b4_0_1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T Sans Narrow"/>
                <a:ea typeface="PT Sans Narrow"/>
                <a:cs typeface="PT Sans Narrow"/>
                <a:sym typeface="PT Sans Narrow"/>
              </a:rPr>
              <a:t>These accomplishments slides will be also be used to build slide bank for use in GWF presentations 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T Sans Narrow"/>
              <a:buChar char="●"/>
            </a:pPr>
            <a:r>
              <a:rPr lang="en" sz="1200">
                <a:latin typeface="PT Sans Narrow"/>
                <a:ea typeface="PT Sans Narrow"/>
                <a:cs typeface="PT Sans Narrow"/>
                <a:sym typeface="PT Sans Narrow"/>
              </a:rPr>
              <a:t>How are these results key to advancing the science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T Sans Narrow"/>
              <a:buChar char="●"/>
            </a:pPr>
            <a:r>
              <a:rPr lang="en" sz="1200">
                <a:latin typeface="PT Sans Narrow"/>
                <a:ea typeface="PT Sans Narrow"/>
                <a:cs typeface="PT Sans Narrow"/>
                <a:sym typeface="PT Sans Narrow"/>
              </a:rPr>
              <a:t>How are these results linked to the needs of your partners/users?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7" name="Google Shape;77;g73db3644b4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2464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3db3644b4_0_2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g73db3644b4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2629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3db3644b4_0_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73db3644b4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1110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6858002" cy="791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4594622"/>
            <a:ext cx="4800599" cy="488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coordinates: PI, email, website, etc</a:t>
            </a:r>
            <a:endParaRPr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106750" y="177899"/>
            <a:ext cx="8693450" cy="1033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000" dirty="0">
                <a:latin typeface="PT Sans Narrow" panose="020B0604020202020204" charset="0"/>
              </a:rPr>
              <a:t>FIShNET (Fish &amp; </a:t>
            </a:r>
            <a:r>
              <a:rPr lang="en-US" sz="3000" dirty="0" err="1">
                <a:latin typeface="PT Sans Narrow" panose="020B0604020202020204" charset="0"/>
              </a:rPr>
              <a:t>IndigenouS</a:t>
            </a:r>
            <a:r>
              <a:rPr lang="en-US" sz="3000" dirty="0">
                <a:latin typeface="PT Sans Narrow" panose="020B0604020202020204" charset="0"/>
              </a:rPr>
              <a:t> </a:t>
            </a:r>
            <a:r>
              <a:rPr lang="en-US" sz="3000" dirty="0" err="1">
                <a:latin typeface="PT Sans Narrow" panose="020B0604020202020204" charset="0"/>
              </a:rPr>
              <a:t>NorthErn</a:t>
            </a:r>
            <a:r>
              <a:rPr lang="en-US" sz="3000" dirty="0">
                <a:latin typeface="PT Sans Narrow" panose="020B0604020202020204" charset="0"/>
              </a:rPr>
              <a:t> </a:t>
            </a:r>
            <a:r>
              <a:rPr lang="en-US" sz="3000" dirty="0" err="1">
                <a:latin typeface="PT Sans Narrow" panose="020B0604020202020204" charset="0"/>
              </a:rPr>
              <a:t>healTh</a:t>
            </a:r>
            <a:r>
              <a:rPr lang="en-US" sz="3000" dirty="0">
                <a:latin typeface="PT Sans Narrow" panose="020B0604020202020204" charset="0"/>
              </a:rPr>
              <a:t>): </a:t>
            </a:r>
          </a:p>
          <a:p>
            <a:pPr lvl="0" algn="ctr"/>
            <a:r>
              <a:rPr lang="en-US" sz="3000" dirty="0">
                <a:latin typeface="PT Sans Narrow" panose="020B0604020202020204" charset="0"/>
              </a:rPr>
              <a:t>Healthy Water, Healthy Fish, Healthy People</a:t>
            </a:r>
            <a:endParaRPr sz="3000" dirty="0">
              <a:latin typeface="PT Sans Narrow" panose="020B0604020202020204" charset="0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152400" y="1211699"/>
            <a:ext cx="8839200" cy="30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co-PIs: Vern Cheechoo and Michaela Paradis,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Mushkegowuk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Council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co-PIs: Kelly Skinner (kskinner@uwaterloo.ca), Brian Laird, Heidi Swanson, University of Waterloo</a:t>
            </a:r>
            <a:endParaRPr lang="en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445700"/>
            <a:ext cx="8839200" cy="61298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1624800" y="4556000"/>
            <a:ext cx="7175400" cy="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  <a:latin typeface="PT Sans Narrow" panose="020B0604020202020204" charset="0"/>
              </a:rPr>
              <a:t>FIShNET</a:t>
            </a:r>
            <a:endParaRPr b="1" dirty="0">
              <a:solidFill>
                <a:schemeClr val="bg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7147D0-F7EF-4470-9FAB-7094A0322AC4}"/>
              </a:ext>
            </a:extLst>
          </p:cNvPr>
          <p:cNvSpPr txBox="1"/>
          <p:nvPr/>
        </p:nvSpPr>
        <p:spPr>
          <a:xfrm>
            <a:off x="498098" y="2003880"/>
            <a:ext cx="5133116" cy="15727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CA" b="1" u="sng" cap="small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4 key statements:</a:t>
            </a:r>
            <a:endParaRPr lang="en-US" b="1" dirty="0"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+mn-lt"/>
              </a:rPr>
              <a:t>Wild-harvested fish is generally associated with good nutrition, but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can be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a source of mercury exposure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+mn-lt"/>
              </a:rPr>
              <a:t>In some regions, mercury levels in fish are increasing due to environmental change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+mn-lt"/>
              </a:rPr>
              <a:t>Changes could impact fish and human health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57EE6B-C332-44A3-AD42-0C584E3DD009}"/>
              </a:ext>
            </a:extLst>
          </p:cNvPr>
          <p:cNvSpPr txBox="1"/>
          <p:nvPr/>
        </p:nvSpPr>
        <p:spPr>
          <a:xfrm>
            <a:off x="508527" y="3640916"/>
            <a:ext cx="5133116" cy="6122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CA" b="1" u="sng" cap="small" dirty="0">
                <a:solidFill>
                  <a:srgbClr val="002060"/>
                </a:solidFill>
                <a:latin typeface="PT Sans Narrow" panose="020B0604020202020204" charset="0"/>
              </a:rPr>
              <a:t>Objective: </a:t>
            </a:r>
          </a:p>
          <a:p>
            <a:pPr algn="ctr">
              <a:lnSpc>
                <a:spcPct val="80000"/>
              </a:lnSpc>
            </a:pPr>
            <a:r>
              <a:rPr lang="en-US" b="1" cap="small" dirty="0">
                <a:latin typeface="PT Sans Narrow" panose="020B0604020202020204" charset="0"/>
                <a:cs typeface="Arial" panose="020B0604020202020204" pitchFamily="34" charset="0"/>
              </a:rPr>
              <a:t>To </a:t>
            </a:r>
            <a:r>
              <a:rPr lang="en-US" b="1" dirty="0">
                <a:latin typeface="PT Sans Narrow" panose="020B0604020202020204" charset="0"/>
                <a:cs typeface="Arial" panose="020B0604020202020204" pitchFamily="34" charset="0"/>
              </a:rPr>
              <a:t>characterize the links between environmental change, water quality, fish health, food safety, and food security </a:t>
            </a:r>
            <a:endParaRPr lang="en-CA" cap="small" dirty="0">
              <a:solidFill>
                <a:srgbClr val="002060"/>
              </a:solidFill>
              <a:latin typeface="PT Sans Narrow" panose="020B060402020202020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39BBAE-7C50-4299-B88B-7A586CB9E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61" y="1804008"/>
            <a:ext cx="2416047" cy="275199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8F7EDC0-1A70-431A-BA63-6F0BF1416FF8}"/>
              </a:ext>
            </a:extLst>
          </p:cNvPr>
          <p:cNvSpPr/>
          <p:nvPr/>
        </p:nvSpPr>
        <p:spPr>
          <a:xfrm>
            <a:off x="7655169" y="2714211"/>
            <a:ext cx="46893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0538EF-D22F-4190-9C7A-3B31D54F3C53}"/>
              </a:ext>
            </a:extLst>
          </p:cNvPr>
          <p:cNvSpPr txBox="1"/>
          <p:nvPr/>
        </p:nvSpPr>
        <p:spPr>
          <a:xfrm>
            <a:off x="6336596" y="2560322"/>
            <a:ext cx="1594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Fort Albany→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Title</a:t>
            </a:r>
            <a:endParaRPr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158240" y="177900"/>
            <a:ext cx="56808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T Sans Narrow"/>
                <a:ea typeface="PT Sans Narrow"/>
                <a:cs typeface="PT Sans Narrow"/>
                <a:sym typeface="PT Sans Narrow"/>
              </a:rPr>
              <a:t>Transformational Science Highlights</a:t>
            </a:r>
            <a:endParaRPr sz="30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342312" y="1092554"/>
            <a:ext cx="4124180" cy="174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b="1" dirty="0"/>
              <a:t>Changes in water affect the mercury in fish</a:t>
            </a:r>
          </a:p>
          <a:p>
            <a:r>
              <a:rPr lang="en-US" dirty="0"/>
              <a:t>E.g., wetlands on the landscape, watershed slope, water temperature, and water chemistry variables </a:t>
            </a:r>
            <a:r>
              <a:rPr lang="en-US" dirty="0">
                <a:solidFill>
                  <a:schemeClr val="tx1"/>
                </a:solidFill>
              </a:rPr>
              <a:t>– e.g., primary productivity (Swanson et al., 2019).</a:t>
            </a:r>
          </a:p>
          <a:p>
            <a:endParaRPr lang="en-US" dirty="0"/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445700"/>
            <a:ext cx="8839200" cy="61298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1624800" y="4556000"/>
            <a:ext cx="7175400" cy="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  <a:latin typeface="PT Sans Narrow" panose="020B0604020202020204" charset="0"/>
              </a:rPr>
              <a:t>FIShNET</a:t>
            </a:r>
            <a:endParaRPr lang="en-US" b="1" dirty="0">
              <a:solidFill>
                <a:schemeClr val="bg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B1F52B-2D4A-4519-A96B-4B60058230EF}"/>
              </a:ext>
            </a:extLst>
          </p:cNvPr>
          <p:cNvSpPr txBox="1"/>
          <p:nvPr/>
        </p:nvSpPr>
        <p:spPr>
          <a:xfrm>
            <a:off x="330588" y="2851059"/>
            <a:ext cx="45931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Fort Albany: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Environmental contaminants </a:t>
            </a:r>
            <a:r>
              <a:rPr lang="en-US" dirty="0"/>
              <a:t>were reported as a </a:t>
            </a:r>
            <a:r>
              <a:rPr lang="en-US" b="1" dirty="0"/>
              <a:t>barrier</a:t>
            </a:r>
            <a:r>
              <a:rPr lang="en-US" dirty="0"/>
              <a:t> to traditional food acquisition impacting </a:t>
            </a:r>
            <a:r>
              <a:rPr lang="en-US" b="1" dirty="0"/>
              <a:t>food insecurity </a:t>
            </a:r>
            <a:r>
              <a:rPr lang="en-US" dirty="0"/>
              <a:t>(Skinner et al., 2013a).</a:t>
            </a:r>
            <a:r>
              <a:rPr lang="en-US" b="1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70% </a:t>
            </a:r>
            <a:r>
              <a:rPr lang="en-US" dirty="0"/>
              <a:t>of households are</a:t>
            </a:r>
            <a:r>
              <a:rPr lang="en-US" b="1" dirty="0"/>
              <a:t> food insecure </a:t>
            </a:r>
            <a:r>
              <a:rPr lang="en-US" dirty="0"/>
              <a:t>(Skinner et al., 2013b).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76B961-6622-424F-B9FA-082A13621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873" y="177555"/>
            <a:ext cx="3014751" cy="21795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7F9319-CC64-4E54-A930-54F6F7DB4A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4712" y="2392431"/>
            <a:ext cx="2952912" cy="21795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CDDAC0E-DD9D-4EA5-AE1F-B4701047A2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6" b="7487"/>
          <a:stretch/>
        </p:blipFill>
        <p:spPr>
          <a:xfrm>
            <a:off x="673844" y="3439717"/>
            <a:ext cx="1940402" cy="1193174"/>
          </a:xfrm>
          <a:prstGeom prst="rect">
            <a:avLst/>
          </a:prstGeom>
        </p:spPr>
      </p:pic>
      <p:sp>
        <p:nvSpPr>
          <p:cNvPr id="88" name="Google Shape;88;p17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Title</a:t>
            </a:r>
            <a:endParaRPr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152400" y="146636"/>
            <a:ext cx="56808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T Sans Narrow"/>
                <a:ea typeface="PT Sans Narrow"/>
                <a:cs typeface="PT Sans Narrow"/>
                <a:sym typeface="PT Sans Narrow"/>
              </a:rPr>
              <a:t>Project Impact and Aspirations</a:t>
            </a:r>
            <a:endParaRPr sz="30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445700"/>
            <a:ext cx="8839200" cy="61298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1624800" y="4556000"/>
            <a:ext cx="7175400" cy="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  <a:latin typeface="PT Sans Narrow" panose="020B0604020202020204" charset="0"/>
              </a:rPr>
              <a:t>FIShNET</a:t>
            </a:r>
            <a:endParaRPr lang="en-US" b="1" dirty="0">
              <a:solidFill>
                <a:schemeClr val="bg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E19BDF-92B1-49A3-9153-917132B6B599}"/>
              </a:ext>
            </a:extLst>
          </p:cNvPr>
          <p:cNvSpPr txBox="1"/>
          <p:nvPr/>
        </p:nvSpPr>
        <p:spPr>
          <a:xfrm>
            <a:off x="3348330" y="977503"/>
            <a:ext cx="2751086" cy="2462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4"/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FISH AND NUTRITION</a:t>
            </a:r>
          </a:p>
          <a:p>
            <a:pPr lvl="4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Interviews and survey on fishing, fish consumption, food security, and perceived issues</a:t>
            </a:r>
          </a:p>
          <a:p>
            <a:pPr marL="342900" lvl="4" indent="-342900">
              <a:buFont typeface="Wingdings" panose="05000000000000000000" pitchFamily="2" charset="2"/>
              <a:buChar char="Ø"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4" indent="-342900">
              <a:buFont typeface="Wingdings" panose="05000000000000000000" pitchFamily="2" charset="2"/>
              <a:buChar char="Ø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Document how fish and mercury challenges have an impact on people’s diet and cultural practices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F77338-6F13-4FD1-96B8-D6186588BCA0}"/>
              </a:ext>
            </a:extLst>
          </p:cNvPr>
          <p:cNvSpPr txBox="1"/>
          <p:nvPr/>
        </p:nvSpPr>
        <p:spPr>
          <a:xfrm>
            <a:off x="6365631" y="977503"/>
            <a:ext cx="2625969" cy="2462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4"/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FISH AND HEALTH</a:t>
            </a:r>
          </a:p>
          <a:p>
            <a:pPr lvl="4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Hair sampling for mercury testing</a:t>
            </a:r>
          </a:p>
          <a:p>
            <a:pPr marL="342900" lvl="4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4" indent="-342900">
              <a:buFont typeface="Wingdings" panose="05000000000000000000" pitchFamily="2" charset="2"/>
              <a:buChar char="Ø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Report the level of mercury the people of Fort Albany are exposed to and if it has changed over time</a:t>
            </a:r>
          </a:p>
          <a:p>
            <a:pPr marL="342900" lvl="4" indent="-34290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58EA1D-16EB-4C1C-A566-77A6B25AFE54}"/>
              </a:ext>
            </a:extLst>
          </p:cNvPr>
          <p:cNvSpPr txBox="1"/>
          <p:nvPr/>
        </p:nvSpPr>
        <p:spPr>
          <a:xfrm>
            <a:off x="202757" y="977503"/>
            <a:ext cx="2844086" cy="2462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4"/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WATER AND FISH</a:t>
            </a:r>
          </a:p>
          <a:p>
            <a:pPr lvl="4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Ecological monitoring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Measure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mercury, selenium and fatty acids in fish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Improved ability to detect and predict changes in the safety of subsistence sources of fish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B45096-17F9-417B-B2FA-23217B318D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61" y="3458909"/>
            <a:ext cx="1594349" cy="11957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7788" t="4453" r="12333" b="41364"/>
          <a:stretch/>
        </p:blipFill>
        <p:spPr>
          <a:xfrm>
            <a:off x="6901825" y="3448183"/>
            <a:ext cx="1711922" cy="11612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Title</a:t>
            </a:r>
            <a:endParaRPr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106750" y="177900"/>
            <a:ext cx="84204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Challenges and Cross-project Collaboration Opportunities</a:t>
            </a:r>
            <a:endParaRPr sz="30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272775" y="1091124"/>
            <a:ext cx="5004900" cy="326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dirty="0"/>
              <a:t>Logistical challenges:</a:t>
            </a: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 dirty="0"/>
              <a:t>Remote community</a:t>
            </a:r>
            <a:r>
              <a:rPr lang="en-US"/>
              <a:t>: </a:t>
            </a:r>
            <a:r>
              <a:rPr lang="en-US" smtClean="0"/>
              <a:t>limits </a:t>
            </a:r>
            <a:r>
              <a:rPr lang="en-US" dirty="0"/>
              <a:t>i</a:t>
            </a:r>
            <a:r>
              <a:rPr lang="en-US" dirty="0">
                <a:solidFill>
                  <a:schemeClr val="tx1"/>
                </a:solidFill>
              </a:rPr>
              <a:t>n-person</a:t>
            </a:r>
            <a:r>
              <a:rPr lang="en-US" dirty="0"/>
              <a:t> contact</a:t>
            </a: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 dirty="0"/>
              <a:t>Regional (</a:t>
            </a:r>
            <a:r>
              <a:rPr lang="en-US" dirty="0" err="1"/>
              <a:t>Mushkegowuk</a:t>
            </a:r>
            <a:r>
              <a:rPr lang="en-US" dirty="0"/>
              <a:t>) vs. local (Fort Albany) project organization</a:t>
            </a: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endParaRPr lang="en-US" dirty="0"/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dirty="0"/>
              <a:t>New collaboration opportunities:</a:t>
            </a: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 dirty="0"/>
              <a:t>Outside of GWF: </a:t>
            </a:r>
          </a:p>
          <a:p>
            <a:pPr marL="139700" lvl="4">
              <a:buSzPts val="1400"/>
            </a:pPr>
            <a:r>
              <a:rPr lang="en-US" dirty="0"/>
              <a:t>	FNFNES - First Nations Food Nutrition and 	Environment Study (data Fort Albany 2012)</a:t>
            </a:r>
          </a:p>
          <a:p>
            <a:pPr marL="139700" lvl="4">
              <a:buSzPts val="1400"/>
            </a:pPr>
            <a:r>
              <a:rPr lang="en-US" dirty="0"/>
              <a:t>	FEHNCY – Food Environment Health and 	Nutrition of First Nations Children and Youth (Fort 	Albany is a pilot community for new study)</a:t>
            </a:r>
          </a:p>
          <a:p>
            <a:pPr marL="139700" lvl="4">
              <a:buSzPts val="1400"/>
            </a:pPr>
            <a:endParaRPr lang="en-US" dirty="0"/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 dirty="0"/>
              <a:t>Within GWF: NWF and Water Knowledge Camps</a:t>
            </a:r>
            <a:endParaRPr lang="en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445700"/>
            <a:ext cx="8839200" cy="61298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1624800" y="4556000"/>
            <a:ext cx="7175400" cy="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  <a:latin typeface="PT Sans Narrow" panose="020B0604020202020204" charset="0"/>
              </a:rPr>
              <a:t>FIShNET</a:t>
            </a:r>
            <a:endParaRPr lang="en-US" b="1" dirty="0">
              <a:solidFill>
                <a:schemeClr val="bg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822C63-5CC0-48D4-A1CF-C3CDD4A155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634" y="996300"/>
            <a:ext cx="2655736" cy="35409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4437</TotalTime>
  <Words>447</Words>
  <Application>Microsoft Office PowerPoint</Application>
  <PresentationFormat>On-screen Show (16:9)</PresentationFormat>
  <Paragraphs>69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PT Sans Narrow</vt:lpstr>
      <vt:lpstr>Arial</vt:lpstr>
      <vt:lpstr>Wingdings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DeBeer, Chris</dc:creator>
  <cp:lastModifiedBy>Ops Meeting Guest</cp:lastModifiedBy>
  <cp:revision>26</cp:revision>
  <dcterms:modified xsi:type="dcterms:W3CDTF">2019-11-19T19:57:52Z</dcterms:modified>
</cp:coreProperties>
</file>