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3"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9144000"/>
  <p:notesSz cx="6858000" cy="9144000"/>
  <p:embeddedFontLst>
    <p:embeddedFont>
      <p:font typeface="Helvetica Neue"/>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fntdata"/><Relationship Id="rId11" Type="http://schemas.openxmlformats.org/officeDocument/2006/relationships/slide" Target="slides/slide5.xml"/><Relationship Id="rId22" Type="http://schemas.openxmlformats.org/officeDocument/2006/relationships/font" Target="fonts/HelveticaNeue-boldItalic.fntdata"/><Relationship Id="rId10" Type="http://schemas.openxmlformats.org/officeDocument/2006/relationships/slide" Target="slides/slide4.xml"/><Relationship Id="rId21" Type="http://schemas.openxmlformats.org/officeDocument/2006/relationships/font" Target="fonts/HelveticaNeue-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font" Target="fonts/HelveticaNeue-regular.fnt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6f93c1d58a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for the opportunity to present a brief update to you today.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 on behalf of our team members - Morningstar, Andrew, Merrill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have divided the presentation into two parts</a:t>
            </a:r>
            <a:endParaRPr/>
          </a:p>
          <a:p>
            <a:pPr indent="-298450" lvl="0" marL="457200" rtl="0" algn="l">
              <a:spcBef>
                <a:spcPts val="0"/>
              </a:spcBef>
              <a:spcAft>
                <a:spcPts val="0"/>
              </a:spcAft>
              <a:buSzPts val="1100"/>
              <a:buChar char="●"/>
            </a:pPr>
            <a:r>
              <a:rPr lang="en"/>
              <a:t>I will provide an overview of what the KM team has been up to - which we hope will inspire ways we can support your individual projects even more</a:t>
            </a:r>
            <a:endParaRPr/>
          </a:p>
          <a:p>
            <a:pPr indent="-298450" lvl="0" marL="457200" rtl="0" algn="l">
              <a:spcBef>
                <a:spcPts val="0"/>
              </a:spcBef>
              <a:spcAft>
                <a:spcPts val="0"/>
              </a:spcAft>
              <a:buSzPts val="1100"/>
              <a:buChar char="●"/>
            </a:pPr>
            <a:r>
              <a:rPr lang="en"/>
              <a:t>S. Merrill will discuss the latest and greatest of our thinking about ways we can start thinking about Documenting the Impact of our collective work. This will be critical in articulating the success of all our hard work </a:t>
            </a:r>
            <a:endParaRPr/>
          </a:p>
        </p:txBody>
      </p:sp>
      <p:sp>
        <p:nvSpPr>
          <p:cNvPr id="156" name="Google Shape;156;g6f93c1d58a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7420ca5339_0_1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7420ca533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objectives/themes can actually make our big messy network easily understood and organized if they become embedded in how we talk/work/organize/measure success. They can provide us with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Cohesive</a:t>
            </a:r>
            <a:r>
              <a:rPr lang="en"/>
              <a:t> narrative - common vision for how we are working together to achieve success</a:t>
            </a:r>
            <a:endParaRPr/>
          </a:p>
          <a:p>
            <a:pPr indent="0" lvl="0" marL="0" rtl="0" algn="l">
              <a:spcBef>
                <a:spcPts val="0"/>
              </a:spcBef>
              <a:spcAft>
                <a:spcPts val="0"/>
              </a:spcAft>
              <a:buNone/>
            </a:pPr>
            <a:r>
              <a:rPr lang="en"/>
              <a:t>Reporting structure</a:t>
            </a:r>
            <a:endParaRPr/>
          </a:p>
          <a:p>
            <a:pPr indent="457200" lvl="0" marL="0" rtl="0" algn="l">
              <a:spcBef>
                <a:spcPts val="0"/>
              </a:spcBef>
              <a:spcAft>
                <a:spcPts val="0"/>
              </a:spcAft>
              <a:buNone/>
            </a:pPr>
            <a:r>
              <a:rPr lang="en"/>
              <a:t>-common organizing </a:t>
            </a:r>
            <a:r>
              <a:rPr lang="en"/>
              <a:t>framework</a:t>
            </a:r>
            <a:r>
              <a:rPr lang="en"/>
              <a:t> </a:t>
            </a:r>
            <a:r>
              <a:rPr lang="en" sz="1200">
                <a:solidFill>
                  <a:schemeClr val="dk1"/>
                </a:solidFill>
                <a:latin typeface="Calibri"/>
                <a:ea typeface="Calibri"/>
                <a:cs typeface="Calibri"/>
                <a:sym typeface="Calibri"/>
              </a:rPr>
              <a:t>for projects annual reporting to GWF ; provides consistency, comparability between projects and over time</a:t>
            </a:r>
            <a:endParaRPr sz="1200">
              <a:solidFill>
                <a:schemeClr val="dk1"/>
              </a:solidFill>
              <a:latin typeface="Calibri"/>
              <a:ea typeface="Calibri"/>
              <a:cs typeface="Calibri"/>
              <a:sym typeface="Calibri"/>
            </a:endParaRPr>
          </a:p>
          <a:p>
            <a:pPr indent="457200" lvl="0" marL="0" rtl="0" algn="l">
              <a:spcBef>
                <a:spcPts val="0"/>
              </a:spcBef>
              <a:spcAft>
                <a:spcPts val="0"/>
              </a:spcAft>
              <a:buNone/>
            </a:pPr>
            <a:r>
              <a:rPr lang="en" sz="1200">
                <a:solidFill>
                  <a:schemeClr val="dk1"/>
                </a:solidFill>
                <a:latin typeface="Calibri"/>
                <a:ea typeface="Calibri"/>
                <a:cs typeface="Calibri"/>
                <a:sym typeface="Calibri"/>
              </a:rPr>
              <a:t>-summarizing 500 page annual reports in distilled, digestible ways, infographics</a:t>
            </a:r>
            <a:endParaRPr sz="1200">
              <a:solidFill>
                <a:schemeClr val="dk1"/>
              </a:solidFill>
              <a:latin typeface="Calibri"/>
              <a:ea typeface="Calibri"/>
              <a:cs typeface="Calibri"/>
              <a:sym typeface="Calibri"/>
            </a:endParaRPr>
          </a:p>
          <a:p>
            <a:pPr indent="45720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Storytelling hooks = Encourages projects to articulate benefits to society and provides communications team with content/sharables</a:t>
            </a:r>
            <a:endParaRPr sz="1200">
              <a:solidFill>
                <a:schemeClr val="dk1"/>
              </a:solidFill>
              <a:latin typeface="Calibri"/>
              <a:ea typeface="Calibri"/>
              <a:cs typeface="Calibri"/>
              <a:sym typeface="Calibri"/>
            </a:endParaRPr>
          </a:p>
          <a:p>
            <a:pPr indent="0" lvl="0" marL="0" rtl="0" algn="l">
              <a:spcBef>
                <a:spcPts val="0"/>
              </a:spcBef>
              <a:spcAft>
                <a:spcPts val="0"/>
              </a:spcAft>
              <a:buNone/>
            </a:pP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Annual Meeting organizing = provides clear objectives for discussing progress and management at the Ops meetings and for ASM helps frames the science advancements in terms of impact themes rather than disciplines</a:t>
            </a:r>
            <a:endParaRPr sz="1200">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Char char="●"/>
            </a:pPr>
            <a:r>
              <a:rPr lang="en">
                <a:solidFill>
                  <a:schemeClr val="dk1"/>
                </a:solidFill>
              </a:rPr>
              <a:t>We are also putting thought into how we can capitalize on the times when we gather in person - like this meeting and the ASM - to aggregate and find alignment across projects. Perhaps some common themes and objectives could inform the structure of these meetings?</a:t>
            </a:r>
            <a:endParaRPr>
              <a:solidFill>
                <a:schemeClr val="dk1"/>
              </a:solidFill>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7420ca5339_0_2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7420ca533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As we move into the second half of GWF, the team has been thinking about the these challenges and opportunities to ensure we organize and document our success.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 KM team is at a nexus between individual projects and horizontal program goals. For instance, our work in designing processes that allow researchers to understand end user needs can be applied at the program level to help GWF communicate its relevance to end users at a national level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wanted to start this discussion.  Perhaps there’s a breakout discussion table that this can be incorporated into, or there’s a group of folks who would like to carry this on after the meeting.  </a:t>
            </a:r>
            <a:r>
              <a:rPr lang="en">
                <a:solidFill>
                  <a:schemeClr val="dk1"/>
                </a:solidFill>
              </a:rPr>
              <a:t>We welcome your thoughts and ideas so please don’t hesitate to reach out to any of the KM leads as we continue to think about linking legacy to our KM strategies.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73e9e718ea_0_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73e9e718ea_0_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6f93c1d58a_0_49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As a team we have two layers of work: what we call Horizontal Programming - services that we offer as a whole team, to the entire GWF network, and then Vertical Programming to offer specific support to projects as per their KM plans.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Of these foci, our work has fallen into 4 themes: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Increase appreciate of knowledge mobilization</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Supporting the fostering of internal and external relationships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Creating a toolbox of best practices for improving KM</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Documenting the research impact outcomes</a:t>
            </a:r>
            <a:endParaRPr>
              <a:solidFill>
                <a:schemeClr val="dk1"/>
              </a:solidFill>
            </a:endParaRPr>
          </a:p>
        </p:txBody>
      </p:sp>
      <p:sp>
        <p:nvSpPr>
          <p:cNvPr id="162" name="Google Shape;162;g6f93c1d58a_0_49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6f93c1d58a_0_60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One of the things we are doing to </a:t>
            </a:r>
            <a:r>
              <a:rPr lang="en"/>
              <a:t>e</a:t>
            </a:r>
            <a:r>
              <a:rPr lang="en"/>
              <a:t>nhancing appreciation for KM is to host a webinar series to:</a:t>
            </a:r>
            <a:endParaRPr/>
          </a:p>
          <a:p>
            <a:pPr indent="-298450" lvl="0" marL="457200" rtl="0" algn="l">
              <a:spcBef>
                <a:spcPts val="0"/>
              </a:spcBef>
              <a:spcAft>
                <a:spcPts val="0"/>
              </a:spcAft>
              <a:buSzPts val="1100"/>
              <a:buChar char="●"/>
            </a:pPr>
            <a:r>
              <a:rPr lang="en"/>
              <a:t>Teach concrete skills and concepts; tips on how to do KM</a:t>
            </a:r>
            <a:endParaRPr/>
          </a:p>
          <a:p>
            <a:pPr indent="-298450" lvl="0" marL="457200" rtl="0" algn="l">
              <a:spcBef>
                <a:spcPts val="0"/>
              </a:spcBef>
              <a:spcAft>
                <a:spcPts val="0"/>
              </a:spcAft>
              <a:buSzPts val="1100"/>
              <a:buChar char="●"/>
            </a:pPr>
            <a:r>
              <a:rPr lang="en"/>
              <a:t>Illustrate how to identify opportunities and strategies to promote a cultural shift towards doing impact-oriented research.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Topics covered so far…</a:t>
            </a:r>
            <a:endParaRPr/>
          </a:p>
          <a:p>
            <a:pPr indent="0" lvl="0" marL="0" rtl="0" algn="l">
              <a:spcBef>
                <a:spcPts val="0"/>
              </a:spcBef>
              <a:spcAft>
                <a:spcPts val="0"/>
              </a:spcAft>
              <a:buNone/>
            </a:pPr>
            <a:r>
              <a:rPr lang="en"/>
              <a:t>Topics this coming year...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OTHER</a:t>
            </a:r>
            <a:endParaRPr/>
          </a:p>
          <a:p>
            <a:pPr indent="-298450" lvl="0" marL="457200" rtl="0" algn="l">
              <a:spcBef>
                <a:spcPts val="0"/>
              </a:spcBef>
              <a:spcAft>
                <a:spcPts val="0"/>
              </a:spcAft>
              <a:buSzPts val="1100"/>
              <a:buChar char="●"/>
            </a:pPr>
            <a:r>
              <a:rPr lang="en"/>
              <a:t>Other workshops and training such as in person trainings...at ASM last year and at each institution</a:t>
            </a:r>
            <a:endParaRPr/>
          </a:p>
          <a:p>
            <a:pPr indent="-298450" lvl="0" marL="457200" rtl="0" algn="l">
              <a:spcBef>
                <a:spcPts val="0"/>
              </a:spcBef>
              <a:spcAft>
                <a:spcPts val="0"/>
              </a:spcAft>
              <a:buSzPts val="1100"/>
              <a:buChar char="●"/>
            </a:pPr>
            <a:r>
              <a:rPr lang="en"/>
              <a:t>1st and 2nd ASM KM workshops</a:t>
            </a:r>
            <a:endParaRPr/>
          </a:p>
          <a:p>
            <a:pPr indent="-298450" lvl="0" marL="457200" rtl="0" algn="l">
              <a:spcBef>
                <a:spcPts val="0"/>
              </a:spcBef>
              <a:spcAft>
                <a:spcPts val="0"/>
              </a:spcAft>
              <a:buSzPts val="1100"/>
              <a:buChar char="●"/>
            </a:pPr>
            <a:r>
              <a:rPr lang="en"/>
              <a:t>HQP training ~25 workshops this past year (</a:t>
            </a:r>
            <a:r>
              <a:rPr lang="en">
                <a:solidFill>
                  <a:schemeClr val="dk1"/>
                </a:solidFill>
              </a:rPr>
              <a:t>Digital storytelling, Plain language writing and communication, designing infographic posters, elevator pitches/lightning talks, developing a KM plan, etc( </a:t>
            </a:r>
            <a:endParaRPr/>
          </a:p>
          <a:p>
            <a:pPr indent="-298450" lvl="0" marL="457200" rtl="0" algn="l">
              <a:spcBef>
                <a:spcPts val="0"/>
              </a:spcBef>
              <a:spcAft>
                <a:spcPts val="0"/>
              </a:spcAft>
              <a:buSzPts val="1100"/>
              <a:buChar char="●"/>
            </a:pPr>
            <a:r>
              <a:rPr lang="en"/>
              <a:t>COllaborative project workshops/meetings/engagement with stakeholders (Water Solutions Workshop UW, Ag-water expo USask)</a:t>
            </a:r>
            <a:endParaRPr/>
          </a:p>
          <a:p>
            <a:pPr indent="-298450" lvl="0" marL="457200" rtl="0" algn="l">
              <a:spcBef>
                <a:spcPts val="0"/>
              </a:spcBef>
              <a:spcAft>
                <a:spcPts val="0"/>
              </a:spcAft>
              <a:buSzPts val="1100"/>
              <a:buChar char="●"/>
            </a:pPr>
            <a:r>
              <a:rPr lang="en"/>
              <a:t>KM Webinar series 5 topics this past year; archives on the website</a:t>
            </a:r>
            <a:endParaRPr/>
          </a:p>
        </p:txBody>
      </p:sp>
      <p:sp>
        <p:nvSpPr>
          <p:cNvPr id="178" name="Google Shape;178;g6f93c1d58a_0_60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6f93c1d58a_0_60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6f93c1d58a_0_6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Impact based research requires mutually beneficial relationships with the indiv and organizations that are targets of your science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KM team supports relationship </a:t>
            </a:r>
            <a:r>
              <a:rPr lang="en">
                <a:solidFill>
                  <a:schemeClr val="dk1"/>
                </a:solidFill>
              </a:rPr>
              <a:t>building</a:t>
            </a:r>
            <a:r>
              <a:rPr lang="en">
                <a:solidFill>
                  <a:schemeClr val="dk1"/>
                </a:solidFill>
              </a:rPr>
              <a:t> in many ways: matchmaking, land camps, training on things like elevator pitches, and by organizing workshops and events where researchers and end users can meeting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Ex - saskatchewan Ag-Water Expo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57 researchers, 33 orgs,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Great feedback - 100% come to similar events, 80% pursuing further conversations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Loved they felt heard, loved interactive format, students are tweaking research approach and strengthened connections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OTHER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Relationship-building examples (not exhaustive)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Great Bear Lake Biosphere Reserve monitoring</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Based on his knowledge of research interests and capacities within GWF and other networks, Andrew has been key to the organizing of meetings to co-develop a monitoring framework and plan for the Great Bear Lake Biosphere Reserve - the only Indigenous led Biosphere REserve in the world.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GWF Stakeholder database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Stephanie Merrill maintains a shared list of all the partners identified by our projects in a database that can be used to build further connections / redundancies, strengthen our network, support one another and improve how overall relationships the GWF program has with our end users. It is an ongoing living database. We have already been able to identify potential partner sharing and relevant information for communicating with partners based on their existing connection to projects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Tapping into the diverse network of our Team specialists: Nancy invited over 50 of her professional network contacts; many of which were at the time outside of the GWF project reach; Merrill tapped into her diverse professional network contacts to help the eDNA project identify, contact, and generate participation in a eDNA opportunities and limitations survey by potential users in legal, non-profit, consulting, research, regulatory fields.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Newsletters and booklets help us stay connected with stakeholders in an ongoing way.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Ex - NWF and SAMMS have a newsletters that reach ~250 people (and growing). Combination of stories written by HQP, events and activities that have happened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Ex - Mac created a booklet for their project oriented towards their indigenous partners (incl framing research in terms of indig values)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highlight>
                  <a:srgbClr val="FFFF00"/>
                </a:highlight>
              </a:rPr>
              <a:t>On-the-land science camps in NWT - youth, elders and knowledge holders come together with NWF researchers to share knowledge, build relationships and learn from each other</a:t>
            </a:r>
            <a:endParaRPr>
              <a:solidFill>
                <a:schemeClr val="dk1"/>
              </a:solidFill>
              <a:highlight>
                <a:srgbClr val="FFFF00"/>
              </a:highlight>
            </a:endParaRPr>
          </a:p>
          <a:p>
            <a:pPr indent="-298450" lvl="0" marL="457200" rtl="0" algn="l">
              <a:spcBef>
                <a:spcPts val="0"/>
              </a:spcBef>
              <a:spcAft>
                <a:spcPts val="0"/>
              </a:spcAft>
              <a:buClr>
                <a:schemeClr val="dk1"/>
              </a:buClr>
              <a:buSzPts val="1100"/>
              <a:buChar char="●"/>
            </a:pPr>
            <a:r>
              <a:rPr lang="en">
                <a:solidFill>
                  <a:schemeClr val="dk1"/>
                </a:solidFill>
              </a:rPr>
              <a:t>Building relationships with Indigenous communities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Last year’s ASM included the First Nations Climate Change &amp; Water Security Symposium</a:t>
            </a:r>
            <a:r>
              <a:rPr lang="en">
                <a:solidFill>
                  <a:srgbClr val="222222"/>
                </a:solidFill>
              </a:rPr>
              <a:t> on Six Nations organized by Stephanie Morningstar and she continually Co-organizes outreach events with partners such as the Decolonizing Water Research symposium organized by Mac</a:t>
            </a:r>
            <a:endParaRPr sz="1800">
              <a:solidFill>
                <a:schemeClr val="dk1"/>
              </a:solidFill>
              <a:latin typeface="Helvetica Neue"/>
              <a:ea typeface="Helvetica Neue"/>
              <a:cs typeface="Helvetica Neue"/>
              <a:sym typeface="Helvetica Neue"/>
            </a:endParaRPr>
          </a:p>
          <a:p>
            <a:pPr indent="-298450" lvl="0" marL="457200" rtl="0" algn="l">
              <a:spcBef>
                <a:spcPts val="0"/>
              </a:spcBef>
              <a:spcAft>
                <a:spcPts val="0"/>
              </a:spcAft>
              <a:buClr>
                <a:schemeClr val="dk1"/>
              </a:buClr>
              <a:buSzPts val="1100"/>
              <a:buChar char="●"/>
            </a:pPr>
            <a:r>
              <a:rPr lang="en">
                <a:solidFill>
                  <a:schemeClr val="dk1"/>
                </a:solidFill>
              </a:rPr>
              <a:t>Water Security for Canadians Initiative: An effort that brought together experts in science - policy and law - governance - Indigenous rights for a collaborative set of recommendations for modernizing the </a:t>
            </a:r>
            <a:r>
              <a:rPr i="1" lang="en">
                <a:solidFill>
                  <a:schemeClr val="dk1"/>
                </a:solidFill>
              </a:rPr>
              <a:t>Canada Water Act</a:t>
            </a:r>
            <a:r>
              <a:rPr lang="en">
                <a:solidFill>
                  <a:schemeClr val="dk1"/>
                </a:solidFill>
              </a:rPr>
              <a:t>, which if implemented can be a key mechanism to enhancing relationships between water management jurisdictions: federal, provincial/territorial, Indigenous governments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6f93c1d58a_0_6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6f93c1d58a_0_6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Were also continuously building our resources, tools, templates that we use to provide guidance to projects, and all researchers can access to make implementing their KM strategies easier. Some of these are available on our website, other are being finalized and posted as soon as possible: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One thing we created for last year’s ASM was a 5-step guide for drafting a KM plan….lots in there including how to ID relevant end users, and the most appropriate tools for meeting your objectives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Examples:</a:t>
            </a:r>
            <a:endParaRPr>
              <a:solidFill>
                <a:schemeClr val="dk1"/>
              </a:solidFill>
              <a:latin typeface="Helvetica Neue"/>
              <a:ea typeface="Helvetica Neue"/>
              <a:cs typeface="Helvetica Neue"/>
              <a:sym typeface="Helvetica Neue"/>
            </a:endParaRPr>
          </a:p>
          <a:p>
            <a:pPr indent="-298450" lvl="0" marL="457200" rtl="0" algn="l">
              <a:spcBef>
                <a:spcPts val="0"/>
              </a:spcBef>
              <a:spcAft>
                <a:spcPts val="0"/>
              </a:spcAft>
              <a:buClr>
                <a:schemeClr val="dk1"/>
              </a:buClr>
              <a:buSzPts val="1100"/>
              <a:buFont typeface="Helvetica Neue"/>
              <a:buChar char="●"/>
            </a:pPr>
            <a:r>
              <a:rPr lang="en">
                <a:solidFill>
                  <a:schemeClr val="dk1"/>
                </a:solidFill>
                <a:latin typeface="Helvetica Neue"/>
                <a:ea typeface="Helvetica Neue"/>
                <a:cs typeface="Helvetica Neue"/>
                <a:sym typeface="Helvetica Neue"/>
              </a:rPr>
              <a:t>A guide to interactive polling </a:t>
            </a:r>
            <a:endParaRPr>
              <a:solidFill>
                <a:schemeClr val="dk1"/>
              </a:solidFill>
              <a:latin typeface="Helvetica Neue"/>
              <a:ea typeface="Helvetica Neue"/>
              <a:cs typeface="Helvetica Neue"/>
              <a:sym typeface="Helvetica Neue"/>
            </a:endParaRPr>
          </a:p>
          <a:p>
            <a:pPr indent="-298450" lvl="0" marL="457200" rtl="0" algn="l">
              <a:spcBef>
                <a:spcPts val="0"/>
              </a:spcBef>
              <a:spcAft>
                <a:spcPts val="0"/>
              </a:spcAft>
              <a:buClr>
                <a:schemeClr val="dk1"/>
              </a:buClr>
              <a:buSzPts val="1100"/>
              <a:buFont typeface="Helvetica Neue"/>
              <a:buChar char="●"/>
            </a:pPr>
            <a:r>
              <a:rPr lang="en">
                <a:solidFill>
                  <a:schemeClr val="dk1"/>
                </a:solidFill>
                <a:latin typeface="Helvetica Neue"/>
                <a:ea typeface="Helvetica Neue"/>
                <a:cs typeface="Helvetica Neue"/>
                <a:sym typeface="Helvetica Neue"/>
              </a:rPr>
              <a:t>Training modules- communication plans, elevator pitches, plain language writing</a:t>
            </a:r>
            <a:endParaRPr>
              <a:solidFill>
                <a:schemeClr val="dk1"/>
              </a:solidFill>
              <a:highlight>
                <a:srgbClr val="FFFF00"/>
              </a:highlight>
              <a:latin typeface="Helvetica Neue"/>
              <a:ea typeface="Helvetica Neue"/>
              <a:cs typeface="Helvetica Neue"/>
              <a:sym typeface="Helvetica Neue"/>
            </a:endParaRPr>
          </a:p>
          <a:p>
            <a:pPr indent="-298450" lvl="0" marL="457200" rtl="0" algn="l">
              <a:spcBef>
                <a:spcPts val="0"/>
              </a:spcBef>
              <a:spcAft>
                <a:spcPts val="0"/>
              </a:spcAft>
              <a:buClr>
                <a:schemeClr val="dk1"/>
              </a:buClr>
              <a:buSzPts val="1100"/>
              <a:buFont typeface="Helvetica Neue"/>
              <a:buChar char="●"/>
            </a:pPr>
            <a:r>
              <a:rPr lang="en">
                <a:solidFill>
                  <a:schemeClr val="dk1"/>
                </a:solidFill>
                <a:latin typeface="Helvetica Neue"/>
                <a:ea typeface="Helvetica Neue"/>
                <a:cs typeface="Helvetica Neue"/>
                <a:sym typeface="Helvetica Neue"/>
              </a:rPr>
              <a:t>Webinar/workshop evaluation templates</a:t>
            </a:r>
            <a:endParaRPr>
              <a:solidFill>
                <a:schemeClr val="dk1"/>
              </a:solidFill>
              <a:latin typeface="Helvetica Neue"/>
              <a:ea typeface="Helvetica Neue"/>
              <a:cs typeface="Helvetica Neue"/>
              <a:sym typeface="Helvetica Neue"/>
            </a:endParaRPr>
          </a:p>
          <a:p>
            <a:pPr indent="-298450" lvl="0" marL="457200" rtl="0" algn="l">
              <a:spcBef>
                <a:spcPts val="0"/>
              </a:spcBef>
              <a:spcAft>
                <a:spcPts val="0"/>
              </a:spcAft>
              <a:buClr>
                <a:schemeClr val="dk1"/>
              </a:buClr>
              <a:buSzPts val="1100"/>
              <a:buFont typeface="Helvetica Neue"/>
              <a:buChar char="●"/>
            </a:pPr>
            <a:r>
              <a:rPr lang="en">
                <a:solidFill>
                  <a:schemeClr val="dk1"/>
                </a:solidFill>
                <a:latin typeface="Helvetica Neue"/>
                <a:ea typeface="Helvetica Neue"/>
                <a:cs typeface="Helvetica Neue"/>
                <a:sym typeface="Helvetica Neue"/>
              </a:rPr>
              <a:t>Infographic-style poster template </a:t>
            </a:r>
            <a:endParaRPr>
              <a:solidFill>
                <a:schemeClr val="dk1"/>
              </a:solidFill>
              <a:latin typeface="Helvetica Neue"/>
              <a:ea typeface="Helvetica Neue"/>
              <a:cs typeface="Helvetica Neue"/>
              <a:sym typeface="Helvetica Neue"/>
            </a:endParaRPr>
          </a:p>
          <a:p>
            <a:pPr indent="-298450" lvl="0" marL="457200" rtl="0" algn="l">
              <a:spcBef>
                <a:spcPts val="0"/>
              </a:spcBef>
              <a:spcAft>
                <a:spcPts val="0"/>
              </a:spcAft>
              <a:buClr>
                <a:schemeClr val="dk1"/>
              </a:buClr>
              <a:buSzPts val="1100"/>
              <a:buFont typeface="Helvetica Neue"/>
              <a:buChar char="●"/>
            </a:pPr>
            <a:r>
              <a:rPr lang="en">
                <a:solidFill>
                  <a:schemeClr val="dk1"/>
                </a:solidFill>
                <a:latin typeface="Helvetica Neue"/>
                <a:ea typeface="Helvetica Neue"/>
                <a:cs typeface="Helvetica Neue"/>
                <a:sym typeface="Helvetica Neue"/>
              </a:rPr>
              <a:t>KM Toolkit for YPs: steps for how to develop a KM plan</a:t>
            </a:r>
            <a:endParaRPr>
              <a:solidFill>
                <a:schemeClr val="dk1"/>
              </a:solidFill>
              <a:latin typeface="Helvetica Neue"/>
              <a:ea typeface="Helvetica Neue"/>
              <a:cs typeface="Helvetica Neue"/>
              <a:sym typeface="Helvetica Neue"/>
            </a:endParaRPr>
          </a:p>
          <a:p>
            <a:pPr indent="-298450" lvl="0" marL="457200" rtl="0" algn="l">
              <a:spcBef>
                <a:spcPts val="0"/>
              </a:spcBef>
              <a:spcAft>
                <a:spcPts val="0"/>
              </a:spcAft>
              <a:buClr>
                <a:schemeClr val="dk1"/>
              </a:buClr>
              <a:buSzPts val="1100"/>
              <a:buFont typeface="Helvetica Neue"/>
              <a:buChar char="●"/>
            </a:pPr>
            <a:r>
              <a:rPr lang="en">
                <a:solidFill>
                  <a:schemeClr val="dk1"/>
                </a:solidFill>
                <a:latin typeface="Helvetica Neue"/>
                <a:ea typeface="Helvetica Neue"/>
                <a:cs typeface="Helvetica Neue"/>
                <a:sym typeface="Helvetica Neue"/>
              </a:rPr>
              <a:t>A guide to hosting stakeholder workshops </a:t>
            </a:r>
            <a:endParaRPr>
              <a:solidFill>
                <a:schemeClr val="dk1"/>
              </a:solidFill>
              <a:latin typeface="Helvetica Neue"/>
              <a:ea typeface="Helvetica Neue"/>
              <a:cs typeface="Helvetica Neue"/>
              <a:sym typeface="Helvetica Neue"/>
            </a:endParaRPr>
          </a:p>
          <a:p>
            <a:pPr indent="-298450" lvl="0" marL="457200" rtl="0" algn="l">
              <a:spcBef>
                <a:spcPts val="0"/>
              </a:spcBef>
              <a:spcAft>
                <a:spcPts val="0"/>
              </a:spcAft>
              <a:buClr>
                <a:schemeClr val="dk1"/>
              </a:buClr>
              <a:buSzPts val="1100"/>
              <a:buFont typeface="Helvetica Neue"/>
              <a:buChar char="●"/>
            </a:pPr>
            <a:r>
              <a:rPr lang="en">
                <a:solidFill>
                  <a:schemeClr val="dk1"/>
                </a:solidFill>
                <a:latin typeface="Helvetica Neue"/>
                <a:ea typeface="Helvetica Neue"/>
                <a:cs typeface="Helvetica Neue"/>
                <a:sym typeface="Helvetica Neue"/>
              </a:rPr>
              <a:t>Searchable GWF partners database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Revised KM website - where we are articulating our current thinking and building out our resources and templates for projects to use</a:t>
            </a:r>
            <a:endParaRPr>
              <a:solidFill>
                <a:schemeClr val="dk1"/>
              </a:solidFill>
            </a:endParaRPr>
          </a:p>
          <a:p>
            <a:pPr indent="-298450" lvl="0" marL="457200" marR="0" rtl="0" algn="l">
              <a:lnSpc>
                <a:spcPct val="100000"/>
              </a:lnSpc>
              <a:spcBef>
                <a:spcPts val="0"/>
              </a:spcBef>
              <a:spcAft>
                <a:spcPts val="0"/>
              </a:spcAft>
              <a:buClr>
                <a:schemeClr val="dk1"/>
              </a:buClr>
              <a:buSzPts val="1100"/>
              <a:buFont typeface="Arial"/>
              <a:buChar char="●"/>
            </a:pPr>
            <a:r>
              <a:rPr lang="en">
                <a:solidFill>
                  <a:schemeClr val="dk1"/>
                </a:solidFill>
              </a:rPr>
              <a:t>In the midst of developing an </a:t>
            </a:r>
            <a:r>
              <a:rPr lang="en">
                <a:solidFill>
                  <a:srgbClr val="222222"/>
                </a:solidFill>
              </a:rPr>
              <a:t>Indigenous Community Water Research engagement strategy to improve how researchers are considering indigenous issues and engaging with communities</a:t>
            </a:r>
            <a:endParaRPr>
              <a:solidFill>
                <a:srgbClr val="222222"/>
              </a:solidFill>
            </a:endParaRPr>
          </a:p>
          <a:p>
            <a:pPr indent="0" lvl="0" marL="45720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6f93c1d58a_0_61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6f93c1d58a_0_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Documenting successful KM processes and research impact is increasingly a focus as we move into stages of the research where tangible partnerships are producing tangible results. Evaluating success with metrics that can be applied across projects is a challenge, and we often get asked about how to do this. Evaluating is very dependant on the intentions of each project, and the intended outputs and outcomes.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OTHER</a:t>
            </a:r>
            <a:endParaRPr>
              <a:solidFill>
                <a:schemeClr val="dk1"/>
              </a:solidFill>
            </a:endParaRPr>
          </a:p>
          <a:p>
            <a:pPr indent="0" lvl="0" marL="0" rtl="0" algn="l">
              <a:spcBef>
                <a:spcPts val="0"/>
              </a:spcBef>
              <a:spcAft>
                <a:spcPts val="0"/>
              </a:spcAft>
              <a:buNone/>
            </a:pPr>
            <a:r>
              <a:rPr lang="en">
                <a:solidFill>
                  <a:schemeClr val="dk1"/>
                </a:solidFill>
              </a:rPr>
              <a:t>The KM team has developed a webinars and has provided specific to project one-one guidance on how to measure KM processes, and shorter term outcomes and longer term impacts that researchers may not see until longer than the life of GWF program.</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SzPts val="1100"/>
              <a:buChar char="●"/>
            </a:pPr>
            <a:r>
              <a:rPr lang="en">
                <a:solidFill>
                  <a:schemeClr val="dk1"/>
                </a:solidFill>
              </a:rPr>
              <a:t>We have also provided annual check-ins to discuss progress towards KM plans, and forward looking conversation and planning towards achieving deliverables with partners.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have started to identify KM successes and potential case study documentation opportunities (for webinar content, network sharing, and for publication)</a:t>
            </a:r>
            <a:endParaRPr>
              <a:solidFill>
                <a:schemeClr val="dk1"/>
              </a:solidFill>
            </a:endParaRPr>
          </a:p>
          <a:p>
            <a:pPr indent="0" lvl="0" marL="0" rtl="0" algn="l">
              <a:spcBef>
                <a:spcPts val="0"/>
              </a:spcBef>
              <a:spcAft>
                <a:spcPts val="0"/>
              </a:spcAft>
              <a:buNone/>
            </a:pPr>
            <a:r>
              <a:t/>
            </a:r>
            <a:endParaRPr sz="1400"/>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73e9e718ea_1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73e9e718e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Journal article - draft in Dec</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73e9e718ea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73e9e718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we have been discussing, it is important to document the impact of individual projects </a:t>
            </a:r>
            <a:endParaRPr/>
          </a:p>
          <a:p>
            <a:pPr indent="0" lvl="0" marL="0" rtl="0" algn="l">
              <a:spcBef>
                <a:spcPts val="0"/>
              </a:spcBef>
              <a:spcAft>
                <a:spcPts val="0"/>
              </a:spcAft>
              <a:buNone/>
            </a:pPr>
            <a:r>
              <a:rPr lang="en"/>
              <a:t>...but it’s also important to think about the impact of the GWF Program as a whole</a:t>
            </a:r>
            <a:endParaRPr/>
          </a:p>
          <a:p>
            <a:pPr indent="0" lvl="0" marL="0" rtl="0" algn="l">
              <a:spcBef>
                <a:spcPts val="0"/>
              </a:spcBef>
              <a:spcAft>
                <a:spcPts val="0"/>
              </a:spcAft>
              <a:buNone/>
            </a:pPr>
            <a:r>
              <a:rPr lang="en"/>
              <a:t>In other words, what will GWF’s Impact/Legacy be?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t>Importance - </a:t>
            </a:r>
            <a:r>
              <a:rPr lang="en">
                <a:solidFill>
                  <a:schemeClr val="dk1"/>
                </a:solidFill>
              </a:rPr>
              <a:t>This is important to think about because...</a:t>
            </a:r>
            <a:endParaRPr u="sng"/>
          </a:p>
          <a:p>
            <a:pPr indent="-298450" lvl="0" marL="457200" rtl="0" algn="l">
              <a:spcBef>
                <a:spcPts val="0"/>
              </a:spcBef>
              <a:spcAft>
                <a:spcPts val="0"/>
              </a:spcAft>
              <a:buSzPts val="1100"/>
              <a:buChar char="●"/>
            </a:pPr>
            <a:r>
              <a:rPr lang="en"/>
              <a:t>Our partners, funders and end users will want to know what is different because of this enormous investment in water research; is water being managed better? Will people be better protected from floods and extreme events? Will we have more secure water supplies, etc.</a:t>
            </a:r>
            <a:endParaRPr/>
          </a:p>
          <a:p>
            <a:pPr indent="-298450" lvl="0" marL="457200" rtl="0" algn="l">
              <a:spcBef>
                <a:spcPts val="0"/>
              </a:spcBef>
              <a:spcAft>
                <a:spcPts val="0"/>
              </a:spcAft>
              <a:buSzPts val="1100"/>
              <a:buChar char="●"/>
            </a:pPr>
            <a:r>
              <a:rPr lang="en"/>
              <a:t>We have an opportunity to define for ourselves what our story will be...what will we be remembered for?</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t>Challenge</a:t>
            </a:r>
            <a:endParaRPr u="sng"/>
          </a:p>
          <a:p>
            <a:pPr indent="-298450" lvl="0" marL="457200" rtl="0" algn="l">
              <a:spcBef>
                <a:spcPts val="0"/>
              </a:spcBef>
              <a:spcAft>
                <a:spcPts val="0"/>
              </a:spcAft>
              <a:buSzPts val="1100"/>
              <a:buChar char="●"/>
            </a:pPr>
            <a:r>
              <a:rPr lang="en"/>
              <a:t>The challenge for us is to aggregate the work of GWF’s 500 researchers and partners to make sense of the work of the 39 main projects...and to find a way to tell this story so that it resonates with our various audiences. </a:t>
            </a:r>
            <a:endParaRPr/>
          </a:p>
          <a:p>
            <a:pPr indent="-298450" lvl="0" marL="457200" rtl="0" algn="l">
              <a:spcBef>
                <a:spcPts val="0"/>
              </a:spcBef>
              <a:spcAft>
                <a:spcPts val="0"/>
              </a:spcAft>
              <a:buSzPts val="1100"/>
              <a:buChar char="●"/>
            </a:pPr>
            <a:r>
              <a:rPr lang="en"/>
              <a:t>This is not going to happen on it’s own, we need a framework for collectively talking about our impact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7420ca5339_0_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7420ca533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These are early thinking - language pulled from existing GWF documentation like the proposal, etc.  Do these make sense? Are there others? Are they the right scale? Starting point ...</a:t>
            </a:r>
            <a:endParaRPr u="sng">
              <a:solidFill>
                <a:schemeClr val="dk1"/>
              </a:solidFill>
            </a:endParaRPr>
          </a:p>
          <a:p>
            <a:pPr indent="0" lvl="0" marL="0" rtl="0" algn="l">
              <a:spcBef>
                <a:spcPts val="0"/>
              </a:spcBef>
              <a:spcAft>
                <a:spcPts val="0"/>
              </a:spcAft>
              <a:buNone/>
            </a:pPr>
            <a:r>
              <a:t/>
            </a:r>
            <a:endParaRPr u="sng">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KM team has been putting more thought into how we organize our work to support the development and telling of the GWF Impact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KM team can also play a part in connecting our work with individual projects to horizontal program goals. For instance, our work in designing processes that allow researchers to understand end user needs can be applied at the program level to help GWF communicate its relevance to end users at a national level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74638"/>
            <a:ext cx="8229600" cy="11433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52" name="Google Shape;52;p1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56" name="Google Shape;56;p13"/>
          <p:cNvPicPr preferRelativeResize="0"/>
          <p:nvPr/>
        </p:nvPicPr>
        <p:blipFill rotWithShape="1">
          <a:blip r:embed="rId2">
            <a:alphaModFix/>
          </a:blip>
          <a:srcRect b="0" l="0" r="0" t="0"/>
          <a:stretch/>
        </p:blipFill>
        <p:spPr>
          <a:xfrm>
            <a:off x="0" y="0"/>
            <a:ext cx="6858002" cy="791679"/>
          </a:xfrm>
          <a:prstGeom prst="rect">
            <a:avLst/>
          </a:prstGeom>
          <a:noFill/>
          <a:ln>
            <a:noFill/>
          </a:ln>
        </p:spPr>
      </p:pic>
      <p:pic>
        <p:nvPicPr>
          <p:cNvPr id="57" name="Google Shape;57;p13"/>
          <p:cNvPicPr preferRelativeResize="0"/>
          <p:nvPr/>
        </p:nvPicPr>
        <p:blipFill rotWithShape="1">
          <a:blip r:embed="rId3">
            <a:alphaModFix/>
          </a:blip>
          <a:srcRect b="0" l="0" r="0" t="0"/>
          <a:stretch/>
        </p:blipFill>
        <p:spPr>
          <a:xfrm>
            <a:off x="1447800" y="6126163"/>
            <a:ext cx="4800599" cy="48853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4" name="Shape 64"/>
        <p:cNvGrpSpPr/>
        <p:nvPr/>
      </p:nvGrpSpPr>
      <p:grpSpPr>
        <a:xfrm>
          <a:off x="0" y="0"/>
          <a:ext cx="0" cy="0"/>
          <a:chOff x="0" y="0"/>
          <a:chExt cx="0" cy="0"/>
        </a:xfrm>
      </p:grpSpPr>
      <p:sp>
        <p:nvSpPr>
          <p:cNvPr id="65" name="Google Shape;65;p15"/>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6" name="Google Shape;66;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67" name="Google Shape;67;p1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1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xt or Quote" showMasterSp="0">
  <p:cSld name="Context or Quote">
    <p:bg>
      <p:bgPr>
        <a:solidFill>
          <a:schemeClr val="lt2"/>
        </a:solidFill>
      </p:bgPr>
    </p:bg>
    <p:spTree>
      <p:nvGrpSpPr>
        <p:cNvPr id="70" name="Shape 70"/>
        <p:cNvGrpSpPr/>
        <p:nvPr/>
      </p:nvGrpSpPr>
      <p:grpSpPr>
        <a:xfrm>
          <a:off x="0" y="0"/>
          <a:ext cx="0" cy="0"/>
          <a:chOff x="0" y="0"/>
          <a:chExt cx="0" cy="0"/>
        </a:xfrm>
      </p:grpSpPr>
      <p:sp>
        <p:nvSpPr>
          <p:cNvPr id="71" name="Google Shape;71;p16"/>
          <p:cNvSpPr txBox="1"/>
          <p:nvPr>
            <p:ph type="title"/>
          </p:nvPr>
        </p:nvSpPr>
        <p:spPr>
          <a:xfrm>
            <a:off x="2947554" y="872979"/>
            <a:ext cx="3249000" cy="910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Clr>
                <a:schemeClr val="dk1"/>
              </a:buClr>
              <a:buSzPts val="2100"/>
              <a:buFont typeface="Calibri"/>
              <a:buNone/>
              <a:defRPr b="0" i="0" sz="21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2" name="Google Shape;72;p16"/>
          <p:cNvSpPr txBox="1"/>
          <p:nvPr>
            <p:ph idx="10" type="dt"/>
          </p:nvPr>
        </p:nvSpPr>
        <p:spPr>
          <a:xfrm>
            <a:off x="8015710" y="6335310"/>
            <a:ext cx="885900" cy="250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4" name="Google Shape;74;p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en"/>
              <a:t>PG. </a:t>
            </a:r>
            <a:fld id="{00000000-1234-1234-1234-123412341234}" type="slidenum">
              <a:rPr lang="en"/>
              <a:t>‹#›</a:t>
            </a:fld>
            <a:endParaRPr/>
          </a:p>
        </p:txBody>
      </p:sp>
      <p:cxnSp>
        <p:nvCxnSpPr>
          <p:cNvPr id="75" name="Google Shape;75;p16"/>
          <p:cNvCxnSpPr/>
          <p:nvPr/>
        </p:nvCxnSpPr>
        <p:spPr>
          <a:xfrm>
            <a:off x="2947555" y="1879741"/>
            <a:ext cx="3249000" cy="0"/>
          </a:xfrm>
          <a:prstGeom prst="straightConnector1">
            <a:avLst/>
          </a:prstGeom>
          <a:noFill/>
          <a:ln cap="rnd" cmpd="sng" w="15875">
            <a:solidFill>
              <a:schemeClr val="dk1"/>
            </a:solidFill>
            <a:prstDash val="solid"/>
            <a:round/>
            <a:headEnd len="sm" w="sm" type="none"/>
            <a:tailEnd len="sm" w="sm" type="none"/>
          </a:ln>
        </p:spPr>
      </p:cxnSp>
      <p:cxnSp>
        <p:nvCxnSpPr>
          <p:cNvPr id="76" name="Google Shape;76;p16"/>
          <p:cNvCxnSpPr/>
          <p:nvPr/>
        </p:nvCxnSpPr>
        <p:spPr>
          <a:xfrm>
            <a:off x="2947555" y="5056347"/>
            <a:ext cx="3249000" cy="0"/>
          </a:xfrm>
          <a:prstGeom prst="straightConnector1">
            <a:avLst/>
          </a:prstGeom>
          <a:noFill/>
          <a:ln cap="rnd" cmpd="sng" w="15875">
            <a:solidFill>
              <a:schemeClr val="dk1"/>
            </a:solidFill>
            <a:prstDash val="solid"/>
            <a:round/>
            <a:headEnd len="sm" w="sm" type="none"/>
            <a:tailEnd len="sm" w="sm" type="none"/>
          </a:ln>
        </p:spPr>
      </p:cxnSp>
      <p:sp>
        <p:nvSpPr>
          <p:cNvPr id="77" name="Google Shape;77;p16"/>
          <p:cNvSpPr txBox="1"/>
          <p:nvPr>
            <p:ph idx="1" type="body"/>
          </p:nvPr>
        </p:nvSpPr>
        <p:spPr>
          <a:xfrm>
            <a:off x="495300" y="2420360"/>
            <a:ext cx="8153400" cy="21147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42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1pPr>
            <a:lvl2pPr indent="-406400" lvl="1" marL="914400" marR="0" rtl="0" algn="ct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ct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ct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ct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8" name="Google Shape;78;p16"/>
          <p:cNvSpPr txBox="1"/>
          <p:nvPr>
            <p:ph idx="2" type="body"/>
          </p:nvPr>
        </p:nvSpPr>
        <p:spPr>
          <a:xfrm>
            <a:off x="2947555" y="5172090"/>
            <a:ext cx="3249000" cy="276300"/>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180"/>
              </a:spcBef>
              <a:spcAft>
                <a:spcPts val="0"/>
              </a:spcAft>
              <a:buClr>
                <a:srgbClr val="595959"/>
              </a:buClr>
              <a:buSzPts val="900"/>
              <a:buFont typeface="Arial"/>
              <a:buNone/>
              <a:defRPr b="1" i="0" sz="900" u="none" cap="none" strike="noStrike">
                <a:solidFill>
                  <a:srgbClr val="595959"/>
                </a:solidFill>
                <a:latin typeface="Verdana"/>
                <a:ea typeface="Verdana"/>
                <a:cs typeface="Verdana"/>
                <a:sym typeface="Verdana"/>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79" name="Shape 79"/>
        <p:cNvGrpSpPr/>
        <p:nvPr/>
      </p:nvGrpSpPr>
      <p:grpSpPr>
        <a:xfrm>
          <a:off x="0" y="0"/>
          <a:ext cx="0" cy="0"/>
          <a:chOff x="0" y="0"/>
          <a:chExt cx="0" cy="0"/>
        </a:xfrm>
      </p:grpSpPr>
      <p:sp>
        <p:nvSpPr>
          <p:cNvPr id="80" name="Google Shape;80;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1" name="Google Shape;81;p1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2" name="Google Shape;82;p1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85" name="Google Shape;85;p17"/>
          <p:cNvPicPr preferRelativeResize="0"/>
          <p:nvPr/>
        </p:nvPicPr>
        <p:blipFill rotWithShape="1">
          <a:blip r:embed="rId2">
            <a:alphaModFix/>
          </a:blip>
          <a:srcRect b="0" l="0" r="0" t="0"/>
          <a:stretch/>
        </p:blipFill>
        <p:spPr>
          <a:xfrm>
            <a:off x="0" y="0"/>
            <a:ext cx="9143999" cy="1055572"/>
          </a:xfrm>
          <a:prstGeom prst="rect">
            <a:avLst/>
          </a:prstGeom>
          <a:noFill/>
          <a:ln>
            <a:noFill/>
          </a:ln>
        </p:spPr>
      </p:pic>
      <p:pic>
        <p:nvPicPr>
          <p:cNvPr id="86" name="Google Shape;86;p17"/>
          <p:cNvPicPr preferRelativeResize="0"/>
          <p:nvPr/>
        </p:nvPicPr>
        <p:blipFill rotWithShape="1">
          <a:blip r:embed="rId3">
            <a:alphaModFix/>
          </a:blip>
          <a:srcRect b="0" l="0" r="0" t="0"/>
          <a:stretch/>
        </p:blipFill>
        <p:spPr>
          <a:xfrm>
            <a:off x="1447800" y="6126163"/>
            <a:ext cx="6400801" cy="65137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_Menu">
  <p:cSld name="Title and Content_Menu">
    <p:spTree>
      <p:nvGrpSpPr>
        <p:cNvPr id="87" name="Shape 87"/>
        <p:cNvGrpSpPr/>
        <p:nvPr/>
      </p:nvGrpSpPr>
      <p:grpSpPr>
        <a:xfrm>
          <a:off x="0" y="0"/>
          <a:ext cx="0" cy="0"/>
          <a:chOff x="0" y="0"/>
          <a:chExt cx="0" cy="0"/>
        </a:xfrm>
      </p:grpSpPr>
      <p:sp>
        <p:nvSpPr>
          <p:cNvPr id="88" name="Google Shape;88;p1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9" name="Google Shape;89;p18"/>
          <p:cNvSpPr txBox="1"/>
          <p:nvPr>
            <p:ph idx="2" type="body"/>
          </p:nvPr>
        </p:nvSpPr>
        <p:spPr>
          <a:xfrm>
            <a:off x="5555773" y="685060"/>
            <a:ext cx="1065600" cy="286200"/>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165"/>
              </a:spcBef>
              <a:spcAft>
                <a:spcPts val="0"/>
              </a:spcAft>
              <a:buClr>
                <a:srgbClr val="7F7F7F"/>
              </a:buClr>
              <a:buSzPts val="825"/>
              <a:buFont typeface="Arial"/>
              <a:buNone/>
              <a:defRPr b="0" i="0" sz="825" u="none" cap="none" strike="noStrike">
                <a:solidFill>
                  <a:srgbClr val="7F7F7F"/>
                </a:solidFill>
                <a:latin typeface="Verdana"/>
                <a:ea typeface="Verdana"/>
                <a:cs typeface="Verdana"/>
                <a:sym typeface="Verdana"/>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0" name="Google Shape;90;p18"/>
          <p:cNvSpPr txBox="1"/>
          <p:nvPr>
            <p:ph idx="3" type="body"/>
          </p:nvPr>
        </p:nvSpPr>
        <p:spPr>
          <a:xfrm>
            <a:off x="6681169" y="685060"/>
            <a:ext cx="1065600" cy="286200"/>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165"/>
              </a:spcBef>
              <a:spcAft>
                <a:spcPts val="0"/>
              </a:spcAft>
              <a:buClr>
                <a:srgbClr val="7F7F7F"/>
              </a:buClr>
              <a:buSzPts val="825"/>
              <a:buFont typeface="Arial"/>
              <a:buNone/>
              <a:defRPr b="0" i="0" sz="825" u="none" cap="none" strike="noStrike">
                <a:solidFill>
                  <a:srgbClr val="7F7F7F"/>
                </a:solidFill>
                <a:latin typeface="Verdana"/>
                <a:ea typeface="Verdana"/>
                <a:cs typeface="Verdana"/>
                <a:sym typeface="Verdana"/>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1" name="Google Shape;91;p18"/>
          <p:cNvSpPr txBox="1"/>
          <p:nvPr>
            <p:ph idx="4" type="body"/>
          </p:nvPr>
        </p:nvSpPr>
        <p:spPr>
          <a:xfrm>
            <a:off x="7806565" y="685060"/>
            <a:ext cx="1065600" cy="286200"/>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165"/>
              </a:spcBef>
              <a:spcAft>
                <a:spcPts val="0"/>
              </a:spcAft>
              <a:buClr>
                <a:srgbClr val="7F7F7F"/>
              </a:buClr>
              <a:buSzPts val="825"/>
              <a:buFont typeface="Arial"/>
              <a:buNone/>
              <a:defRPr b="0" i="0" sz="825" u="none" cap="none" strike="noStrike">
                <a:solidFill>
                  <a:srgbClr val="7F7F7F"/>
                </a:solidFill>
                <a:latin typeface="Verdana"/>
                <a:ea typeface="Verdana"/>
                <a:cs typeface="Verdana"/>
                <a:sym typeface="Verdana"/>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2" name="Google Shape;92;p1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r>
              <a:rPr lang="en"/>
              <a:t>PG. </a:t>
            </a:r>
            <a:fld id="{00000000-1234-1234-1234-123412341234}" type="slidenum">
              <a:rPr lang="en"/>
              <a:t>‹#›</a:t>
            </a:fld>
            <a:endParaRPr/>
          </a:p>
        </p:txBody>
      </p:sp>
      <p:sp>
        <p:nvSpPr>
          <p:cNvPr id="94" name="Google Shape;94;p18"/>
          <p:cNvSpPr txBox="1"/>
          <p:nvPr>
            <p:ph type="title"/>
          </p:nvPr>
        </p:nvSpPr>
        <p:spPr>
          <a:xfrm>
            <a:off x="194913" y="434109"/>
            <a:ext cx="5284500" cy="8958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5" name="Google Shape;95;p18"/>
          <p:cNvSpPr/>
          <p:nvPr/>
        </p:nvSpPr>
        <p:spPr>
          <a:xfrm>
            <a:off x="6224286" y="5914664"/>
            <a:ext cx="2734500" cy="7986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id="96" name="Google Shape;96;p18"/>
          <p:cNvPicPr preferRelativeResize="0"/>
          <p:nvPr/>
        </p:nvPicPr>
        <p:blipFill rotWithShape="1">
          <a:blip r:embed="rId2">
            <a:alphaModFix/>
          </a:blip>
          <a:srcRect b="0" l="0" r="0" t="0"/>
          <a:stretch/>
        </p:blipFill>
        <p:spPr>
          <a:xfrm>
            <a:off x="6866467" y="5985858"/>
            <a:ext cx="2092338" cy="59978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7" name="Shape 97"/>
        <p:cNvGrpSpPr/>
        <p:nvPr/>
      </p:nvGrpSpPr>
      <p:grpSpPr>
        <a:xfrm>
          <a:off x="0" y="0"/>
          <a:ext cx="0" cy="0"/>
          <a:chOff x="0" y="0"/>
          <a:chExt cx="0" cy="0"/>
        </a:xfrm>
      </p:grpSpPr>
      <p:sp>
        <p:nvSpPr>
          <p:cNvPr id="98" name="Google Shape;98;p1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9" name="Google Shape;99;p1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0" name="Google Shape;100;p1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1" name="Shape 101"/>
        <p:cNvGrpSpPr/>
        <p:nvPr/>
      </p:nvGrpSpPr>
      <p:grpSpPr>
        <a:xfrm>
          <a:off x="0" y="0"/>
          <a:ext cx="0" cy="0"/>
          <a:chOff x="0" y="0"/>
          <a:chExt cx="0" cy="0"/>
        </a:xfrm>
      </p:grpSpPr>
      <p:sp>
        <p:nvSpPr>
          <p:cNvPr id="102" name="Google Shape;102;p20"/>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3" name="Google Shape;103;p20"/>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104" name="Google Shape;104;p2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2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6" name="Google Shape;106;p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07" name="Shape 107"/>
        <p:cNvGrpSpPr/>
        <p:nvPr/>
      </p:nvGrpSpPr>
      <p:grpSpPr>
        <a:xfrm>
          <a:off x="0" y="0"/>
          <a:ext cx="0" cy="0"/>
          <a:chOff x="0" y="0"/>
          <a:chExt cx="0" cy="0"/>
        </a:xfrm>
      </p:grpSpPr>
      <p:sp>
        <p:nvSpPr>
          <p:cNvPr id="108" name="Google Shape;108;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9" name="Google Shape;109;p21"/>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 name="Google Shape;110;p21"/>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 name="Google Shape;111;p2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 name="Google Shape;112;p2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3" name="Google Shape;113;p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14" name="Shape 114"/>
        <p:cNvGrpSpPr/>
        <p:nvPr/>
      </p:nvGrpSpPr>
      <p:grpSpPr>
        <a:xfrm>
          <a:off x="0" y="0"/>
          <a:ext cx="0" cy="0"/>
          <a:chOff x="0" y="0"/>
          <a:chExt cx="0" cy="0"/>
        </a:xfrm>
      </p:grpSpPr>
      <p:sp>
        <p:nvSpPr>
          <p:cNvPr id="115" name="Google Shape;115;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6" name="Google Shape;116;p22"/>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17" name="Google Shape;117;p22"/>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18" name="Google Shape;118;p22"/>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19" name="Google Shape;119;p22"/>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20" name="Google Shape;120;p2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 name="Google Shape;121;p2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2" name="Google Shape;122;p2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3" name="Shape 123"/>
        <p:cNvGrpSpPr/>
        <p:nvPr/>
      </p:nvGrpSpPr>
      <p:grpSpPr>
        <a:xfrm>
          <a:off x="0" y="0"/>
          <a:ext cx="0" cy="0"/>
          <a:chOff x="0" y="0"/>
          <a:chExt cx="0" cy="0"/>
        </a:xfrm>
      </p:grpSpPr>
      <p:sp>
        <p:nvSpPr>
          <p:cNvPr id="124" name="Google Shape;124;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5" name="Google Shape;125;p2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6" name="Google Shape;126;p2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7" name="Google Shape;127;p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28" name="Shape 128"/>
        <p:cNvGrpSpPr/>
        <p:nvPr/>
      </p:nvGrpSpPr>
      <p:grpSpPr>
        <a:xfrm>
          <a:off x="0" y="0"/>
          <a:ext cx="0" cy="0"/>
          <a:chOff x="0" y="0"/>
          <a:chExt cx="0" cy="0"/>
        </a:xfrm>
      </p:grpSpPr>
      <p:sp>
        <p:nvSpPr>
          <p:cNvPr id="129" name="Google Shape;129;p24"/>
          <p:cNvSpPr txBox="1"/>
          <p:nvPr>
            <p:ph type="title"/>
          </p:nvPr>
        </p:nvSpPr>
        <p:spPr>
          <a:xfrm>
            <a:off x="457200" y="273050"/>
            <a:ext cx="3008400" cy="11619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30" name="Google Shape;130;p24"/>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1" name="Google Shape;131;p24"/>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32" name="Google Shape;132;p2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3" name="Google Shape;133;p2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4" name="Google Shape;134;p2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35" name="Shape 135"/>
        <p:cNvGrpSpPr/>
        <p:nvPr/>
      </p:nvGrpSpPr>
      <p:grpSpPr>
        <a:xfrm>
          <a:off x="0" y="0"/>
          <a:ext cx="0" cy="0"/>
          <a:chOff x="0" y="0"/>
          <a:chExt cx="0" cy="0"/>
        </a:xfrm>
      </p:grpSpPr>
      <p:sp>
        <p:nvSpPr>
          <p:cNvPr id="136" name="Google Shape;136;p25"/>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37" name="Google Shape;137;p25"/>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38" name="Google Shape;138;p25"/>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39" name="Google Shape;139;p2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0" name="Google Shape;140;p2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1" name="Google Shape;141;p2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42" name="Shape 142"/>
        <p:cNvGrpSpPr/>
        <p:nvPr/>
      </p:nvGrpSpPr>
      <p:grpSpPr>
        <a:xfrm>
          <a:off x="0" y="0"/>
          <a:ext cx="0" cy="0"/>
          <a:chOff x="0" y="0"/>
          <a:chExt cx="0" cy="0"/>
        </a:xfrm>
      </p:grpSpPr>
      <p:sp>
        <p:nvSpPr>
          <p:cNvPr id="143" name="Google Shape;143;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44" name="Google Shape;144;p26"/>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5" name="Google Shape;145;p2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6" name="Google Shape;146;p2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7" name="Google Shape;147;p2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48" name="Shape 148"/>
        <p:cNvGrpSpPr/>
        <p:nvPr/>
      </p:nvGrpSpPr>
      <p:grpSpPr>
        <a:xfrm>
          <a:off x="0" y="0"/>
          <a:ext cx="0" cy="0"/>
          <a:chOff x="0" y="0"/>
          <a:chExt cx="0" cy="0"/>
        </a:xfrm>
      </p:grpSpPr>
      <p:sp>
        <p:nvSpPr>
          <p:cNvPr id="149" name="Google Shape;149;p27"/>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50" name="Google Shape;150;p27"/>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1" name="Google Shape;151;p2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2" name="Google Shape;152;p2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3" name="Google Shape;153;p2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0" name="Google Shape;60;p1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1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1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1" Type="http://schemas.openxmlformats.org/officeDocument/2006/relationships/hyperlink" Target="mailto:stephanie.merrill@usask.ca" TargetMode="External"/><Relationship Id="rId10" Type="http://schemas.openxmlformats.org/officeDocument/2006/relationships/hyperlink" Target="mailto:stephanie.merrill@usask.ca" TargetMode="External"/><Relationship Id="rId13" Type="http://schemas.openxmlformats.org/officeDocument/2006/relationships/hyperlink" Target="mailto:stephanie.merrill@usask.ca" TargetMode="External"/><Relationship Id="rId12" Type="http://schemas.openxmlformats.org/officeDocument/2006/relationships/hyperlink" Target="mailto:stephanie.merrill@usask.ca" TargetMode="External"/><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hyperlink" Target="mailto:stephanie.merrill@usask.ca" TargetMode="External"/><Relationship Id="rId15" Type="http://schemas.openxmlformats.org/officeDocument/2006/relationships/hyperlink" Target="mailto:aspring@wlu.ca" TargetMode="External"/><Relationship Id="rId14" Type="http://schemas.openxmlformats.org/officeDocument/2006/relationships/hyperlink" Target="mailto:mornings@mcmaster.ca" TargetMode="External"/><Relationship Id="rId16" Type="http://schemas.openxmlformats.org/officeDocument/2006/relationships/image" Target="../media/image15.jpg"/><Relationship Id="rId5" Type="http://schemas.openxmlformats.org/officeDocument/2006/relationships/image" Target="../media/image10.png"/><Relationship Id="rId6" Type="http://schemas.openxmlformats.org/officeDocument/2006/relationships/hyperlink" Target="mailto:nancy.goucher@uwaterloo.ca" TargetMode="External"/><Relationship Id="rId7" Type="http://schemas.openxmlformats.org/officeDocument/2006/relationships/hyperlink" Target="mailto:nancy.goucher@uwaterloo.ca" TargetMode="External"/><Relationship Id="rId8" Type="http://schemas.openxmlformats.org/officeDocument/2006/relationships/hyperlink" Target="mailto:nancy.goucher@uwaterloo.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4.png"/><Relationship Id="rId6" Type="http://schemas.openxmlformats.org/officeDocument/2006/relationships/image" Target="../media/image4.png"/><Relationship Id="rId7"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8"/>
          <p:cNvSpPr txBox="1"/>
          <p:nvPr/>
        </p:nvSpPr>
        <p:spPr>
          <a:xfrm>
            <a:off x="685800" y="3869075"/>
            <a:ext cx="7772400" cy="1525200"/>
          </a:xfrm>
          <a:prstGeom prst="rect">
            <a:avLst/>
          </a:prstGeom>
          <a:no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chemeClr val="dk2"/>
              </a:buClr>
              <a:buSzPts val="3409"/>
              <a:buFont typeface="Calibri"/>
              <a:buNone/>
            </a:pPr>
            <a:br>
              <a:rPr i="0" lang="en" sz="3409" u="none" cap="none" strike="noStrike">
                <a:solidFill>
                  <a:schemeClr val="dk2"/>
                </a:solidFill>
                <a:latin typeface="Helvetica Neue"/>
                <a:ea typeface="Helvetica Neue"/>
                <a:cs typeface="Helvetica Neue"/>
                <a:sym typeface="Helvetica Neue"/>
              </a:rPr>
            </a:br>
            <a:r>
              <a:rPr i="0" lang="en" sz="3409" u="none" cap="none" strike="noStrike">
                <a:solidFill>
                  <a:schemeClr val="dk2"/>
                </a:solidFill>
                <a:latin typeface="Helvetica Neue"/>
                <a:ea typeface="Helvetica Neue"/>
                <a:cs typeface="Helvetica Neue"/>
                <a:sym typeface="Helvetica Neue"/>
              </a:rPr>
              <a:t>Knowledge Mobilization Tea</a:t>
            </a:r>
            <a:r>
              <a:rPr lang="en" sz="3409">
                <a:solidFill>
                  <a:schemeClr val="dk2"/>
                </a:solidFill>
                <a:latin typeface="Helvetica Neue"/>
                <a:ea typeface="Helvetica Neue"/>
                <a:cs typeface="Helvetica Neue"/>
                <a:sym typeface="Helvetica Neue"/>
              </a:rPr>
              <a:t>m</a:t>
            </a:r>
            <a:endParaRPr sz="3409">
              <a:solidFill>
                <a:schemeClr val="dk2"/>
              </a:solidFill>
              <a:latin typeface="Helvetica Neue"/>
              <a:ea typeface="Helvetica Neue"/>
              <a:cs typeface="Helvetica Neue"/>
              <a:sym typeface="Helvetica Neue"/>
            </a:endParaRPr>
          </a:p>
          <a:p>
            <a:pPr indent="0" lvl="0" marL="0" marR="0" rtl="0" algn="ctr">
              <a:lnSpc>
                <a:spcPct val="115000"/>
              </a:lnSpc>
              <a:spcBef>
                <a:spcPts val="0"/>
              </a:spcBef>
              <a:spcAft>
                <a:spcPts val="0"/>
              </a:spcAft>
              <a:buClr>
                <a:schemeClr val="dk2"/>
              </a:buClr>
              <a:buSzPts val="3409"/>
              <a:buFont typeface="Calibri"/>
              <a:buNone/>
            </a:pPr>
            <a:r>
              <a:rPr b="1" lang="en" sz="3409">
                <a:solidFill>
                  <a:schemeClr val="dk2"/>
                </a:solidFill>
                <a:latin typeface="Helvetica Neue"/>
                <a:ea typeface="Helvetica Neue"/>
                <a:cs typeface="Helvetica Neue"/>
                <a:sym typeface="Helvetica Neue"/>
              </a:rPr>
              <a:t>Operations Meeting Update</a:t>
            </a:r>
            <a:endParaRPr b="1" sz="3409">
              <a:solidFill>
                <a:schemeClr val="dk2"/>
              </a:solidFill>
              <a:latin typeface="Helvetica Neue"/>
              <a:ea typeface="Helvetica Neue"/>
              <a:cs typeface="Helvetica Neue"/>
              <a:sym typeface="Helvetica Neue"/>
            </a:endParaRPr>
          </a:p>
          <a:p>
            <a:pPr indent="0" lvl="0" marL="0" marR="0" rtl="0" algn="ctr">
              <a:lnSpc>
                <a:spcPct val="115000"/>
              </a:lnSpc>
              <a:spcBef>
                <a:spcPts val="0"/>
              </a:spcBef>
              <a:spcAft>
                <a:spcPts val="0"/>
              </a:spcAft>
              <a:buClr>
                <a:schemeClr val="dk2"/>
              </a:buClr>
              <a:buSzPts val="3409"/>
              <a:buFont typeface="Calibri"/>
              <a:buNone/>
            </a:pPr>
            <a:r>
              <a:rPr lang="en" sz="2400">
                <a:solidFill>
                  <a:schemeClr val="dk2"/>
                </a:solidFill>
                <a:latin typeface="Helvetica Neue"/>
                <a:ea typeface="Helvetica Neue"/>
                <a:cs typeface="Helvetica Neue"/>
                <a:sym typeface="Helvetica Neue"/>
              </a:rPr>
              <a:t>November 19</a:t>
            </a:r>
            <a:r>
              <a:rPr lang="en" sz="2400">
                <a:solidFill>
                  <a:schemeClr val="dk2"/>
                </a:solidFill>
                <a:latin typeface="Helvetica Neue"/>
                <a:ea typeface="Helvetica Neue"/>
                <a:cs typeface="Helvetica Neue"/>
                <a:sym typeface="Helvetica Neue"/>
              </a:rPr>
              <a:t>, 2019</a:t>
            </a:r>
            <a:endParaRPr sz="2400">
              <a:solidFill>
                <a:schemeClr val="dk2"/>
              </a:solidFill>
              <a:latin typeface="Helvetica Neue"/>
              <a:ea typeface="Helvetica Neue"/>
              <a:cs typeface="Helvetica Neue"/>
              <a:sym typeface="Helvetica Neue"/>
            </a:endParaRPr>
          </a:p>
          <a:p>
            <a:pPr indent="0" lvl="0" marL="0" marR="0" rtl="0" algn="ctr">
              <a:lnSpc>
                <a:spcPct val="80000"/>
              </a:lnSpc>
              <a:spcBef>
                <a:spcPts val="0"/>
              </a:spcBef>
              <a:spcAft>
                <a:spcPts val="0"/>
              </a:spcAft>
              <a:buClr>
                <a:schemeClr val="dk2"/>
              </a:buClr>
              <a:buSzPts val="3409"/>
              <a:buFont typeface="Calibri"/>
              <a:buNone/>
            </a:pPr>
            <a:r>
              <a:t/>
            </a:r>
            <a:endParaRPr sz="2400">
              <a:solidFill>
                <a:schemeClr val="dk2"/>
              </a:solidFill>
              <a:latin typeface="Helvetica Neue"/>
              <a:ea typeface="Helvetica Neue"/>
              <a:cs typeface="Helvetica Neue"/>
              <a:sym typeface="Helvetica Neue"/>
            </a:endParaRPr>
          </a:p>
          <a:p>
            <a:pPr indent="0" lvl="0" marL="0" marR="0" rtl="0" algn="ctr">
              <a:lnSpc>
                <a:spcPct val="80000"/>
              </a:lnSpc>
              <a:spcBef>
                <a:spcPts val="0"/>
              </a:spcBef>
              <a:spcAft>
                <a:spcPts val="0"/>
              </a:spcAft>
              <a:buClr>
                <a:schemeClr val="dk2"/>
              </a:buClr>
              <a:buSzPts val="3409"/>
              <a:buFont typeface="Calibri"/>
              <a:buNone/>
            </a:pPr>
            <a:r>
              <a:rPr lang="en" sz="2400">
                <a:solidFill>
                  <a:schemeClr val="dk2"/>
                </a:solidFill>
                <a:latin typeface="Helvetica Neue"/>
                <a:ea typeface="Helvetica Neue"/>
                <a:cs typeface="Helvetica Neue"/>
                <a:sym typeface="Helvetica Neue"/>
              </a:rPr>
              <a:t>Stephanie Merrill, Nancy Goucher</a:t>
            </a:r>
            <a:endParaRPr sz="2400">
              <a:solidFill>
                <a:schemeClr val="dk2"/>
              </a:solidFill>
              <a:latin typeface="Helvetica Neue"/>
              <a:ea typeface="Helvetica Neue"/>
              <a:cs typeface="Helvetica Neue"/>
              <a:sym typeface="Helvetica Neue"/>
            </a:endParaRPr>
          </a:p>
          <a:p>
            <a:pPr indent="0" lvl="0" marL="0" marR="0" rtl="0" algn="ctr">
              <a:lnSpc>
                <a:spcPct val="80000"/>
              </a:lnSpc>
              <a:spcBef>
                <a:spcPts val="0"/>
              </a:spcBef>
              <a:spcAft>
                <a:spcPts val="0"/>
              </a:spcAft>
              <a:buClr>
                <a:schemeClr val="dk2"/>
              </a:buClr>
              <a:buSzPts val="3409"/>
              <a:buFont typeface="Calibri"/>
              <a:buNone/>
            </a:pPr>
            <a:r>
              <a:rPr lang="en" sz="2400">
                <a:solidFill>
                  <a:schemeClr val="dk2"/>
                </a:solidFill>
                <a:latin typeface="Helvetica Neue"/>
                <a:ea typeface="Helvetica Neue"/>
                <a:cs typeface="Helvetica Neue"/>
                <a:sym typeface="Helvetica Neue"/>
              </a:rPr>
              <a:t>Andrew Spring, Stephanie Morningstar</a:t>
            </a:r>
            <a:endParaRPr sz="2400">
              <a:solidFill>
                <a:schemeClr val="dk2"/>
              </a:solidFill>
              <a:latin typeface="Helvetica Neue"/>
              <a:ea typeface="Helvetica Neue"/>
              <a:cs typeface="Helvetica Neue"/>
              <a:sym typeface="Helvetica Neue"/>
            </a:endParaRPr>
          </a:p>
        </p:txBody>
      </p:sp>
      <p:pic>
        <p:nvPicPr>
          <p:cNvPr id="159" name="Google Shape;159;p28"/>
          <p:cNvPicPr preferRelativeResize="0"/>
          <p:nvPr/>
        </p:nvPicPr>
        <p:blipFill rotWithShape="1">
          <a:blip r:embed="rId3">
            <a:alphaModFix/>
          </a:blip>
          <a:srcRect b="0" l="0" r="0" t="0"/>
          <a:stretch/>
        </p:blipFill>
        <p:spPr>
          <a:xfrm>
            <a:off x="0" y="-1267"/>
            <a:ext cx="9143999" cy="34302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37"/>
          <p:cNvSpPr txBox="1"/>
          <p:nvPr>
            <p:ph type="title"/>
          </p:nvPr>
        </p:nvSpPr>
        <p:spPr>
          <a:xfrm>
            <a:off x="0" y="1341450"/>
            <a:ext cx="91440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A </a:t>
            </a:r>
            <a:r>
              <a:rPr lang="en"/>
              <a:t>synthesis</a:t>
            </a:r>
            <a:r>
              <a:rPr lang="en"/>
              <a:t> framework based on Impact can provide:</a:t>
            </a:r>
            <a:endParaRPr/>
          </a:p>
        </p:txBody>
      </p:sp>
      <p:sp>
        <p:nvSpPr>
          <p:cNvPr id="248" name="Google Shape;248;p37"/>
          <p:cNvSpPr txBox="1"/>
          <p:nvPr>
            <p:ph idx="1" type="body"/>
          </p:nvPr>
        </p:nvSpPr>
        <p:spPr>
          <a:xfrm>
            <a:off x="457200" y="2748150"/>
            <a:ext cx="8229600" cy="3606600"/>
          </a:xfrm>
          <a:prstGeom prst="rect">
            <a:avLst/>
          </a:prstGeom>
        </p:spPr>
        <p:txBody>
          <a:bodyPr anchorCtr="0" anchor="t" bIns="45700" lIns="91425" spcFirstLastPara="1" rIns="91425" wrap="square" tIns="45700">
            <a:noAutofit/>
          </a:bodyPr>
          <a:lstStyle/>
          <a:p>
            <a:pPr indent="-431800" lvl="0" marL="457200" rtl="0" algn="l">
              <a:spcBef>
                <a:spcPts val="640"/>
              </a:spcBef>
              <a:spcAft>
                <a:spcPts val="0"/>
              </a:spcAft>
              <a:buSzPts val="3200"/>
              <a:buChar char="•"/>
            </a:pPr>
            <a:r>
              <a:rPr lang="en"/>
              <a:t>A cohesive network-wide narrative</a:t>
            </a:r>
            <a:endParaRPr/>
          </a:p>
          <a:p>
            <a:pPr indent="-431800" lvl="0" marL="457200" rtl="0" algn="l">
              <a:spcBef>
                <a:spcPts val="0"/>
              </a:spcBef>
              <a:spcAft>
                <a:spcPts val="0"/>
              </a:spcAft>
              <a:buSzPts val="3200"/>
              <a:buChar char="•"/>
            </a:pPr>
            <a:r>
              <a:rPr lang="en"/>
              <a:t>A structure to summarize diverse research</a:t>
            </a:r>
            <a:endParaRPr/>
          </a:p>
          <a:p>
            <a:pPr indent="-431800" lvl="0" marL="457200" rtl="0" algn="l">
              <a:spcBef>
                <a:spcPts val="0"/>
              </a:spcBef>
              <a:spcAft>
                <a:spcPts val="0"/>
              </a:spcAft>
              <a:buSzPts val="3200"/>
              <a:buChar char="•"/>
            </a:pPr>
            <a:r>
              <a:rPr lang="en"/>
              <a:t>Story-telling hooks</a:t>
            </a:r>
            <a:endParaRPr/>
          </a:p>
          <a:p>
            <a:pPr indent="-431800" lvl="0" marL="457200" rtl="0" algn="l">
              <a:spcBef>
                <a:spcPts val="0"/>
              </a:spcBef>
              <a:spcAft>
                <a:spcPts val="0"/>
              </a:spcAft>
              <a:buSzPts val="3200"/>
              <a:buChar char="•"/>
            </a:pPr>
            <a:r>
              <a:rPr lang="en"/>
              <a:t>Annual Operations Meeting organization </a:t>
            </a:r>
            <a:endParaRPr/>
          </a:p>
          <a:p>
            <a:pPr indent="-431800" lvl="0" marL="457200" rtl="0" algn="l">
              <a:spcBef>
                <a:spcPts val="0"/>
              </a:spcBef>
              <a:spcAft>
                <a:spcPts val="0"/>
              </a:spcAft>
              <a:buSzPts val="3200"/>
              <a:buChar char="•"/>
            </a:pPr>
            <a:r>
              <a:rPr lang="en"/>
              <a:t>Annual Science Meeting organization</a:t>
            </a:r>
            <a:endParaRPr/>
          </a:p>
          <a:p>
            <a:pPr indent="0" lvl="0" marL="457200" rtl="0" algn="l">
              <a:spcBef>
                <a:spcPts val="64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pic>
        <p:nvPicPr>
          <p:cNvPr id="253" name="Google Shape;253;p38"/>
          <p:cNvPicPr preferRelativeResize="0"/>
          <p:nvPr/>
        </p:nvPicPr>
        <p:blipFill rotWithShape="1">
          <a:blip r:embed="rId3">
            <a:alphaModFix/>
          </a:blip>
          <a:srcRect b="18988" l="0" r="0" t="1463"/>
          <a:stretch/>
        </p:blipFill>
        <p:spPr>
          <a:xfrm>
            <a:off x="785425" y="1707850"/>
            <a:ext cx="7573176" cy="36512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39"/>
          <p:cNvSpPr txBox="1"/>
          <p:nvPr>
            <p:ph type="title"/>
          </p:nvPr>
        </p:nvSpPr>
        <p:spPr>
          <a:xfrm>
            <a:off x="0" y="907275"/>
            <a:ext cx="91440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n" sz="3400">
                <a:latin typeface="Helvetica Neue"/>
                <a:ea typeface="Helvetica Neue"/>
                <a:cs typeface="Helvetica Neue"/>
                <a:sym typeface="Helvetica Neue"/>
              </a:rPr>
              <a:t>We support best practices &amp; innovation in KM </a:t>
            </a:r>
            <a:endParaRPr sz="3400">
              <a:latin typeface="Helvetica Neue"/>
              <a:ea typeface="Helvetica Neue"/>
              <a:cs typeface="Helvetica Neue"/>
              <a:sym typeface="Helvetica Neue"/>
            </a:endParaRPr>
          </a:p>
        </p:txBody>
      </p:sp>
      <p:pic>
        <p:nvPicPr>
          <p:cNvPr id="259" name="Google Shape;259;p39"/>
          <p:cNvPicPr preferRelativeResize="0"/>
          <p:nvPr/>
        </p:nvPicPr>
        <p:blipFill>
          <a:blip r:embed="rId3">
            <a:alphaModFix/>
          </a:blip>
          <a:stretch>
            <a:fillRect/>
          </a:stretch>
        </p:blipFill>
        <p:spPr>
          <a:xfrm>
            <a:off x="670800" y="2202675"/>
            <a:ext cx="1821150" cy="1821150"/>
          </a:xfrm>
          <a:prstGeom prst="rect">
            <a:avLst/>
          </a:prstGeom>
          <a:noFill/>
          <a:ln>
            <a:noFill/>
          </a:ln>
        </p:spPr>
      </p:pic>
      <p:pic>
        <p:nvPicPr>
          <p:cNvPr id="260" name="Google Shape;260;p39"/>
          <p:cNvPicPr preferRelativeResize="0"/>
          <p:nvPr/>
        </p:nvPicPr>
        <p:blipFill rotWithShape="1">
          <a:blip r:embed="rId4">
            <a:alphaModFix/>
          </a:blip>
          <a:srcRect b="0" l="11064" r="14224" t="0"/>
          <a:stretch/>
        </p:blipFill>
        <p:spPr>
          <a:xfrm>
            <a:off x="6775050" y="2183450"/>
            <a:ext cx="1670975" cy="1859600"/>
          </a:xfrm>
          <a:prstGeom prst="rect">
            <a:avLst/>
          </a:prstGeom>
          <a:noFill/>
          <a:ln>
            <a:noFill/>
          </a:ln>
        </p:spPr>
      </p:pic>
      <p:pic>
        <p:nvPicPr>
          <p:cNvPr id="261" name="Google Shape;261;p39"/>
          <p:cNvPicPr preferRelativeResize="0"/>
          <p:nvPr/>
        </p:nvPicPr>
        <p:blipFill>
          <a:blip r:embed="rId5">
            <a:alphaModFix/>
          </a:blip>
          <a:stretch>
            <a:fillRect/>
          </a:stretch>
        </p:blipFill>
        <p:spPr>
          <a:xfrm>
            <a:off x="4740338" y="2183450"/>
            <a:ext cx="1821150" cy="1859609"/>
          </a:xfrm>
          <a:prstGeom prst="rect">
            <a:avLst/>
          </a:prstGeom>
          <a:noFill/>
          <a:ln>
            <a:noFill/>
          </a:ln>
        </p:spPr>
      </p:pic>
      <p:sp>
        <p:nvSpPr>
          <p:cNvPr id="262" name="Google Shape;262;p39"/>
          <p:cNvSpPr txBox="1"/>
          <p:nvPr/>
        </p:nvSpPr>
        <p:spPr>
          <a:xfrm>
            <a:off x="702300" y="4284900"/>
            <a:ext cx="1789800" cy="114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Calibri"/>
                <a:ea typeface="Calibri"/>
                <a:cs typeface="Calibri"/>
                <a:sym typeface="Calibri"/>
              </a:rPr>
              <a:t>Nancy Goucher</a:t>
            </a:r>
            <a:endParaRPr b="1">
              <a:latin typeface="Calibri"/>
              <a:ea typeface="Calibri"/>
              <a:cs typeface="Calibri"/>
              <a:sym typeface="Calibri"/>
            </a:endParaRPr>
          </a:p>
          <a:p>
            <a:pPr indent="0" lvl="0" marL="0" rtl="0" algn="ctr">
              <a:spcBef>
                <a:spcPts val="0"/>
              </a:spcBef>
              <a:spcAft>
                <a:spcPts val="0"/>
              </a:spcAft>
              <a:buNone/>
            </a:pPr>
            <a:r>
              <a:rPr lang="en" sz="1300">
                <a:latin typeface="Calibri"/>
                <a:ea typeface="Calibri"/>
                <a:cs typeface="Calibri"/>
                <a:sym typeface="Calibri"/>
              </a:rPr>
              <a:t>University of Waterloo</a:t>
            </a:r>
            <a:endParaRPr sz="1300">
              <a:latin typeface="Calibri"/>
              <a:ea typeface="Calibri"/>
              <a:cs typeface="Calibri"/>
              <a:sym typeface="Calibri"/>
            </a:endParaRPr>
          </a:p>
          <a:p>
            <a:pPr indent="0" lvl="0" marL="0" rtl="0" algn="ctr">
              <a:spcBef>
                <a:spcPts val="0"/>
              </a:spcBef>
              <a:spcAft>
                <a:spcPts val="0"/>
              </a:spcAft>
              <a:buNone/>
            </a:pPr>
            <a:r>
              <a:rPr lang="en" sz="1300" u="sng">
                <a:solidFill>
                  <a:schemeClr val="hlink"/>
                </a:solidFill>
                <a:latin typeface="Calibri"/>
                <a:ea typeface="Calibri"/>
                <a:cs typeface="Calibri"/>
                <a:sym typeface="Calibri"/>
                <a:hlinkClick r:id="rId6"/>
              </a:rPr>
              <a:t>Nancy.goucher</a:t>
            </a:r>
            <a:br>
              <a:rPr lang="en" sz="1300" u="sng">
                <a:solidFill>
                  <a:schemeClr val="hlink"/>
                </a:solidFill>
                <a:latin typeface="Calibri"/>
                <a:ea typeface="Calibri"/>
                <a:cs typeface="Calibri"/>
                <a:sym typeface="Calibri"/>
                <a:hlinkClick r:id="rId7"/>
              </a:rPr>
            </a:br>
            <a:r>
              <a:rPr lang="en" sz="1300" u="sng">
                <a:solidFill>
                  <a:schemeClr val="hlink"/>
                </a:solidFill>
                <a:latin typeface="Calibri"/>
                <a:ea typeface="Calibri"/>
                <a:cs typeface="Calibri"/>
                <a:sym typeface="Calibri"/>
                <a:hlinkClick r:id="rId8"/>
              </a:rPr>
              <a:t>@uwaterloo.ca </a:t>
            </a:r>
            <a:endParaRPr sz="1300">
              <a:latin typeface="Calibri"/>
              <a:ea typeface="Calibri"/>
              <a:cs typeface="Calibri"/>
              <a:sym typeface="Calibri"/>
            </a:endParaRPr>
          </a:p>
          <a:p>
            <a:pPr indent="0" lvl="0" marL="0" rtl="0" algn="ctr">
              <a:spcBef>
                <a:spcPts val="0"/>
              </a:spcBef>
              <a:spcAft>
                <a:spcPts val="0"/>
              </a:spcAft>
              <a:buNone/>
            </a:pPr>
            <a:r>
              <a:rPr lang="en" sz="1300">
                <a:latin typeface="Calibri"/>
                <a:ea typeface="Calibri"/>
                <a:cs typeface="Calibri"/>
                <a:sym typeface="Calibri"/>
              </a:rPr>
              <a:t>Faculty Lead: </a:t>
            </a:r>
            <a:endParaRPr sz="1300">
              <a:latin typeface="Calibri"/>
              <a:ea typeface="Calibri"/>
              <a:cs typeface="Calibri"/>
              <a:sym typeface="Calibri"/>
            </a:endParaRPr>
          </a:p>
          <a:p>
            <a:pPr indent="0" lvl="0" marL="0" rtl="0" algn="ctr">
              <a:spcBef>
                <a:spcPts val="0"/>
              </a:spcBef>
              <a:spcAft>
                <a:spcPts val="0"/>
              </a:spcAft>
              <a:buNone/>
            </a:pPr>
            <a:r>
              <a:rPr b="1" lang="en" sz="1300">
                <a:latin typeface="Calibri"/>
                <a:ea typeface="Calibri"/>
                <a:cs typeface="Calibri"/>
                <a:sym typeface="Calibri"/>
              </a:rPr>
              <a:t>Kevin Boehmer</a:t>
            </a:r>
            <a:endParaRPr b="1" sz="1300">
              <a:latin typeface="Calibri"/>
              <a:ea typeface="Calibri"/>
              <a:cs typeface="Calibri"/>
              <a:sym typeface="Calibri"/>
            </a:endParaRPr>
          </a:p>
        </p:txBody>
      </p:sp>
      <p:sp>
        <p:nvSpPr>
          <p:cNvPr id="263" name="Google Shape;263;p39"/>
          <p:cNvSpPr txBox="1"/>
          <p:nvPr/>
        </p:nvSpPr>
        <p:spPr>
          <a:xfrm>
            <a:off x="2721250" y="4284900"/>
            <a:ext cx="1821300" cy="114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Calibri"/>
                <a:ea typeface="Calibri"/>
                <a:cs typeface="Calibri"/>
                <a:sym typeface="Calibri"/>
              </a:rPr>
              <a:t>Stephanie Merrill</a:t>
            </a:r>
            <a:endParaRPr b="1">
              <a:latin typeface="Calibri"/>
              <a:ea typeface="Calibri"/>
              <a:cs typeface="Calibri"/>
              <a:sym typeface="Calibri"/>
            </a:endParaRPr>
          </a:p>
          <a:p>
            <a:pPr indent="0" lvl="0" marL="0" rtl="0" algn="ctr">
              <a:spcBef>
                <a:spcPts val="0"/>
              </a:spcBef>
              <a:spcAft>
                <a:spcPts val="0"/>
              </a:spcAft>
              <a:buNone/>
            </a:pPr>
            <a:r>
              <a:rPr lang="en" sz="1300">
                <a:latin typeface="Calibri"/>
                <a:ea typeface="Calibri"/>
                <a:cs typeface="Calibri"/>
                <a:sym typeface="Calibri"/>
              </a:rPr>
              <a:t>University of Saskatchewan</a:t>
            </a:r>
            <a:endParaRPr sz="1300">
              <a:latin typeface="Calibri"/>
              <a:ea typeface="Calibri"/>
              <a:cs typeface="Calibri"/>
              <a:sym typeface="Calibri"/>
            </a:endParaRPr>
          </a:p>
          <a:p>
            <a:pPr indent="0" lvl="0" marL="0" rtl="0" algn="ctr">
              <a:spcBef>
                <a:spcPts val="0"/>
              </a:spcBef>
              <a:spcAft>
                <a:spcPts val="0"/>
              </a:spcAft>
              <a:buNone/>
            </a:pPr>
            <a:r>
              <a:rPr lang="en" sz="1300" u="sng">
                <a:solidFill>
                  <a:schemeClr val="hlink"/>
                </a:solidFill>
                <a:latin typeface="Calibri"/>
                <a:ea typeface="Calibri"/>
                <a:cs typeface="Calibri"/>
                <a:sym typeface="Calibri"/>
                <a:hlinkClick r:id="rId9"/>
              </a:rPr>
              <a:t>S</a:t>
            </a:r>
            <a:r>
              <a:rPr lang="en" sz="1300" u="sng">
                <a:solidFill>
                  <a:schemeClr val="hlink"/>
                </a:solidFill>
                <a:latin typeface="Calibri"/>
                <a:ea typeface="Calibri"/>
                <a:cs typeface="Calibri"/>
                <a:sym typeface="Calibri"/>
                <a:hlinkClick r:id="rId10"/>
              </a:rPr>
              <a:t>tephanie.Merrill</a:t>
            </a:r>
            <a:br>
              <a:rPr lang="en" sz="1300" u="sng">
                <a:solidFill>
                  <a:schemeClr val="hlink"/>
                </a:solidFill>
                <a:latin typeface="Calibri"/>
                <a:ea typeface="Calibri"/>
                <a:cs typeface="Calibri"/>
                <a:sym typeface="Calibri"/>
                <a:hlinkClick r:id="rId11"/>
              </a:rPr>
            </a:br>
            <a:r>
              <a:rPr lang="en" sz="1300" u="sng">
                <a:solidFill>
                  <a:schemeClr val="hlink"/>
                </a:solidFill>
                <a:latin typeface="Calibri"/>
                <a:ea typeface="Calibri"/>
                <a:cs typeface="Calibri"/>
                <a:sym typeface="Calibri"/>
                <a:hlinkClick r:id="rId12"/>
              </a:rPr>
              <a:t>@</a:t>
            </a:r>
            <a:r>
              <a:rPr lang="en" sz="1300" u="sng">
                <a:solidFill>
                  <a:schemeClr val="hlink"/>
                </a:solidFill>
                <a:latin typeface="Calibri"/>
                <a:ea typeface="Calibri"/>
                <a:cs typeface="Calibri"/>
                <a:sym typeface="Calibri"/>
                <a:hlinkClick r:id="rId13"/>
              </a:rPr>
              <a:t>usask.ca</a:t>
            </a:r>
            <a:endParaRPr sz="1300">
              <a:latin typeface="Calibri"/>
              <a:ea typeface="Calibri"/>
              <a:cs typeface="Calibri"/>
              <a:sym typeface="Calibri"/>
            </a:endParaRPr>
          </a:p>
          <a:p>
            <a:pPr indent="0" lvl="0" marL="0" rtl="0" algn="ctr">
              <a:spcBef>
                <a:spcPts val="0"/>
              </a:spcBef>
              <a:spcAft>
                <a:spcPts val="0"/>
              </a:spcAft>
              <a:buNone/>
            </a:pPr>
            <a:r>
              <a:rPr lang="en" sz="1300">
                <a:latin typeface="Calibri"/>
                <a:ea typeface="Calibri"/>
                <a:cs typeface="Calibri"/>
                <a:sym typeface="Calibri"/>
              </a:rPr>
              <a:t>Faculty Lead:</a:t>
            </a:r>
            <a:endParaRPr sz="1300">
              <a:latin typeface="Calibri"/>
              <a:ea typeface="Calibri"/>
              <a:cs typeface="Calibri"/>
              <a:sym typeface="Calibri"/>
            </a:endParaRPr>
          </a:p>
          <a:p>
            <a:pPr indent="0" lvl="0" marL="0" rtl="0" algn="ctr">
              <a:spcBef>
                <a:spcPts val="0"/>
              </a:spcBef>
              <a:spcAft>
                <a:spcPts val="0"/>
              </a:spcAft>
              <a:buNone/>
            </a:pPr>
            <a:r>
              <a:rPr b="1" lang="en" sz="1300">
                <a:latin typeface="Calibri"/>
                <a:ea typeface="Calibri"/>
                <a:cs typeface="Calibri"/>
                <a:sym typeface="Calibri"/>
              </a:rPr>
              <a:t>Lawrence Martz</a:t>
            </a:r>
            <a:endParaRPr b="1" sz="1300">
              <a:latin typeface="Calibri"/>
              <a:ea typeface="Calibri"/>
              <a:cs typeface="Calibri"/>
              <a:sym typeface="Calibri"/>
            </a:endParaRPr>
          </a:p>
        </p:txBody>
      </p:sp>
      <p:sp>
        <p:nvSpPr>
          <p:cNvPr id="264" name="Google Shape;264;p39"/>
          <p:cNvSpPr txBox="1"/>
          <p:nvPr/>
        </p:nvSpPr>
        <p:spPr>
          <a:xfrm>
            <a:off x="4740200" y="4284900"/>
            <a:ext cx="1821300" cy="114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Calibri"/>
                <a:ea typeface="Calibri"/>
                <a:cs typeface="Calibri"/>
                <a:sym typeface="Calibri"/>
              </a:rPr>
              <a:t>Stephanie Morningstar</a:t>
            </a:r>
            <a:endParaRPr b="1">
              <a:latin typeface="Calibri"/>
              <a:ea typeface="Calibri"/>
              <a:cs typeface="Calibri"/>
              <a:sym typeface="Calibri"/>
            </a:endParaRPr>
          </a:p>
          <a:p>
            <a:pPr indent="0" lvl="0" marL="0" rtl="0" algn="ctr">
              <a:spcBef>
                <a:spcPts val="0"/>
              </a:spcBef>
              <a:spcAft>
                <a:spcPts val="0"/>
              </a:spcAft>
              <a:buNone/>
            </a:pPr>
            <a:r>
              <a:rPr lang="en" sz="1300">
                <a:latin typeface="Calibri"/>
                <a:ea typeface="Calibri"/>
                <a:cs typeface="Calibri"/>
                <a:sym typeface="Calibri"/>
              </a:rPr>
              <a:t>McMaster University</a:t>
            </a:r>
            <a:endParaRPr sz="1300">
              <a:latin typeface="Calibri"/>
              <a:ea typeface="Calibri"/>
              <a:cs typeface="Calibri"/>
              <a:sym typeface="Calibri"/>
            </a:endParaRPr>
          </a:p>
          <a:p>
            <a:pPr indent="0" lvl="0" marL="0" rtl="0" algn="ctr">
              <a:spcBef>
                <a:spcPts val="0"/>
              </a:spcBef>
              <a:spcAft>
                <a:spcPts val="0"/>
              </a:spcAft>
              <a:buNone/>
            </a:pPr>
            <a:r>
              <a:rPr lang="en" sz="1300" u="sng">
                <a:solidFill>
                  <a:schemeClr val="hlink"/>
                </a:solidFill>
                <a:latin typeface="Calibri"/>
                <a:ea typeface="Calibri"/>
                <a:cs typeface="Calibri"/>
                <a:sym typeface="Calibri"/>
                <a:hlinkClick r:id="rId14"/>
              </a:rPr>
              <a:t>mornings@mcmaster.ca</a:t>
            </a:r>
            <a:endParaRPr sz="1300">
              <a:latin typeface="Calibri"/>
              <a:ea typeface="Calibri"/>
              <a:cs typeface="Calibri"/>
              <a:sym typeface="Calibri"/>
            </a:endParaRPr>
          </a:p>
          <a:p>
            <a:pPr indent="0" lvl="0" marL="0" rtl="0" algn="ctr">
              <a:spcBef>
                <a:spcPts val="0"/>
              </a:spcBef>
              <a:spcAft>
                <a:spcPts val="0"/>
              </a:spcAft>
              <a:buNone/>
            </a:pPr>
            <a:r>
              <a:rPr lang="en" sz="1300">
                <a:latin typeface="Calibri"/>
                <a:ea typeface="Calibri"/>
                <a:cs typeface="Calibri"/>
                <a:sym typeface="Calibri"/>
              </a:rPr>
              <a:t>Faculty Lead:</a:t>
            </a:r>
            <a:endParaRPr sz="1300">
              <a:latin typeface="Calibri"/>
              <a:ea typeface="Calibri"/>
              <a:cs typeface="Calibri"/>
              <a:sym typeface="Calibri"/>
            </a:endParaRPr>
          </a:p>
          <a:p>
            <a:pPr indent="0" lvl="0" marL="0" rtl="0" algn="ctr">
              <a:spcBef>
                <a:spcPts val="0"/>
              </a:spcBef>
              <a:spcAft>
                <a:spcPts val="0"/>
              </a:spcAft>
              <a:buNone/>
            </a:pPr>
            <a:r>
              <a:rPr b="1" lang="en" sz="1300">
                <a:latin typeface="Calibri"/>
                <a:ea typeface="Calibri"/>
                <a:cs typeface="Calibri"/>
                <a:sym typeface="Calibri"/>
              </a:rPr>
              <a:t>Sean Carey</a:t>
            </a:r>
            <a:endParaRPr b="1" sz="1300">
              <a:latin typeface="Calibri"/>
              <a:ea typeface="Calibri"/>
              <a:cs typeface="Calibri"/>
              <a:sym typeface="Calibri"/>
            </a:endParaRPr>
          </a:p>
        </p:txBody>
      </p:sp>
      <p:sp>
        <p:nvSpPr>
          <p:cNvPr id="265" name="Google Shape;265;p39"/>
          <p:cNvSpPr txBox="1"/>
          <p:nvPr/>
        </p:nvSpPr>
        <p:spPr>
          <a:xfrm>
            <a:off x="6715638" y="4284900"/>
            <a:ext cx="1789800" cy="114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Calibri"/>
                <a:ea typeface="Calibri"/>
                <a:cs typeface="Calibri"/>
                <a:sym typeface="Calibri"/>
              </a:rPr>
              <a:t>Andrew Spring</a:t>
            </a:r>
            <a:endParaRPr b="1">
              <a:latin typeface="Calibri"/>
              <a:ea typeface="Calibri"/>
              <a:cs typeface="Calibri"/>
              <a:sym typeface="Calibri"/>
            </a:endParaRPr>
          </a:p>
          <a:p>
            <a:pPr indent="0" lvl="0" marL="0" rtl="0" algn="ctr">
              <a:spcBef>
                <a:spcPts val="0"/>
              </a:spcBef>
              <a:spcAft>
                <a:spcPts val="0"/>
              </a:spcAft>
              <a:buNone/>
            </a:pPr>
            <a:r>
              <a:rPr lang="en" sz="1300">
                <a:latin typeface="Calibri"/>
                <a:ea typeface="Calibri"/>
                <a:cs typeface="Calibri"/>
                <a:sym typeface="Calibri"/>
              </a:rPr>
              <a:t>Wilfrid Laurier University</a:t>
            </a:r>
            <a:endParaRPr sz="1300">
              <a:latin typeface="Calibri"/>
              <a:ea typeface="Calibri"/>
              <a:cs typeface="Calibri"/>
              <a:sym typeface="Calibri"/>
            </a:endParaRPr>
          </a:p>
          <a:p>
            <a:pPr indent="0" lvl="0" marL="0" rtl="0" algn="ctr">
              <a:spcBef>
                <a:spcPts val="0"/>
              </a:spcBef>
              <a:spcAft>
                <a:spcPts val="0"/>
              </a:spcAft>
              <a:buNone/>
            </a:pPr>
            <a:r>
              <a:rPr lang="en" sz="1300" u="sng">
                <a:solidFill>
                  <a:schemeClr val="hlink"/>
                </a:solidFill>
                <a:latin typeface="Calibri"/>
                <a:ea typeface="Calibri"/>
                <a:cs typeface="Calibri"/>
                <a:sym typeface="Calibri"/>
                <a:hlinkClick r:id="rId15"/>
              </a:rPr>
              <a:t>aspring@wlu.ca</a:t>
            </a:r>
            <a:endParaRPr sz="1300">
              <a:latin typeface="Calibri"/>
              <a:ea typeface="Calibri"/>
              <a:cs typeface="Calibri"/>
              <a:sym typeface="Calibri"/>
            </a:endParaRPr>
          </a:p>
          <a:p>
            <a:pPr indent="0" lvl="0" marL="0" rtl="0" algn="ctr">
              <a:spcBef>
                <a:spcPts val="0"/>
              </a:spcBef>
              <a:spcAft>
                <a:spcPts val="0"/>
              </a:spcAft>
              <a:buNone/>
            </a:pPr>
            <a:r>
              <a:rPr lang="en" sz="1300">
                <a:latin typeface="Calibri"/>
                <a:ea typeface="Calibri"/>
                <a:cs typeface="Calibri"/>
                <a:sym typeface="Calibri"/>
              </a:rPr>
              <a:t>Faculty Lead: </a:t>
            </a:r>
            <a:endParaRPr sz="1300">
              <a:latin typeface="Calibri"/>
              <a:ea typeface="Calibri"/>
              <a:cs typeface="Calibri"/>
              <a:sym typeface="Calibri"/>
            </a:endParaRPr>
          </a:p>
          <a:p>
            <a:pPr indent="0" lvl="0" marL="0" rtl="0" algn="ctr">
              <a:spcBef>
                <a:spcPts val="0"/>
              </a:spcBef>
              <a:spcAft>
                <a:spcPts val="0"/>
              </a:spcAft>
              <a:buNone/>
            </a:pPr>
            <a:r>
              <a:rPr b="1" lang="en" sz="1300">
                <a:latin typeface="Calibri"/>
                <a:ea typeface="Calibri"/>
                <a:cs typeface="Calibri"/>
                <a:sym typeface="Calibri"/>
              </a:rPr>
              <a:t>Kelly Munkittrick</a:t>
            </a:r>
            <a:endParaRPr b="1" sz="1300">
              <a:latin typeface="Calibri"/>
              <a:ea typeface="Calibri"/>
              <a:cs typeface="Calibri"/>
              <a:sym typeface="Calibri"/>
            </a:endParaRPr>
          </a:p>
        </p:txBody>
      </p:sp>
      <p:pic>
        <p:nvPicPr>
          <p:cNvPr id="266" name="Google Shape;266;p39"/>
          <p:cNvPicPr preferRelativeResize="0"/>
          <p:nvPr/>
        </p:nvPicPr>
        <p:blipFill rotWithShape="1">
          <a:blip r:embed="rId16">
            <a:alphaModFix/>
          </a:blip>
          <a:srcRect b="14535" l="0" r="0" t="8883"/>
          <a:stretch/>
        </p:blipFill>
        <p:spPr>
          <a:xfrm>
            <a:off x="2705500" y="2183450"/>
            <a:ext cx="1821298" cy="185959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9"/>
          <p:cNvSpPr txBox="1"/>
          <p:nvPr>
            <p:ph type="title"/>
          </p:nvPr>
        </p:nvSpPr>
        <p:spPr>
          <a:xfrm>
            <a:off x="0" y="1219200"/>
            <a:ext cx="91440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lang="en">
                <a:latin typeface="Helvetica Neue"/>
                <a:ea typeface="Helvetica Neue"/>
                <a:cs typeface="Helvetica Neue"/>
                <a:sym typeface="Helvetica Neue"/>
              </a:rPr>
              <a:t>Horizontal &amp; vertical programing / support to:</a:t>
            </a:r>
            <a:endParaRPr>
              <a:latin typeface="Helvetica Neue"/>
              <a:ea typeface="Helvetica Neue"/>
              <a:cs typeface="Helvetica Neue"/>
              <a:sym typeface="Helvetica Neue"/>
            </a:endParaRPr>
          </a:p>
        </p:txBody>
      </p:sp>
      <p:sp>
        <p:nvSpPr>
          <p:cNvPr id="165" name="Google Shape;165;p29"/>
          <p:cNvSpPr txBox="1"/>
          <p:nvPr/>
        </p:nvSpPr>
        <p:spPr>
          <a:xfrm>
            <a:off x="614813" y="4891575"/>
            <a:ext cx="1502400" cy="83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Increase the Appreciation of KM</a:t>
            </a:r>
            <a:endParaRPr sz="1800"/>
          </a:p>
        </p:txBody>
      </p:sp>
      <p:pic>
        <p:nvPicPr>
          <p:cNvPr id="166" name="Google Shape;166;p29"/>
          <p:cNvPicPr preferRelativeResize="0"/>
          <p:nvPr/>
        </p:nvPicPr>
        <p:blipFill>
          <a:blip r:embed="rId3">
            <a:alphaModFix/>
          </a:blip>
          <a:stretch>
            <a:fillRect/>
          </a:stretch>
        </p:blipFill>
        <p:spPr>
          <a:xfrm>
            <a:off x="2327163" y="2609525"/>
            <a:ext cx="9525" cy="2705100"/>
          </a:xfrm>
          <a:prstGeom prst="rect">
            <a:avLst/>
          </a:prstGeom>
          <a:noFill/>
          <a:ln>
            <a:noFill/>
          </a:ln>
        </p:spPr>
      </p:pic>
      <p:sp>
        <p:nvSpPr>
          <p:cNvPr id="167" name="Google Shape;167;p29"/>
          <p:cNvSpPr txBox="1"/>
          <p:nvPr/>
        </p:nvSpPr>
        <p:spPr>
          <a:xfrm>
            <a:off x="2721650" y="4881125"/>
            <a:ext cx="1415700" cy="711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Foster relationship-building</a:t>
            </a:r>
            <a:endParaRPr sz="1800"/>
          </a:p>
        </p:txBody>
      </p:sp>
      <p:sp>
        <p:nvSpPr>
          <p:cNvPr id="168" name="Google Shape;168;p29"/>
          <p:cNvSpPr txBox="1"/>
          <p:nvPr/>
        </p:nvSpPr>
        <p:spPr>
          <a:xfrm>
            <a:off x="4821250" y="4891575"/>
            <a:ext cx="1502400" cy="83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Build KM Toolbox of Resources</a:t>
            </a:r>
            <a:endParaRPr sz="1800"/>
          </a:p>
        </p:txBody>
      </p:sp>
      <p:sp>
        <p:nvSpPr>
          <p:cNvPr id="169" name="Google Shape;169;p29"/>
          <p:cNvSpPr txBox="1"/>
          <p:nvPr/>
        </p:nvSpPr>
        <p:spPr>
          <a:xfrm>
            <a:off x="7018376" y="4819775"/>
            <a:ext cx="1304100" cy="83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Document Impact</a:t>
            </a:r>
            <a:endParaRPr sz="1800"/>
          </a:p>
        </p:txBody>
      </p:sp>
      <p:pic>
        <p:nvPicPr>
          <p:cNvPr id="170" name="Google Shape;170;p29"/>
          <p:cNvPicPr preferRelativeResize="0"/>
          <p:nvPr/>
        </p:nvPicPr>
        <p:blipFill>
          <a:blip r:embed="rId3">
            <a:alphaModFix/>
          </a:blip>
          <a:stretch>
            <a:fillRect/>
          </a:stretch>
        </p:blipFill>
        <p:spPr>
          <a:xfrm>
            <a:off x="4522300" y="2555300"/>
            <a:ext cx="9525" cy="2705100"/>
          </a:xfrm>
          <a:prstGeom prst="rect">
            <a:avLst/>
          </a:prstGeom>
          <a:noFill/>
          <a:ln>
            <a:noFill/>
          </a:ln>
        </p:spPr>
      </p:pic>
      <p:pic>
        <p:nvPicPr>
          <p:cNvPr id="171" name="Google Shape;171;p29"/>
          <p:cNvPicPr preferRelativeResize="0"/>
          <p:nvPr/>
        </p:nvPicPr>
        <p:blipFill>
          <a:blip r:embed="rId4">
            <a:alphaModFix/>
          </a:blip>
          <a:stretch>
            <a:fillRect/>
          </a:stretch>
        </p:blipFill>
        <p:spPr>
          <a:xfrm>
            <a:off x="658150" y="3077286"/>
            <a:ext cx="1415725" cy="1415750"/>
          </a:xfrm>
          <a:prstGeom prst="rect">
            <a:avLst/>
          </a:prstGeom>
          <a:noFill/>
          <a:ln>
            <a:noFill/>
          </a:ln>
        </p:spPr>
      </p:pic>
      <p:pic>
        <p:nvPicPr>
          <p:cNvPr id="172" name="Google Shape;172;p29"/>
          <p:cNvPicPr preferRelativeResize="0"/>
          <p:nvPr/>
        </p:nvPicPr>
        <p:blipFill>
          <a:blip r:embed="rId5">
            <a:alphaModFix/>
          </a:blip>
          <a:stretch>
            <a:fillRect/>
          </a:stretch>
        </p:blipFill>
        <p:spPr>
          <a:xfrm>
            <a:off x="6893673" y="2990735"/>
            <a:ext cx="1502300" cy="1502300"/>
          </a:xfrm>
          <a:prstGeom prst="rect">
            <a:avLst/>
          </a:prstGeom>
          <a:noFill/>
          <a:ln>
            <a:noFill/>
          </a:ln>
        </p:spPr>
      </p:pic>
      <p:cxnSp>
        <p:nvCxnSpPr>
          <p:cNvPr id="173" name="Google Shape;173;p29"/>
          <p:cNvCxnSpPr/>
          <p:nvPr/>
        </p:nvCxnSpPr>
        <p:spPr>
          <a:xfrm>
            <a:off x="6613075" y="2460800"/>
            <a:ext cx="0" cy="3039900"/>
          </a:xfrm>
          <a:prstGeom prst="straightConnector1">
            <a:avLst/>
          </a:prstGeom>
          <a:noFill/>
          <a:ln cap="flat" cmpd="sng" w="9525">
            <a:solidFill>
              <a:schemeClr val="dk2"/>
            </a:solidFill>
            <a:prstDash val="solid"/>
            <a:round/>
            <a:headEnd len="med" w="med" type="none"/>
            <a:tailEnd len="med" w="med" type="none"/>
          </a:ln>
        </p:spPr>
      </p:cxnSp>
      <p:pic>
        <p:nvPicPr>
          <p:cNvPr id="174" name="Google Shape;174;p29"/>
          <p:cNvPicPr preferRelativeResize="0"/>
          <p:nvPr/>
        </p:nvPicPr>
        <p:blipFill>
          <a:blip r:embed="rId6">
            <a:alphaModFix/>
          </a:blip>
          <a:stretch>
            <a:fillRect/>
          </a:stretch>
        </p:blipFill>
        <p:spPr>
          <a:xfrm>
            <a:off x="2811963" y="3134825"/>
            <a:ext cx="1214100" cy="1214100"/>
          </a:xfrm>
          <a:prstGeom prst="rect">
            <a:avLst/>
          </a:prstGeom>
          <a:noFill/>
          <a:ln>
            <a:noFill/>
          </a:ln>
        </p:spPr>
      </p:pic>
      <p:pic>
        <p:nvPicPr>
          <p:cNvPr id="175" name="Google Shape;175;p29"/>
          <p:cNvPicPr preferRelativeResize="0"/>
          <p:nvPr/>
        </p:nvPicPr>
        <p:blipFill>
          <a:blip r:embed="rId7">
            <a:alphaModFix/>
          </a:blip>
          <a:stretch>
            <a:fillRect/>
          </a:stretch>
        </p:blipFill>
        <p:spPr>
          <a:xfrm>
            <a:off x="4909963" y="3133150"/>
            <a:ext cx="1303975" cy="1303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30"/>
          <p:cNvSpPr txBox="1"/>
          <p:nvPr>
            <p:ph type="title"/>
          </p:nvPr>
        </p:nvSpPr>
        <p:spPr>
          <a:xfrm>
            <a:off x="628500" y="990600"/>
            <a:ext cx="9048900" cy="1143000"/>
          </a:xfrm>
          <a:prstGeom prst="rect">
            <a:avLst/>
          </a:prstGeom>
          <a:noFill/>
          <a:ln>
            <a:noFill/>
          </a:ln>
        </p:spPr>
        <p:txBody>
          <a:bodyPr anchorCtr="0" anchor="ctr" bIns="45700" lIns="91425" spcFirstLastPara="1" rIns="91425" wrap="square" tIns="45700">
            <a:noAutofit/>
          </a:bodyPr>
          <a:lstStyle/>
          <a:p>
            <a:pPr indent="-482600" lvl="0" marL="457200" marR="0" rtl="0" algn="ctr">
              <a:spcBef>
                <a:spcPts val="0"/>
              </a:spcBef>
              <a:spcAft>
                <a:spcPts val="0"/>
              </a:spcAft>
              <a:buSzPts val="4000"/>
              <a:buFont typeface="Helvetica Neue"/>
              <a:buAutoNum type="arabicPeriod"/>
            </a:pPr>
            <a:r>
              <a:rPr lang="en" sz="4000">
                <a:latin typeface="Helvetica Neue"/>
                <a:ea typeface="Helvetica Neue"/>
                <a:cs typeface="Helvetica Neue"/>
                <a:sym typeface="Helvetica Neue"/>
              </a:rPr>
              <a:t>Increasing KM Appreciation</a:t>
            </a:r>
            <a:endParaRPr sz="4000">
              <a:latin typeface="Helvetica Neue"/>
              <a:ea typeface="Helvetica Neue"/>
              <a:cs typeface="Helvetica Neue"/>
              <a:sym typeface="Helvetica Neue"/>
            </a:endParaRPr>
          </a:p>
        </p:txBody>
      </p:sp>
      <p:pic>
        <p:nvPicPr>
          <p:cNvPr id="181" name="Google Shape;181;p30"/>
          <p:cNvPicPr preferRelativeResize="0"/>
          <p:nvPr/>
        </p:nvPicPr>
        <p:blipFill>
          <a:blip r:embed="rId3">
            <a:alphaModFix/>
          </a:blip>
          <a:stretch>
            <a:fillRect/>
          </a:stretch>
        </p:blipFill>
        <p:spPr>
          <a:xfrm>
            <a:off x="149662" y="1373938"/>
            <a:ext cx="1368375" cy="1368475"/>
          </a:xfrm>
          <a:prstGeom prst="rect">
            <a:avLst/>
          </a:prstGeom>
          <a:noFill/>
          <a:ln>
            <a:noFill/>
          </a:ln>
        </p:spPr>
      </p:pic>
      <p:sp>
        <p:nvSpPr>
          <p:cNvPr id="182" name="Google Shape;182;p30"/>
          <p:cNvSpPr txBox="1"/>
          <p:nvPr/>
        </p:nvSpPr>
        <p:spPr>
          <a:xfrm>
            <a:off x="3640650" y="2931725"/>
            <a:ext cx="4790700" cy="325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t>KM Webinar Series</a:t>
            </a:r>
            <a:r>
              <a:rPr lang="en" sz="2000"/>
              <a:t> </a:t>
            </a:r>
            <a:endParaRPr sz="2000"/>
          </a:p>
          <a:p>
            <a:pPr indent="0" lvl="0" marL="0" rtl="0" algn="l">
              <a:spcBef>
                <a:spcPts val="0"/>
              </a:spcBef>
              <a:spcAft>
                <a:spcPts val="0"/>
              </a:spcAft>
              <a:buNone/>
            </a:pPr>
            <a:r>
              <a:rPr lang="en" sz="2000"/>
              <a:t>Topics covered (examples):</a:t>
            </a:r>
            <a:endParaRPr sz="2000"/>
          </a:p>
          <a:p>
            <a:pPr indent="-355600" lvl="0" marL="457200" rtl="0" algn="l">
              <a:spcBef>
                <a:spcPts val="0"/>
              </a:spcBef>
              <a:spcAft>
                <a:spcPts val="0"/>
              </a:spcAft>
              <a:buSzPts val="2000"/>
              <a:buChar char="●"/>
            </a:pPr>
            <a:r>
              <a:rPr lang="en" sz="1800"/>
              <a:t>Writing KM plans for proposals, digital storytelling, conducting Indigenous research, etc.</a:t>
            </a:r>
            <a:r>
              <a:rPr lang="en" sz="2000"/>
              <a:t> </a:t>
            </a:r>
            <a:endParaRPr sz="2000"/>
          </a:p>
          <a:p>
            <a:pPr indent="0" lvl="0" marL="457200" rtl="0" algn="l">
              <a:spcBef>
                <a:spcPts val="0"/>
              </a:spcBef>
              <a:spcAft>
                <a:spcPts val="0"/>
              </a:spcAft>
              <a:buNone/>
            </a:pPr>
            <a:r>
              <a:t/>
            </a:r>
            <a:endParaRPr sz="2000"/>
          </a:p>
          <a:p>
            <a:pPr indent="0" lvl="0" marL="0" rtl="0" algn="l">
              <a:spcBef>
                <a:spcPts val="0"/>
              </a:spcBef>
              <a:spcAft>
                <a:spcPts val="0"/>
              </a:spcAft>
              <a:buNone/>
            </a:pPr>
            <a:r>
              <a:rPr lang="en" sz="2000"/>
              <a:t>Coming up in 2020...</a:t>
            </a:r>
            <a:endParaRPr sz="2000"/>
          </a:p>
          <a:p>
            <a:pPr indent="-342900" lvl="0" marL="457200" rtl="0" algn="l">
              <a:spcBef>
                <a:spcPts val="0"/>
              </a:spcBef>
              <a:spcAft>
                <a:spcPts val="0"/>
              </a:spcAft>
              <a:buSzPts val="1800"/>
              <a:buChar char="●"/>
            </a:pPr>
            <a:r>
              <a:rPr lang="en" sz="1800"/>
              <a:t>Successful end user engagement, professional development opportunities in KM, use of science in various sectors</a:t>
            </a:r>
            <a:endParaRPr sz="1800"/>
          </a:p>
        </p:txBody>
      </p:sp>
      <p:pic>
        <p:nvPicPr>
          <p:cNvPr id="183" name="Google Shape;183;p30"/>
          <p:cNvPicPr preferRelativeResize="0"/>
          <p:nvPr/>
        </p:nvPicPr>
        <p:blipFill>
          <a:blip r:embed="rId4">
            <a:alphaModFix/>
          </a:blip>
          <a:stretch>
            <a:fillRect/>
          </a:stretch>
        </p:blipFill>
        <p:spPr>
          <a:xfrm>
            <a:off x="1128300" y="2931725"/>
            <a:ext cx="2328100" cy="3038050"/>
          </a:xfrm>
          <a:prstGeom prst="rect">
            <a:avLst/>
          </a:prstGeom>
          <a:noFill/>
          <a:ln>
            <a:noFill/>
          </a:ln>
        </p:spPr>
      </p:pic>
      <p:sp>
        <p:nvSpPr>
          <p:cNvPr id="184" name="Google Shape;184;p30"/>
          <p:cNvSpPr txBox="1"/>
          <p:nvPr/>
        </p:nvSpPr>
        <p:spPr>
          <a:xfrm>
            <a:off x="1677700" y="1913175"/>
            <a:ext cx="6818700" cy="61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sz="2400">
                <a:solidFill>
                  <a:schemeClr val="dk1"/>
                </a:solidFill>
              </a:rPr>
              <a:t>Building a common understanding of KM </a:t>
            </a:r>
            <a:br>
              <a:rPr i="1" lang="en" sz="2400">
                <a:solidFill>
                  <a:schemeClr val="dk1"/>
                </a:solidFill>
              </a:rPr>
            </a:br>
            <a:r>
              <a:rPr i="1" lang="en" sz="2400">
                <a:solidFill>
                  <a:schemeClr val="dk1"/>
                </a:solidFill>
              </a:rPr>
              <a:t>and its value</a:t>
            </a:r>
            <a:endParaRPr i="1">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31"/>
          <p:cNvSpPr txBox="1"/>
          <p:nvPr>
            <p:ph type="title"/>
          </p:nvPr>
        </p:nvSpPr>
        <p:spPr>
          <a:xfrm>
            <a:off x="616400" y="1008625"/>
            <a:ext cx="7662600" cy="1089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sz="4000">
                <a:latin typeface="Helvetica Neue"/>
                <a:ea typeface="Helvetica Neue"/>
                <a:cs typeface="Helvetica Neue"/>
                <a:sym typeface="Helvetica Neue"/>
              </a:rPr>
              <a:t>2. Relationship Building</a:t>
            </a:r>
            <a:endParaRPr sz="4000">
              <a:latin typeface="Helvetica Neue"/>
              <a:ea typeface="Helvetica Neue"/>
              <a:cs typeface="Helvetica Neue"/>
              <a:sym typeface="Helvetica Neue"/>
            </a:endParaRPr>
          </a:p>
        </p:txBody>
      </p:sp>
      <p:pic>
        <p:nvPicPr>
          <p:cNvPr id="190" name="Google Shape;190;p31"/>
          <p:cNvPicPr preferRelativeResize="0"/>
          <p:nvPr/>
        </p:nvPicPr>
        <p:blipFill>
          <a:blip r:embed="rId3">
            <a:alphaModFix/>
          </a:blip>
          <a:stretch>
            <a:fillRect/>
          </a:stretch>
        </p:blipFill>
        <p:spPr>
          <a:xfrm>
            <a:off x="197375" y="1417050"/>
            <a:ext cx="1255800" cy="1255800"/>
          </a:xfrm>
          <a:prstGeom prst="rect">
            <a:avLst/>
          </a:prstGeom>
          <a:noFill/>
          <a:ln>
            <a:noFill/>
          </a:ln>
        </p:spPr>
      </p:pic>
      <p:sp>
        <p:nvSpPr>
          <p:cNvPr id="191" name="Google Shape;191;p31"/>
          <p:cNvSpPr txBox="1"/>
          <p:nvPr/>
        </p:nvSpPr>
        <p:spPr>
          <a:xfrm>
            <a:off x="1745625" y="1909800"/>
            <a:ext cx="7188300" cy="151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2400">
                <a:solidFill>
                  <a:schemeClr val="dk1"/>
                </a:solidFill>
                <a:latin typeface="Calibri"/>
                <a:ea typeface="Calibri"/>
                <a:cs typeface="Calibri"/>
                <a:sym typeface="Calibri"/>
              </a:rPr>
              <a:t>Building relationships and maintaining engagement with end-users at every stage of research is key to KM success</a:t>
            </a:r>
            <a:r>
              <a:rPr lang="en" sz="2400">
                <a:solidFill>
                  <a:schemeClr val="dk1"/>
                </a:solidFill>
                <a:latin typeface="Calibri"/>
                <a:ea typeface="Calibri"/>
                <a:cs typeface="Calibri"/>
                <a:sym typeface="Calibri"/>
              </a:rPr>
              <a:t>   </a:t>
            </a:r>
            <a:endParaRPr sz="2400"/>
          </a:p>
        </p:txBody>
      </p:sp>
      <p:pic>
        <p:nvPicPr>
          <p:cNvPr id="192" name="Google Shape;192;p31"/>
          <p:cNvPicPr preferRelativeResize="0"/>
          <p:nvPr/>
        </p:nvPicPr>
        <p:blipFill>
          <a:blip r:embed="rId4">
            <a:alphaModFix/>
          </a:blip>
          <a:stretch>
            <a:fillRect/>
          </a:stretch>
        </p:blipFill>
        <p:spPr>
          <a:xfrm>
            <a:off x="5117000" y="3124200"/>
            <a:ext cx="3699649" cy="2495725"/>
          </a:xfrm>
          <a:prstGeom prst="rect">
            <a:avLst/>
          </a:prstGeom>
          <a:noFill/>
          <a:ln>
            <a:noFill/>
          </a:ln>
        </p:spPr>
      </p:pic>
      <p:sp>
        <p:nvSpPr>
          <p:cNvPr id="193" name="Google Shape;193;p31"/>
          <p:cNvSpPr txBox="1"/>
          <p:nvPr/>
        </p:nvSpPr>
        <p:spPr>
          <a:xfrm>
            <a:off x="68675" y="3032475"/>
            <a:ext cx="49755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Calibri"/>
                <a:ea typeface="Calibri"/>
                <a:cs typeface="Calibri"/>
                <a:sym typeface="Calibri"/>
              </a:rPr>
              <a:t>Saskatoon Ag-Water Research Expo</a:t>
            </a:r>
            <a:r>
              <a:rPr lang="en"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Over 100 researchers + end users</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Innovative dialogue format </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Opportunities to consider how GWF research could best support decision-making, practice and programs</a:t>
            </a:r>
            <a:endParaRPr sz="2400"/>
          </a:p>
        </p:txBody>
      </p:sp>
      <p:sp>
        <p:nvSpPr>
          <p:cNvPr id="194" name="Google Shape;194;p31"/>
          <p:cNvSpPr txBox="1"/>
          <p:nvPr/>
        </p:nvSpPr>
        <p:spPr>
          <a:xfrm>
            <a:off x="5283825" y="5456425"/>
            <a:ext cx="3860100" cy="1089000"/>
          </a:xfrm>
          <a:prstGeom prst="rect">
            <a:avLst/>
          </a:prstGeom>
          <a:noFill/>
          <a:ln>
            <a:noFill/>
          </a:ln>
        </p:spPr>
        <p:txBody>
          <a:bodyPr anchorCtr="0" anchor="t" bIns="91425" lIns="91425" spcFirstLastPara="1" rIns="91425" wrap="square" tIns="91425">
            <a:noAutofit/>
          </a:bodyPr>
          <a:lstStyle/>
          <a:p>
            <a:pPr indent="0" lvl="0" marL="0" rtl="0" algn="ctr">
              <a:lnSpc>
                <a:spcPct val="121621"/>
              </a:lnSpc>
              <a:spcBef>
                <a:spcPts val="0"/>
              </a:spcBef>
              <a:spcAft>
                <a:spcPts val="0"/>
              </a:spcAft>
              <a:buNone/>
            </a:pPr>
            <a:r>
              <a:rPr i="1" lang="en" sz="1600">
                <a:solidFill>
                  <a:schemeClr val="dk1"/>
                </a:solidFill>
                <a:latin typeface="Calibri"/>
                <a:ea typeface="Calibri"/>
                <a:cs typeface="Calibri"/>
                <a:sym typeface="Calibri"/>
              </a:rPr>
              <a:t>Over 80% of participants wanted </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ctr">
              <a:spcBef>
                <a:spcPts val="0"/>
              </a:spcBef>
              <a:spcAft>
                <a:spcPts val="0"/>
              </a:spcAft>
              <a:buNone/>
            </a:pPr>
            <a:r>
              <a:rPr i="1" lang="en" sz="1600">
                <a:solidFill>
                  <a:schemeClr val="dk1"/>
                </a:solidFill>
                <a:latin typeface="Calibri"/>
                <a:ea typeface="Calibri"/>
                <a:cs typeface="Calibri"/>
                <a:sym typeface="Calibri"/>
              </a:rPr>
              <a:t>further discussions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2"/>
          <p:cNvSpPr txBox="1"/>
          <p:nvPr>
            <p:ph type="title"/>
          </p:nvPr>
        </p:nvSpPr>
        <p:spPr>
          <a:xfrm>
            <a:off x="25" y="1078425"/>
            <a:ext cx="91440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sz="4000">
                <a:latin typeface="Helvetica Neue"/>
                <a:ea typeface="Helvetica Neue"/>
                <a:cs typeface="Helvetica Neue"/>
                <a:sym typeface="Helvetica Neue"/>
              </a:rPr>
              <a:t>3. Toolbox of Resources</a:t>
            </a:r>
            <a:endParaRPr sz="4000">
              <a:latin typeface="Helvetica Neue"/>
              <a:ea typeface="Helvetica Neue"/>
              <a:cs typeface="Helvetica Neue"/>
              <a:sym typeface="Helvetica Neue"/>
            </a:endParaRPr>
          </a:p>
        </p:txBody>
      </p:sp>
      <p:sp>
        <p:nvSpPr>
          <p:cNvPr id="200" name="Google Shape;200;p32"/>
          <p:cNvSpPr txBox="1"/>
          <p:nvPr>
            <p:ph idx="1" type="body"/>
          </p:nvPr>
        </p:nvSpPr>
        <p:spPr>
          <a:xfrm>
            <a:off x="1840625" y="1951850"/>
            <a:ext cx="7116900" cy="918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1" lang="en" sz="2400"/>
              <a:t>Develop resources/tools to support projects and to share concepts and ideas across GWF network. </a:t>
            </a:r>
            <a:endParaRPr i="1"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1200">
              <a:latin typeface="Helvetica Neue"/>
              <a:ea typeface="Helvetica Neue"/>
              <a:cs typeface="Helvetica Neue"/>
              <a:sym typeface="Helvetica Neue"/>
            </a:endParaRPr>
          </a:p>
          <a:p>
            <a:pPr indent="0" lvl="0" marL="457200" rtl="0" algn="l">
              <a:spcBef>
                <a:spcPts val="0"/>
              </a:spcBef>
              <a:spcAft>
                <a:spcPts val="0"/>
              </a:spcAft>
              <a:buNone/>
            </a:pPr>
            <a:r>
              <a:t/>
            </a:r>
            <a:endParaRPr sz="1400"/>
          </a:p>
        </p:txBody>
      </p:sp>
      <p:pic>
        <p:nvPicPr>
          <p:cNvPr id="201" name="Google Shape;201;p32"/>
          <p:cNvPicPr preferRelativeResize="0"/>
          <p:nvPr/>
        </p:nvPicPr>
        <p:blipFill>
          <a:blip r:embed="rId3">
            <a:alphaModFix/>
          </a:blip>
          <a:stretch>
            <a:fillRect/>
          </a:stretch>
        </p:blipFill>
        <p:spPr>
          <a:xfrm>
            <a:off x="140699" y="1385750"/>
            <a:ext cx="1351175" cy="1351175"/>
          </a:xfrm>
          <a:prstGeom prst="rect">
            <a:avLst/>
          </a:prstGeom>
          <a:noFill/>
          <a:ln>
            <a:noFill/>
          </a:ln>
        </p:spPr>
      </p:pic>
      <p:pic>
        <p:nvPicPr>
          <p:cNvPr id="202" name="Google Shape;202;p32"/>
          <p:cNvPicPr preferRelativeResize="0"/>
          <p:nvPr/>
        </p:nvPicPr>
        <p:blipFill rotWithShape="1">
          <a:blip r:embed="rId4">
            <a:alphaModFix/>
          </a:blip>
          <a:srcRect b="22261" l="38245" r="20466" t="52913"/>
          <a:stretch/>
        </p:blipFill>
        <p:spPr>
          <a:xfrm>
            <a:off x="1366125" y="4502275"/>
            <a:ext cx="6411796" cy="2168600"/>
          </a:xfrm>
          <a:prstGeom prst="rect">
            <a:avLst/>
          </a:prstGeom>
          <a:noFill/>
          <a:ln>
            <a:noFill/>
          </a:ln>
        </p:spPr>
      </p:pic>
      <p:sp>
        <p:nvSpPr>
          <p:cNvPr id="203" name="Google Shape;203;p32"/>
          <p:cNvSpPr txBox="1"/>
          <p:nvPr/>
        </p:nvSpPr>
        <p:spPr>
          <a:xfrm>
            <a:off x="518100" y="3048100"/>
            <a:ext cx="7853400" cy="11430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2400">
                <a:solidFill>
                  <a:schemeClr val="dk1"/>
                </a:solidFill>
                <a:latin typeface="Calibri"/>
                <a:ea typeface="Calibri"/>
                <a:cs typeface="Calibri"/>
                <a:sym typeface="Calibri"/>
              </a:rPr>
              <a:t>T</a:t>
            </a:r>
            <a:r>
              <a:rPr b="1" lang="en" sz="2400">
                <a:solidFill>
                  <a:schemeClr val="dk1"/>
                </a:solidFill>
                <a:latin typeface="Calibri"/>
                <a:ea typeface="Calibri"/>
                <a:cs typeface="Calibri"/>
                <a:sym typeface="Calibri"/>
              </a:rPr>
              <a:t>he KM Planning Guide</a:t>
            </a:r>
            <a:r>
              <a:rPr lang="en" sz="2400">
                <a:solidFill>
                  <a:schemeClr val="dk1"/>
                </a:solidFill>
                <a:latin typeface="Calibri"/>
                <a:ea typeface="Calibri"/>
                <a:cs typeface="Calibri"/>
                <a:sym typeface="Calibri"/>
              </a:rPr>
              <a:t> - a 5-step series of worksheets to help researchers engage stakeholders and partners to develop an effective KM Plan.</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3"/>
          <p:cNvSpPr txBox="1"/>
          <p:nvPr>
            <p:ph type="title"/>
          </p:nvPr>
        </p:nvSpPr>
        <p:spPr>
          <a:xfrm>
            <a:off x="40825" y="1078425"/>
            <a:ext cx="91032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sz="4000">
                <a:latin typeface="Helvetica Neue"/>
                <a:ea typeface="Helvetica Neue"/>
                <a:cs typeface="Helvetica Neue"/>
                <a:sym typeface="Helvetica Neue"/>
              </a:rPr>
              <a:t>4. Documenting Impact</a:t>
            </a:r>
            <a:endParaRPr sz="4000">
              <a:latin typeface="Helvetica Neue"/>
              <a:ea typeface="Helvetica Neue"/>
              <a:cs typeface="Helvetica Neue"/>
              <a:sym typeface="Helvetica Neue"/>
            </a:endParaRPr>
          </a:p>
        </p:txBody>
      </p:sp>
      <p:pic>
        <p:nvPicPr>
          <p:cNvPr id="209" name="Google Shape;209;p33"/>
          <p:cNvPicPr preferRelativeResize="0"/>
          <p:nvPr/>
        </p:nvPicPr>
        <p:blipFill>
          <a:blip r:embed="rId3">
            <a:alphaModFix/>
          </a:blip>
          <a:stretch>
            <a:fillRect/>
          </a:stretch>
        </p:blipFill>
        <p:spPr>
          <a:xfrm>
            <a:off x="191748" y="1405660"/>
            <a:ext cx="1502300" cy="1502300"/>
          </a:xfrm>
          <a:prstGeom prst="rect">
            <a:avLst/>
          </a:prstGeom>
          <a:noFill/>
          <a:ln>
            <a:noFill/>
          </a:ln>
        </p:spPr>
      </p:pic>
      <p:sp>
        <p:nvSpPr>
          <p:cNvPr id="210" name="Google Shape;210;p33"/>
          <p:cNvSpPr txBox="1"/>
          <p:nvPr/>
        </p:nvSpPr>
        <p:spPr>
          <a:xfrm>
            <a:off x="1846900" y="1926600"/>
            <a:ext cx="6992400" cy="12987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sz="2400">
                <a:solidFill>
                  <a:schemeClr val="dk1"/>
                </a:solidFill>
                <a:latin typeface="Calibri"/>
                <a:ea typeface="Calibri"/>
                <a:cs typeface="Calibri"/>
                <a:sym typeface="Calibri"/>
              </a:rPr>
              <a:t>Articulating w</a:t>
            </a:r>
            <a:r>
              <a:rPr i="1" lang="en" sz="2400">
                <a:solidFill>
                  <a:schemeClr val="dk1"/>
                </a:solidFill>
                <a:latin typeface="Calibri"/>
                <a:ea typeface="Calibri"/>
                <a:cs typeface="Calibri"/>
                <a:sym typeface="Calibri"/>
              </a:rPr>
              <a:t>hen &amp; how is GWF having a meaningful impact on water management practices in Canada. </a:t>
            </a:r>
            <a:endParaRPr i="1"/>
          </a:p>
        </p:txBody>
      </p:sp>
      <p:sp>
        <p:nvSpPr>
          <p:cNvPr id="211" name="Google Shape;211;p33"/>
          <p:cNvSpPr txBox="1"/>
          <p:nvPr/>
        </p:nvSpPr>
        <p:spPr>
          <a:xfrm>
            <a:off x="191750" y="3143575"/>
            <a:ext cx="4920600" cy="32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Calibri"/>
                <a:ea typeface="Calibri"/>
                <a:cs typeface="Calibri"/>
                <a:sym typeface="Calibri"/>
              </a:rPr>
              <a:t>Digital storytelling</a:t>
            </a:r>
            <a:r>
              <a:rPr lang="en"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Harness the power of voice, visuals, and digital media to record and share stories. </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Compelling and emotional information complements more conventional measures</a:t>
            </a:r>
            <a:endParaRPr sz="2400"/>
          </a:p>
        </p:txBody>
      </p:sp>
      <p:pic>
        <p:nvPicPr>
          <p:cNvPr id="212" name="Google Shape;212;p33"/>
          <p:cNvPicPr preferRelativeResize="0"/>
          <p:nvPr/>
        </p:nvPicPr>
        <p:blipFill>
          <a:blip r:embed="rId4">
            <a:alphaModFix/>
          </a:blip>
          <a:stretch>
            <a:fillRect/>
          </a:stretch>
        </p:blipFill>
        <p:spPr>
          <a:xfrm>
            <a:off x="5063700" y="3365475"/>
            <a:ext cx="3775500" cy="242938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34"/>
          <p:cNvSpPr txBox="1"/>
          <p:nvPr>
            <p:ph type="title"/>
          </p:nvPr>
        </p:nvSpPr>
        <p:spPr>
          <a:xfrm>
            <a:off x="457200" y="929150"/>
            <a:ext cx="86868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What’s coming up for KM in 2020...</a:t>
            </a:r>
            <a:endParaRPr/>
          </a:p>
        </p:txBody>
      </p:sp>
      <p:sp>
        <p:nvSpPr>
          <p:cNvPr id="218" name="Google Shape;218;p34"/>
          <p:cNvSpPr txBox="1"/>
          <p:nvPr>
            <p:ph idx="1" type="body"/>
          </p:nvPr>
        </p:nvSpPr>
        <p:spPr>
          <a:xfrm>
            <a:off x="457200" y="1784775"/>
            <a:ext cx="8229600" cy="38844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
              <a:t>Highlights</a:t>
            </a:r>
            <a:endParaRPr/>
          </a:p>
          <a:p>
            <a:pPr indent="-381000" lvl="0" marL="457200" rtl="0" algn="l">
              <a:spcBef>
                <a:spcPts val="640"/>
              </a:spcBef>
              <a:spcAft>
                <a:spcPts val="0"/>
              </a:spcAft>
              <a:buSzPts val="2400"/>
              <a:buChar char="•"/>
            </a:pPr>
            <a:r>
              <a:rPr lang="en" sz="2400"/>
              <a:t>KM webinar series (ongoing)</a:t>
            </a:r>
            <a:endParaRPr sz="2400"/>
          </a:p>
          <a:p>
            <a:pPr indent="-381000" lvl="0" marL="457200" rtl="0" algn="l">
              <a:spcBef>
                <a:spcPts val="0"/>
              </a:spcBef>
              <a:spcAft>
                <a:spcPts val="0"/>
              </a:spcAft>
              <a:buSzPts val="2400"/>
              <a:buChar char="•"/>
            </a:pPr>
            <a:r>
              <a:rPr lang="en" sz="2400"/>
              <a:t>GWF </a:t>
            </a:r>
            <a:r>
              <a:rPr lang="en" sz="2400"/>
              <a:t>“travelling roadshow”</a:t>
            </a:r>
            <a:endParaRPr sz="2400"/>
          </a:p>
          <a:p>
            <a:pPr indent="-381000" lvl="0" marL="457200" rtl="0" algn="l">
              <a:spcBef>
                <a:spcPts val="0"/>
              </a:spcBef>
              <a:spcAft>
                <a:spcPts val="0"/>
              </a:spcAft>
              <a:buSzPts val="2400"/>
              <a:buChar char="•"/>
            </a:pPr>
            <a:r>
              <a:rPr lang="en" sz="2400"/>
              <a:t>KM Toolkit and webpage revamps</a:t>
            </a:r>
            <a:endParaRPr sz="2400"/>
          </a:p>
          <a:p>
            <a:pPr indent="-381000" lvl="0" marL="457200" rtl="0" algn="l">
              <a:spcBef>
                <a:spcPts val="0"/>
              </a:spcBef>
              <a:spcAft>
                <a:spcPts val="0"/>
              </a:spcAft>
              <a:buSzPts val="2400"/>
              <a:buChar char="•"/>
            </a:pPr>
            <a:r>
              <a:rPr lang="en" sz="2400"/>
              <a:t>Journal article documenting GWF KM</a:t>
            </a:r>
            <a:endParaRPr sz="2400"/>
          </a:p>
          <a:p>
            <a:pPr indent="-381000" lvl="0" marL="457200" rtl="0" algn="l">
              <a:spcBef>
                <a:spcPts val="0"/>
              </a:spcBef>
              <a:spcAft>
                <a:spcPts val="0"/>
              </a:spcAft>
              <a:buSzPts val="2400"/>
              <a:buChar char="•"/>
            </a:pPr>
            <a:r>
              <a:rPr lang="en" sz="2400"/>
              <a:t>Enhanced support for Indigenous-led projects</a:t>
            </a:r>
            <a:endParaRPr sz="2400"/>
          </a:p>
          <a:p>
            <a:pPr indent="-381000" lvl="0" marL="457200" rtl="0" algn="l">
              <a:spcBef>
                <a:spcPts val="0"/>
              </a:spcBef>
              <a:spcAft>
                <a:spcPts val="0"/>
              </a:spcAft>
              <a:buSzPts val="2400"/>
              <a:buChar char="•"/>
            </a:pPr>
            <a:r>
              <a:rPr lang="en" sz="2400"/>
              <a:t>Contributing to Annual Science Meeting planning </a:t>
            </a:r>
            <a:endParaRPr sz="2400"/>
          </a:p>
          <a:p>
            <a:pPr indent="-381000" lvl="0" marL="457200" rtl="0" algn="l">
              <a:spcBef>
                <a:spcPts val="0"/>
              </a:spcBef>
              <a:spcAft>
                <a:spcPts val="0"/>
              </a:spcAft>
              <a:buSzPts val="2400"/>
              <a:buChar char="•"/>
            </a:pPr>
            <a:r>
              <a:rPr lang="en" sz="2400"/>
              <a:t>Ongoing assistance in implementing project KM strategies</a:t>
            </a:r>
            <a:endParaRPr sz="2400"/>
          </a:p>
          <a:p>
            <a:pPr indent="-381000" lvl="0" marL="457200" rtl="0" algn="l">
              <a:spcBef>
                <a:spcPts val="0"/>
              </a:spcBef>
              <a:spcAft>
                <a:spcPts val="0"/>
              </a:spcAft>
              <a:buSzPts val="2400"/>
              <a:buChar char="•"/>
            </a:pPr>
            <a:r>
              <a:rPr lang="en" sz="2400"/>
              <a:t>Impact stories, measuring/documenting KM success</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5"/>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224" name="Google Shape;224;p35"/>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t/>
            </a:r>
            <a:endParaRPr/>
          </a:p>
        </p:txBody>
      </p:sp>
      <p:pic>
        <p:nvPicPr>
          <p:cNvPr id="225" name="Google Shape;225;p35"/>
          <p:cNvPicPr preferRelativeResize="0"/>
          <p:nvPr/>
        </p:nvPicPr>
        <p:blipFill rotWithShape="1">
          <a:blip r:embed="rId3">
            <a:alphaModFix/>
          </a:blip>
          <a:srcRect b="0" l="5367" r="24011" t="0"/>
          <a:stretch/>
        </p:blipFill>
        <p:spPr>
          <a:xfrm>
            <a:off x="0" y="0"/>
            <a:ext cx="9144000" cy="6858001"/>
          </a:xfrm>
          <a:prstGeom prst="rect">
            <a:avLst/>
          </a:prstGeom>
          <a:noFill/>
          <a:ln>
            <a:noFill/>
          </a:ln>
        </p:spPr>
      </p:pic>
      <p:sp>
        <p:nvSpPr>
          <p:cNvPr id="226" name="Google Shape;226;p35"/>
          <p:cNvSpPr txBox="1"/>
          <p:nvPr/>
        </p:nvSpPr>
        <p:spPr>
          <a:xfrm>
            <a:off x="27150" y="1798650"/>
            <a:ext cx="9089700" cy="133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600">
                <a:solidFill>
                  <a:srgbClr val="FFFFFF"/>
                </a:solidFill>
                <a:latin typeface="Verdana"/>
                <a:ea typeface="Verdana"/>
                <a:cs typeface="Verdana"/>
                <a:sym typeface="Verdana"/>
              </a:rPr>
              <a:t>GWF Impact </a:t>
            </a:r>
            <a:endParaRPr b="1" sz="6600">
              <a:solidFill>
                <a:srgbClr val="FFFFFF"/>
              </a:solidFill>
              <a:latin typeface="Verdana"/>
              <a:ea typeface="Verdana"/>
              <a:cs typeface="Verdana"/>
              <a:sym typeface="Verdana"/>
            </a:endParaRPr>
          </a:p>
          <a:p>
            <a:pPr indent="0" lvl="0" marL="0" rtl="0" algn="ctr">
              <a:spcBef>
                <a:spcPts val="0"/>
              </a:spcBef>
              <a:spcAft>
                <a:spcPts val="0"/>
              </a:spcAft>
              <a:buNone/>
            </a:pPr>
            <a:r>
              <a:rPr b="1" lang="en" sz="6600">
                <a:solidFill>
                  <a:srgbClr val="FFFFFF"/>
                </a:solidFill>
                <a:latin typeface="Verdana"/>
                <a:ea typeface="Verdana"/>
                <a:cs typeface="Verdana"/>
                <a:sym typeface="Verdana"/>
              </a:rPr>
              <a:t>and Legacy:</a:t>
            </a:r>
            <a:endParaRPr b="1" sz="6600">
              <a:solidFill>
                <a:srgbClr val="FFFFFF"/>
              </a:solidFill>
              <a:latin typeface="Verdana"/>
              <a:ea typeface="Verdana"/>
              <a:cs typeface="Verdana"/>
              <a:sym typeface="Verdana"/>
            </a:endParaRPr>
          </a:p>
        </p:txBody>
      </p:sp>
      <p:sp>
        <p:nvSpPr>
          <p:cNvPr id="227" name="Google Shape;227;p35"/>
          <p:cNvSpPr txBox="1"/>
          <p:nvPr/>
        </p:nvSpPr>
        <p:spPr>
          <a:xfrm>
            <a:off x="377250" y="4015100"/>
            <a:ext cx="8407500" cy="114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Calibri"/>
                <a:ea typeface="Calibri"/>
                <a:cs typeface="Calibri"/>
                <a:sym typeface="Calibri"/>
              </a:rPr>
              <a:t>How have we made a </a:t>
            </a:r>
            <a:r>
              <a:rPr lang="en" sz="3000">
                <a:solidFill>
                  <a:srgbClr val="FFFFFF"/>
                </a:solidFill>
                <a:latin typeface="Calibri"/>
                <a:ea typeface="Calibri"/>
                <a:cs typeface="Calibri"/>
                <a:sym typeface="Calibri"/>
              </a:rPr>
              <a:t>difference</a:t>
            </a:r>
            <a:r>
              <a:rPr lang="en" sz="3000">
                <a:solidFill>
                  <a:srgbClr val="FFFFFF"/>
                </a:solidFill>
                <a:latin typeface="Calibri"/>
                <a:ea typeface="Calibri"/>
                <a:cs typeface="Calibri"/>
                <a:sym typeface="Calibri"/>
              </a:rPr>
              <a:t> in water sector engagement, water management practices and related public policy?</a:t>
            </a:r>
            <a:endParaRPr sz="3000">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36"/>
          <p:cNvSpPr/>
          <p:nvPr/>
        </p:nvSpPr>
        <p:spPr>
          <a:xfrm>
            <a:off x="628150" y="1933750"/>
            <a:ext cx="2182800" cy="1886400"/>
          </a:xfrm>
          <a:prstGeom prst="star7">
            <a:avLst>
              <a:gd fmla="val 34601" name="adj"/>
              <a:gd fmla="val 102572" name="hf"/>
              <a:gd fmla="val 105210" name="vf"/>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6"/>
          <p:cNvSpPr/>
          <p:nvPr/>
        </p:nvSpPr>
        <p:spPr>
          <a:xfrm>
            <a:off x="2015925" y="3839025"/>
            <a:ext cx="2182800" cy="1886400"/>
          </a:xfrm>
          <a:prstGeom prst="star7">
            <a:avLst>
              <a:gd fmla="val 34601" name="adj"/>
              <a:gd fmla="val 102572" name="hf"/>
              <a:gd fmla="val 105210" name="vf"/>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6"/>
          <p:cNvSpPr/>
          <p:nvPr/>
        </p:nvSpPr>
        <p:spPr>
          <a:xfrm>
            <a:off x="3480600" y="1933750"/>
            <a:ext cx="2182800" cy="1886400"/>
          </a:xfrm>
          <a:prstGeom prst="star7">
            <a:avLst>
              <a:gd fmla="val 34601" name="adj"/>
              <a:gd fmla="val 102572" name="hf"/>
              <a:gd fmla="val 105210" name="vf"/>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6"/>
          <p:cNvSpPr/>
          <p:nvPr/>
        </p:nvSpPr>
        <p:spPr>
          <a:xfrm>
            <a:off x="5069300" y="3839025"/>
            <a:ext cx="2182800" cy="1886400"/>
          </a:xfrm>
          <a:prstGeom prst="star7">
            <a:avLst>
              <a:gd fmla="val 34601" name="adj"/>
              <a:gd fmla="val 102572" name="hf"/>
              <a:gd fmla="val 105210" name="vf"/>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6"/>
          <p:cNvSpPr/>
          <p:nvPr/>
        </p:nvSpPr>
        <p:spPr>
          <a:xfrm>
            <a:off x="6457175" y="1839425"/>
            <a:ext cx="2182800" cy="1886400"/>
          </a:xfrm>
          <a:prstGeom prst="star7">
            <a:avLst>
              <a:gd fmla="val 34601" name="adj"/>
              <a:gd fmla="val 102572" name="hf"/>
              <a:gd fmla="val 105210" name="vf"/>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6"/>
          <p:cNvSpPr txBox="1"/>
          <p:nvPr/>
        </p:nvSpPr>
        <p:spPr>
          <a:xfrm>
            <a:off x="1010175" y="2424325"/>
            <a:ext cx="1459800" cy="92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latin typeface="Calibri"/>
                <a:ea typeface="Calibri"/>
                <a:cs typeface="Calibri"/>
                <a:sym typeface="Calibri"/>
              </a:rPr>
              <a:t>Predicting water availability </a:t>
            </a:r>
            <a:endParaRPr b="1" sz="1600">
              <a:latin typeface="Calibri"/>
              <a:ea typeface="Calibri"/>
              <a:cs typeface="Calibri"/>
              <a:sym typeface="Calibri"/>
            </a:endParaRPr>
          </a:p>
        </p:txBody>
      </p:sp>
      <p:sp>
        <p:nvSpPr>
          <p:cNvPr id="238" name="Google Shape;238;p36"/>
          <p:cNvSpPr txBox="1"/>
          <p:nvPr/>
        </p:nvSpPr>
        <p:spPr>
          <a:xfrm>
            <a:off x="3826475" y="2220100"/>
            <a:ext cx="1459800" cy="85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rgbClr val="222222"/>
                </a:solidFill>
                <a:latin typeface="Calibri"/>
                <a:ea typeface="Calibri"/>
                <a:cs typeface="Calibri"/>
                <a:sym typeface="Calibri"/>
              </a:rPr>
              <a:t>Decision- support tools to protect /enhance water quality</a:t>
            </a:r>
            <a:endParaRPr b="1" sz="1600">
              <a:solidFill>
                <a:srgbClr val="222222"/>
              </a:solidFill>
              <a:latin typeface="Calibri"/>
              <a:ea typeface="Calibri"/>
              <a:cs typeface="Calibri"/>
              <a:sym typeface="Calibri"/>
            </a:endParaRPr>
          </a:p>
          <a:p>
            <a:pPr indent="0" lvl="0" marL="0" rtl="0" algn="ctr">
              <a:spcBef>
                <a:spcPts val="0"/>
              </a:spcBef>
              <a:spcAft>
                <a:spcPts val="0"/>
              </a:spcAft>
              <a:buNone/>
            </a:pPr>
            <a:r>
              <a:t/>
            </a:r>
            <a:endParaRPr sz="1600">
              <a:latin typeface="Calibri"/>
              <a:ea typeface="Calibri"/>
              <a:cs typeface="Calibri"/>
              <a:sym typeface="Calibri"/>
            </a:endParaRPr>
          </a:p>
        </p:txBody>
      </p:sp>
      <p:sp>
        <p:nvSpPr>
          <p:cNvPr id="239" name="Google Shape;239;p36"/>
          <p:cNvSpPr txBox="1"/>
          <p:nvPr/>
        </p:nvSpPr>
        <p:spPr>
          <a:xfrm>
            <a:off x="6826425" y="2201975"/>
            <a:ext cx="1459800" cy="85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rgbClr val="222222"/>
                </a:solidFill>
                <a:latin typeface="Calibri"/>
                <a:ea typeface="Calibri"/>
                <a:cs typeface="Calibri"/>
                <a:sym typeface="Calibri"/>
              </a:rPr>
              <a:t>Water risk/liability assessment tools</a:t>
            </a:r>
            <a:endParaRPr b="1" sz="1600">
              <a:latin typeface="Calibri"/>
              <a:ea typeface="Calibri"/>
              <a:cs typeface="Calibri"/>
              <a:sym typeface="Calibri"/>
            </a:endParaRPr>
          </a:p>
        </p:txBody>
      </p:sp>
      <p:sp>
        <p:nvSpPr>
          <p:cNvPr id="240" name="Google Shape;240;p36"/>
          <p:cNvSpPr txBox="1"/>
          <p:nvPr/>
        </p:nvSpPr>
        <p:spPr>
          <a:xfrm>
            <a:off x="2384325" y="4353975"/>
            <a:ext cx="1459800" cy="85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222222"/>
                </a:solidFill>
                <a:latin typeface="Calibri"/>
                <a:ea typeface="Calibri"/>
                <a:cs typeface="Calibri"/>
                <a:sym typeface="Calibri"/>
              </a:rPr>
              <a:t>Inputs for sector-based BMPs</a:t>
            </a:r>
            <a:endParaRPr b="1" sz="1600">
              <a:latin typeface="Calibri"/>
              <a:ea typeface="Calibri"/>
              <a:cs typeface="Calibri"/>
              <a:sym typeface="Calibri"/>
            </a:endParaRPr>
          </a:p>
        </p:txBody>
      </p:sp>
      <p:sp>
        <p:nvSpPr>
          <p:cNvPr id="241" name="Google Shape;241;p36"/>
          <p:cNvSpPr txBox="1"/>
          <p:nvPr>
            <p:ph type="title"/>
          </p:nvPr>
        </p:nvSpPr>
        <p:spPr>
          <a:xfrm>
            <a:off x="457200" y="929150"/>
            <a:ext cx="86868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Potential collective “impact themes”</a:t>
            </a:r>
            <a:endParaRPr/>
          </a:p>
        </p:txBody>
      </p:sp>
      <p:sp>
        <p:nvSpPr>
          <p:cNvPr id="242" name="Google Shape;242;p36"/>
          <p:cNvSpPr txBox="1"/>
          <p:nvPr/>
        </p:nvSpPr>
        <p:spPr>
          <a:xfrm>
            <a:off x="5434450" y="4353975"/>
            <a:ext cx="1459800" cy="85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222222"/>
                </a:solidFill>
                <a:latin typeface="Calibri"/>
                <a:ea typeface="Calibri"/>
                <a:cs typeface="Calibri"/>
                <a:sym typeface="Calibri"/>
              </a:rPr>
              <a:t> </a:t>
            </a:r>
            <a:r>
              <a:rPr b="1" lang="en" sz="1600">
                <a:solidFill>
                  <a:srgbClr val="222222"/>
                </a:solidFill>
                <a:latin typeface="Calibri"/>
                <a:ea typeface="Calibri"/>
                <a:cs typeface="Calibri"/>
                <a:sym typeface="Calibri"/>
              </a:rPr>
              <a:t>Mitigating, adapting to climate change risk</a:t>
            </a:r>
            <a:endParaRPr b="1"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rgbClr val="222222"/>
              </a:solidFill>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