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
  </p:notesMasterIdLst>
  <p:sldIdLst>
    <p:sldId id="257" r:id="rId2"/>
    <p:sldId id="263" r:id="rId3"/>
    <p:sldId id="258" r:id="rId4"/>
    <p:sldId id="262" r:id="rId5"/>
    <p:sldId id="259" r:id="rId6"/>
  </p:sldIdLst>
  <p:sldSz cx="9144000" cy="5143500" type="screen16x9"/>
  <p:notesSz cx="6858000" cy="9144000"/>
  <p:embeddedFontLst>
    <p:embeddedFont>
      <p:font typeface="PT Sans Narrow" panose="020B0604020202020204" charset="0"/>
      <p:regular r:id="rId8"/>
      <p:bold r:id="rId9"/>
    </p:embeddedFont>
    <p:embeddedFont>
      <p:font typeface="Calibri" panose="020F0502020204030204" pitchFamily="34" charset="0"/>
      <p:regular r:id="rId10"/>
      <p:bold r:id="rId11"/>
      <p:italic r:id="rId12"/>
      <p:boldItalic r:id="rId13"/>
    </p:embeddedFont>
    <p:embeddedFont>
      <p:font typeface="Cambria" panose="02040503050406030204" pitchFamily="18"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8"/>
    <p:restoredTop sz="60731"/>
  </p:normalViewPr>
  <p:slideViewPr>
    <p:cSldViewPr snapToGrid="0">
      <p:cViewPr varScale="1">
        <p:scale>
          <a:sx n="52" d="100"/>
          <a:sy n="52" d="100"/>
        </p:scale>
        <p:origin x="1688"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2E695-8186-44C2-BC30-1CB2EE9507B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D77459F8-B0F0-40E2-95EC-E0AAE53D07E1}">
      <dgm:prSet phldrT="[Text]"/>
      <dgm:spPr/>
      <dgm:t>
        <a:bodyPr/>
        <a:lstStyle/>
        <a:p>
          <a:r>
            <a:rPr lang="en-CA" dirty="0"/>
            <a:t>Agricultural Water Management</a:t>
          </a:r>
          <a:endParaRPr lang="en-US" dirty="0"/>
        </a:p>
      </dgm:t>
    </dgm:pt>
    <dgm:pt modelId="{36888D43-0EC4-4776-8C07-A04A0415A557}" type="parTrans" cxnId="{5ADFDD14-B78D-4F1B-9607-AB635862E84E}">
      <dgm:prSet/>
      <dgm:spPr/>
      <dgm:t>
        <a:bodyPr/>
        <a:lstStyle/>
        <a:p>
          <a:endParaRPr lang="en-US"/>
        </a:p>
      </dgm:t>
    </dgm:pt>
    <dgm:pt modelId="{0BAA9A02-A95E-42FA-B808-0E54B4DE031C}" type="sibTrans" cxnId="{5ADFDD14-B78D-4F1B-9607-AB635862E84E}">
      <dgm:prSet/>
      <dgm:spPr/>
      <dgm:t>
        <a:bodyPr/>
        <a:lstStyle/>
        <a:p>
          <a:endParaRPr lang="en-US"/>
        </a:p>
      </dgm:t>
    </dgm:pt>
    <dgm:pt modelId="{17C2EB82-0A3E-4019-9C44-BE7D411C0AE6}">
      <dgm:prSet phldrT="[Text]"/>
      <dgm:spPr/>
      <dgm:t>
        <a:bodyPr/>
        <a:lstStyle/>
        <a:p>
          <a:r>
            <a:rPr lang="en-CA" dirty="0"/>
            <a:t>Production Water World</a:t>
          </a:r>
          <a:endParaRPr lang="en-US" dirty="0"/>
        </a:p>
      </dgm:t>
    </dgm:pt>
    <dgm:pt modelId="{D8004451-33F8-4F51-9F61-C3ABBA1CC895}" type="parTrans" cxnId="{757BBA7B-BFA2-4ECB-B374-551724D411C8}">
      <dgm:prSet/>
      <dgm:spPr/>
      <dgm:t>
        <a:bodyPr/>
        <a:lstStyle/>
        <a:p>
          <a:endParaRPr lang="en-US"/>
        </a:p>
      </dgm:t>
    </dgm:pt>
    <dgm:pt modelId="{DC85381C-A3A6-4800-93A8-E162CAC1AD2A}" type="sibTrans" cxnId="{757BBA7B-BFA2-4ECB-B374-551724D411C8}">
      <dgm:prSet/>
      <dgm:spPr/>
      <dgm:t>
        <a:bodyPr/>
        <a:lstStyle/>
        <a:p>
          <a:endParaRPr lang="en-US"/>
        </a:p>
      </dgm:t>
    </dgm:pt>
    <dgm:pt modelId="{58466629-DE66-4D88-BF1A-7956AE53D00F}">
      <dgm:prSet phldrT="[Text]"/>
      <dgm:spPr/>
      <dgm:t>
        <a:bodyPr/>
        <a:lstStyle/>
        <a:p>
          <a:r>
            <a:rPr lang="en-CA" dirty="0"/>
            <a:t>Wetlands Water World</a:t>
          </a:r>
          <a:endParaRPr lang="en-US" dirty="0"/>
        </a:p>
      </dgm:t>
    </dgm:pt>
    <dgm:pt modelId="{ABEADD61-D04E-4C96-866C-9B6E0EEE6831}" type="parTrans" cxnId="{73CFDD30-C48C-4D5D-980A-C62F73E9074F}">
      <dgm:prSet/>
      <dgm:spPr/>
      <dgm:t>
        <a:bodyPr/>
        <a:lstStyle/>
        <a:p>
          <a:endParaRPr lang="en-US"/>
        </a:p>
      </dgm:t>
    </dgm:pt>
    <dgm:pt modelId="{99543BD3-5A9C-485B-AD24-CD8347B90E4B}" type="sibTrans" cxnId="{73CFDD30-C48C-4D5D-980A-C62F73E9074F}">
      <dgm:prSet/>
      <dgm:spPr/>
      <dgm:t>
        <a:bodyPr/>
        <a:lstStyle/>
        <a:p>
          <a:endParaRPr lang="en-US"/>
        </a:p>
      </dgm:t>
    </dgm:pt>
    <dgm:pt modelId="{54947D83-1532-4CC3-BB62-7ADDDD157275}">
      <dgm:prSet phldrT="[Text]"/>
      <dgm:spPr/>
      <dgm:t>
        <a:bodyPr/>
        <a:lstStyle/>
        <a:p>
          <a:r>
            <a:rPr lang="en-CA" dirty="0"/>
            <a:t>Security Water World </a:t>
          </a:r>
          <a:endParaRPr lang="en-US" dirty="0"/>
        </a:p>
      </dgm:t>
    </dgm:pt>
    <dgm:pt modelId="{A0C8CE19-53AE-42DA-8B2C-603FC8024916}" type="parTrans" cxnId="{3B0E05F2-B84F-48CE-AD4E-E8B0323EB37D}">
      <dgm:prSet/>
      <dgm:spPr/>
      <dgm:t>
        <a:bodyPr/>
        <a:lstStyle/>
        <a:p>
          <a:endParaRPr lang="en-US"/>
        </a:p>
      </dgm:t>
    </dgm:pt>
    <dgm:pt modelId="{DBD22A58-8862-460D-9BDF-5CD6FC2E19FB}" type="sibTrans" cxnId="{3B0E05F2-B84F-48CE-AD4E-E8B0323EB37D}">
      <dgm:prSet/>
      <dgm:spPr/>
      <dgm:t>
        <a:bodyPr/>
        <a:lstStyle/>
        <a:p>
          <a:endParaRPr lang="en-US"/>
        </a:p>
      </dgm:t>
    </dgm:pt>
    <dgm:pt modelId="{F862FBBB-9967-4C33-B4BD-40CCE1BFCE8A}" type="pres">
      <dgm:prSet presAssocID="{EDA2E695-8186-44C2-BC30-1CB2EE9507B8}" presName="composite" presStyleCnt="0">
        <dgm:presLayoutVars>
          <dgm:chMax val="1"/>
          <dgm:dir/>
          <dgm:resizeHandles val="exact"/>
        </dgm:presLayoutVars>
      </dgm:prSet>
      <dgm:spPr/>
      <dgm:t>
        <a:bodyPr/>
        <a:lstStyle/>
        <a:p>
          <a:endParaRPr lang="en-US"/>
        </a:p>
      </dgm:t>
    </dgm:pt>
    <dgm:pt modelId="{60B770D3-5A61-40AA-9DDA-6E2247CFEA30}" type="pres">
      <dgm:prSet presAssocID="{EDA2E695-8186-44C2-BC30-1CB2EE9507B8}" presName="radial" presStyleCnt="0">
        <dgm:presLayoutVars>
          <dgm:animLvl val="ctr"/>
        </dgm:presLayoutVars>
      </dgm:prSet>
      <dgm:spPr/>
    </dgm:pt>
    <dgm:pt modelId="{EFCD55EE-E8D8-4154-9225-66F7B463E743}" type="pres">
      <dgm:prSet presAssocID="{D77459F8-B0F0-40E2-95EC-E0AAE53D07E1}" presName="centerShape" presStyleLbl="vennNode1" presStyleIdx="0" presStyleCnt="4"/>
      <dgm:spPr/>
      <dgm:t>
        <a:bodyPr/>
        <a:lstStyle/>
        <a:p>
          <a:endParaRPr lang="en-US"/>
        </a:p>
      </dgm:t>
    </dgm:pt>
    <dgm:pt modelId="{48078ECF-9902-4C86-81B3-10AE7BFAA046}" type="pres">
      <dgm:prSet presAssocID="{17C2EB82-0A3E-4019-9C44-BE7D411C0AE6}" presName="node" presStyleLbl="vennNode1" presStyleIdx="1" presStyleCnt="4">
        <dgm:presLayoutVars>
          <dgm:bulletEnabled val="1"/>
        </dgm:presLayoutVars>
      </dgm:prSet>
      <dgm:spPr/>
      <dgm:t>
        <a:bodyPr/>
        <a:lstStyle/>
        <a:p>
          <a:endParaRPr lang="en-US"/>
        </a:p>
      </dgm:t>
    </dgm:pt>
    <dgm:pt modelId="{BAF7888B-21BC-4B4A-A4EF-6888CB1078B1}" type="pres">
      <dgm:prSet presAssocID="{58466629-DE66-4D88-BF1A-7956AE53D00F}" presName="node" presStyleLbl="vennNode1" presStyleIdx="2" presStyleCnt="4">
        <dgm:presLayoutVars>
          <dgm:bulletEnabled val="1"/>
        </dgm:presLayoutVars>
      </dgm:prSet>
      <dgm:spPr/>
      <dgm:t>
        <a:bodyPr/>
        <a:lstStyle/>
        <a:p>
          <a:endParaRPr lang="en-US"/>
        </a:p>
      </dgm:t>
    </dgm:pt>
    <dgm:pt modelId="{363B88D8-FF40-40B0-AD35-A6DCFC02F420}" type="pres">
      <dgm:prSet presAssocID="{54947D83-1532-4CC3-BB62-7ADDDD157275}" presName="node" presStyleLbl="vennNode1" presStyleIdx="3" presStyleCnt="4">
        <dgm:presLayoutVars>
          <dgm:bulletEnabled val="1"/>
        </dgm:presLayoutVars>
      </dgm:prSet>
      <dgm:spPr/>
      <dgm:t>
        <a:bodyPr/>
        <a:lstStyle/>
        <a:p>
          <a:endParaRPr lang="en-US"/>
        </a:p>
      </dgm:t>
    </dgm:pt>
  </dgm:ptLst>
  <dgm:cxnLst>
    <dgm:cxn modelId="{01F8DC2A-4D51-4978-BBE7-4F48FEFE214F}" type="presOf" srcId="{58466629-DE66-4D88-BF1A-7956AE53D00F}" destId="{BAF7888B-21BC-4B4A-A4EF-6888CB1078B1}" srcOrd="0" destOrd="0" presId="urn:microsoft.com/office/officeart/2005/8/layout/radial3"/>
    <dgm:cxn modelId="{DEEDF349-BD36-4374-9F0D-72CB5C4A44DD}" type="presOf" srcId="{EDA2E695-8186-44C2-BC30-1CB2EE9507B8}" destId="{F862FBBB-9967-4C33-B4BD-40CCE1BFCE8A}" srcOrd="0" destOrd="0" presId="urn:microsoft.com/office/officeart/2005/8/layout/radial3"/>
    <dgm:cxn modelId="{3B0E05F2-B84F-48CE-AD4E-E8B0323EB37D}" srcId="{D77459F8-B0F0-40E2-95EC-E0AAE53D07E1}" destId="{54947D83-1532-4CC3-BB62-7ADDDD157275}" srcOrd="2" destOrd="0" parTransId="{A0C8CE19-53AE-42DA-8B2C-603FC8024916}" sibTransId="{DBD22A58-8862-460D-9BDF-5CD6FC2E19FB}"/>
    <dgm:cxn modelId="{CDAEC693-3206-4794-B04F-3EDE64F54F03}" type="presOf" srcId="{D77459F8-B0F0-40E2-95EC-E0AAE53D07E1}" destId="{EFCD55EE-E8D8-4154-9225-66F7B463E743}" srcOrd="0" destOrd="0" presId="urn:microsoft.com/office/officeart/2005/8/layout/radial3"/>
    <dgm:cxn modelId="{73CFDD30-C48C-4D5D-980A-C62F73E9074F}" srcId="{D77459F8-B0F0-40E2-95EC-E0AAE53D07E1}" destId="{58466629-DE66-4D88-BF1A-7956AE53D00F}" srcOrd="1" destOrd="0" parTransId="{ABEADD61-D04E-4C96-866C-9B6E0EEE6831}" sibTransId="{99543BD3-5A9C-485B-AD24-CD8347B90E4B}"/>
    <dgm:cxn modelId="{BB668707-8B30-4946-A574-8B837347594B}" type="presOf" srcId="{54947D83-1532-4CC3-BB62-7ADDDD157275}" destId="{363B88D8-FF40-40B0-AD35-A6DCFC02F420}" srcOrd="0" destOrd="0" presId="urn:microsoft.com/office/officeart/2005/8/layout/radial3"/>
    <dgm:cxn modelId="{D89A7974-3710-4EB7-BD30-77D39124CBD4}" type="presOf" srcId="{17C2EB82-0A3E-4019-9C44-BE7D411C0AE6}" destId="{48078ECF-9902-4C86-81B3-10AE7BFAA046}" srcOrd="0" destOrd="0" presId="urn:microsoft.com/office/officeart/2005/8/layout/radial3"/>
    <dgm:cxn modelId="{5ADFDD14-B78D-4F1B-9607-AB635862E84E}" srcId="{EDA2E695-8186-44C2-BC30-1CB2EE9507B8}" destId="{D77459F8-B0F0-40E2-95EC-E0AAE53D07E1}" srcOrd="0" destOrd="0" parTransId="{36888D43-0EC4-4776-8C07-A04A0415A557}" sibTransId="{0BAA9A02-A95E-42FA-B808-0E54B4DE031C}"/>
    <dgm:cxn modelId="{757BBA7B-BFA2-4ECB-B374-551724D411C8}" srcId="{D77459F8-B0F0-40E2-95EC-E0AAE53D07E1}" destId="{17C2EB82-0A3E-4019-9C44-BE7D411C0AE6}" srcOrd="0" destOrd="0" parTransId="{D8004451-33F8-4F51-9F61-C3ABBA1CC895}" sibTransId="{DC85381C-A3A6-4800-93A8-E162CAC1AD2A}"/>
    <dgm:cxn modelId="{362531AE-8D5D-4EA8-A973-8AC5BD470615}" type="presParOf" srcId="{F862FBBB-9967-4C33-B4BD-40CCE1BFCE8A}" destId="{60B770D3-5A61-40AA-9DDA-6E2247CFEA30}" srcOrd="0" destOrd="0" presId="urn:microsoft.com/office/officeart/2005/8/layout/radial3"/>
    <dgm:cxn modelId="{C12CAE4A-A1E7-48CC-A78E-A3094DC3B7D8}" type="presParOf" srcId="{60B770D3-5A61-40AA-9DDA-6E2247CFEA30}" destId="{EFCD55EE-E8D8-4154-9225-66F7B463E743}" srcOrd="0" destOrd="0" presId="urn:microsoft.com/office/officeart/2005/8/layout/radial3"/>
    <dgm:cxn modelId="{62198948-5106-40A2-B45A-D6EB7416AE64}" type="presParOf" srcId="{60B770D3-5A61-40AA-9DDA-6E2247CFEA30}" destId="{48078ECF-9902-4C86-81B3-10AE7BFAA046}" srcOrd="1" destOrd="0" presId="urn:microsoft.com/office/officeart/2005/8/layout/radial3"/>
    <dgm:cxn modelId="{F9015599-1249-4FE9-9677-EE7E6F8B318B}" type="presParOf" srcId="{60B770D3-5A61-40AA-9DDA-6E2247CFEA30}" destId="{BAF7888B-21BC-4B4A-A4EF-6888CB1078B1}" srcOrd="2" destOrd="0" presId="urn:microsoft.com/office/officeart/2005/8/layout/radial3"/>
    <dgm:cxn modelId="{46619AE9-1AE3-4160-9CAB-D477B9CA8487}" type="presParOf" srcId="{60B770D3-5A61-40AA-9DDA-6E2247CFEA30}" destId="{363B88D8-FF40-40B0-AD35-A6DCFC02F420}"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51629D-18ED-4427-948C-83FEDB64BA1E}" type="doc">
      <dgm:prSet loTypeId="urn:microsoft.com/office/officeart/2011/layout/RadialPictureList" loCatId="picture" qsTypeId="urn:microsoft.com/office/officeart/2005/8/quickstyle/simple1" qsCatId="simple" csTypeId="urn:microsoft.com/office/officeart/2005/8/colors/accent0_1" csCatId="mainScheme" phldr="1"/>
      <dgm:spPr/>
      <dgm:t>
        <a:bodyPr/>
        <a:lstStyle/>
        <a:p>
          <a:endParaRPr lang="en-US"/>
        </a:p>
      </dgm:t>
    </dgm:pt>
    <dgm:pt modelId="{E8C18A42-1117-4BFD-9A8C-95F8379E3EB7}">
      <dgm:prSet phldrT="[Text]"/>
      <dgm:spPr/>
      <dgm:t>
        <a:bodyPr/>
        <a:lstStyle/>
        <a:p>
          <a:r>
            <a:rPr lang="en-CA" dirty="0"/>
            <a:t>Scenarios</a:t>
          </a:r>
          <a:endParaRPr lang="en-US" dirty="0"/>
        </a:p>
      </dgm:t>
    </dgm:pt>
    <dgm:pt modelId="{F76F2968-D73C-4B35-8FB3-67C04058ADB3}" type="parTrans" cxnId="{B6A60481-AC82-4EDA-A08B-B9688B612B8D}">
      <dgm:prSet/>
      <dgm:spPr/>
      <dgm:t>
        <a:bodyPr/>
        <a:lstStyle/>
        <a:p>
          <a:endParaRPr lang="en-US"/>
        </a:p>
      </dgm:t>
    </dgm:pt>
    <dgm:pt modelId="{4E48F567-6608-4156-A707-7C81795EE704}" type="sibTrans" cxnId="{B6A60481-AC82-4EDA-A08B-B9688B612B8D}">
      <dgm:prSet/>
      <dgm:spPr/>
      <dgm:t>
        <a:bodyPr/>
        <a:lstStyle/>
        <a:p>
          <a:endParaRPr lang="en-US"/>
        </a:p>
      </dgm:t>
    </dgm:pt>
    <dgm:pt modelId="{4FFAFC05-4357-4464-B237-246CBBE0C18B}">
      <dgm:prSet phldrT="[Text]"/>
      <dgm:spPr/>
      <dgm:t>
        <a:bodyPr/>
        <a:lstStyle/>
        <a:p>
          <a:r>
            <a:rPr lang="en-CA" dirty="0"/>
            <a:t>Re-humanizing</a:t>
          </a:r>
          <a:endParaRPr lang="en-US" dirty="0"/>
        </a:p>
      </dgm:t>
    </dgm:pt>
    <dgm:pt modelId="{A38AE8C2-7661-4C6B-8731-3D7647EFF567}" type="parTrans" cxnId="{04DDC23F-95DA-438E-933E-DF0889ADAF9D}">
      <dgm:prSet/>
      <dgm:spPr/>
      <dgm:t>
        <a:bodyPr/>
        <a:lstStyle/>
        <a:p>
          <a:endParaRPr lang="en-US"/>
        </a:p>
      </dgm:t>
    </dgm:pt>
    <dgm:pt modelId="{8E60D161-A1DA-4C6D-A572-FA6AB7545D4F}" type="sibTrans" cxnId="{04DDC23F-95DA-438E-933E-DF0889ADAF9D}">
      <dgm:prSet/>
      <dgm:spPr/>
      <dgm:t>
        <a:bodyPr/>
        <a:lstStyle/>
        <a:p>
          <a:endParaRPr lang="en-US"/>
        </a:p>
      </dgm:t>
    </dgm:pt>
    <dgm:pt modelId="{AD469C9B-C67E-46A5-8EC4-01DACC6B134A}">
      <dgm:prSet phldrT="[Text]"/>
      <dgm:spPr/>
      <dgm:t>
        <a:bodyPr/>
        <a:lstStyle/>
        <a:p>
          <a:r>
            <a:rPr lang="en-CA" dirty="0"/>
            <a:t>Multi-criteria decision making</a:t>
          </a:r>
          <a:endParaRPr lang="en-US" dirty="0"/>
        </a:p>
      </dgm:t>
    </dgm:pt>
    <dgm:pt modelId="{789DF0C2-08C8-4B97-8ABF-74DC4B978A5B}" type="parTrans" cxnId="{86CF200E-D284-48AF-A3BB-D08415ADC3B1}">
      <dgm:prSet/>
      <dgm:spPr/>
      <dgm:t>
        <a:bodyPr/>
        <a:lstStyle/>
        <a:p>
          <a:endParaRPr lang="en-US"/>
        </a:p>
      </dgm:t>
    </dgm:pt>
    <dgm:pt modelId="{E1C0ACD7-0F5E-431A-B865-5895D307528C}" type="sibTrans" cxnId="{86CF200E-D284-48AF-A3BB-D08415ADC3B1}">
      <dgm:prSet/>
      <dgm:spPr/>
      <dgm:t>
        <a:bodyPr/>
        <a:lstStyle/>
        <a:p>
          <a:endParaRPr lang="en-US"/>
        </a:p>
      </dgm:t>
    </dgm:pt>
    <dgm:pt modelId="{8CA8E83F-E9D9-4B18-8BF4-C4DE1BE3AF89}">
      <dgm:prSet phldrT="[Text]"/>
      <dgm:spPr>
        <a:solidFill>
          <a:schemeClr val="accent1"/>
        </a:solidFill>
      </dgm:spPr>
      <dgm:t>
        <a:bodyPr/>
        <a:lstStyle/>
        <a:p>
          <a:endParaRPr lang="en-US" dirty="0">
            <a:solidFill>
              <a:schemeClr val="bg1"/>
            </a:solidFill>
            <a:effectLst>
              <a:outerShdw blurRad="38100" dist="38100" dir="2700000" algn="tl">
                <a:srgbClr val="000000">
                  <a:alpha val="43137"/>
                </a:srgbClr>
              </a:outerShdw>
            </a:effectLst>
          </a:endParaRPr>
        </a:p>
      </dgm:t>
    </dgm:pt>
    <dgm:pt modelId="{EA4F79C9-9E2E-4A2B-AB5B-8ADA57A59F97}" type="sibTrans" cxnId="{730D4871-93D8-40D5-A887-DC3D3992A897}">
      <dgm:prSet/>
      <dgm:spPr/>
      <dgm:t>
        <a:bodyPr/>
        <a:lstStyle/>
        <a:p>
          <a:endParaRPr lang="en-US"/>
        </a:p>
      </dgm:t>
    </dgm:pt>
    <dgm:pt modelId="{6EF4FC14-214F-4213-98DF-4C9647947E6C}" type="parTrans" cxnId="{730D4871-93D8-40D5-A887-DC3D3992A897}">
      <dgm:prSet/>
      <dgm:spPr/>
      <dgm:t>
        <a:bodyPr/>
        <a:lstStyle/>
        <a:p>
          <a:endParaRPr lang="en-US"/>
        </a:p>
      </dgm:t>
    </dgm:pt>
    <dgm:pt modelId="{E7A7C37A-DAC5-45B8-BF36-30D4EA5E1A6C}" type="pres">
      <dgm:prSet presAssocID="{6351629D-18ED-4427-948C-83FEDB64BA1E}" presName="Name0" presStyleCnt="0">
        <dgm:presLayoutVars>
          <dgm:chMax val="1"/>
          <dgm:chPref val="1"/>
          <dgm:dir/>
          <dgm:resizeHandles/>
        </dgm:presLayoutVars>
      </dgm:prSet>
      <dgm:spPr/>
      <dgm:t>
        <a:bodyPr/>
        <a:lstStyle/>
        <a:p>
          <a:endParaRPr lang="en-US"/>
        </a:p>
      </dgm:t>
    </dgm:pt>
    <dgm:pt modelId="{1D28D382-83F2-4867-9140-DAC78BB8667D}" type="pres">
      <dgm:prSet presAssocID="{8CA8E83F-E9D9-4B18-8BF4-C4DE1BE3AF89}" presName="Parent" presStyleLbl="node1" presStyleIdx="0" presStyleCnt="2">
        <dgm:presLayoutVars>
          <dgm:chMax val="4"/>
          <dgm:chPref val="3"/>
        </dgm:presLayoutVars>
      </dgm:prSet>
      <dgm:spPr/>
      <dgm:t>
        <a:bodyPr/>
        <a:lstStyle/>
        <a:p>
          <a:endParaRPr lang="en-US"/>
        </a:p>
      </dgm:t>
    </dgm:pt>
    <dgm:pt modelId="{1537B1CD-9A30-45A9-9DF2-E71295E9483B}" type="pres">
      <dgm:prSet presAssocID="{E8C18A42-1117-4BFD-9A8C-95F8379E3EB7}" presName="Accent" presStyleLbl="node1" presStyleIdx="1" presStyleCnt="2"/>
      <dgm:spPr/>
    </dgm:pt>
    <dgm:pt modelId="{D18354DC-DA70-40F3-918F-F46336992838}" type="pres">
      <dgm:prSet presAssocID="{E8C18A42-1117-4BFD-9A8C-95F8379E3EB7}" presName="Image1" presStyleLbl="fgImgPlace1" presStyleIdx="0" presStyleCnt="3"/>
      <dgm:spPr>
        <a:blipFill>
          <a:blip xmlns:r="http://schemas.openxmlformats.org/officeDocument/2006/relationships" r:embed="rId1"/>
          <a:srcRect/>
          <a:stretch>
            <a:fillRect l="-25000" r="-25000"/>
          </a:stretch>
        </a:blipFill>
      </dgm:spPr>
    </dgm:pt>
    <dgm:pt modelId="{F3C2EBB9-EB9A-4638-BA85-4EAFF4A2F660}" type="pres">
      <dgm:prSet presAssocID="{E8C18A42-1117-4BFD-9A8C-95F8379E3EB7}" presName="Child1" presStyleLbl="revTx" presStyleIdx="0" presStyleCnt="3">
        <dgm:presLayoutVars>
          <dgm:chMax val="0"/>
          <dgm:chPref val="0"/>
          <dgm:bulletEnabled val="1"/>
        </dgm:presLayoutVars>
      </dgm:prSet>
      <dgm:spPr/>
      <dgm:t>
        <a:bodyPr/>
        <a:lstStyle/>
        <a:p>
          <a:endParaRPr lang="en-US"/>
        </a:p>
      </dgm:t>
    </dgm:pt>
    <dgm:pt modelId="{7679B2D7-FE13-427C-B68F-60DFF6680ABA}" type="pres">
      <dgm:prSet presAssocID="{4FFAFC05-4357-4464-B237-246CBBE0C18B}" presName="Image2" presStyleCnt="0"/>
      <dgm:spPr/>
    </dgm:pt>
    <dgm:pt modelId="{437150D4-8BFD-4514-8773-C5ED364884B3}" type="pres">
      <dgm:prSet presAssocID="{4FFAFC05-4357-4464-B237-246CBBE0C18B}" presName="Image" presStyleLbl="fgImgPlace1" presStyleIdx="1" presStyleCnt="3" custAng="16200000" custLinFactNeighborX="0"/>
      <dgm:spPr>
        <a:blipFill dpi="0" rotWithShape="1">
          <a:blip xmlns:r="http://schemas.openxmlformats.org/officeDocument/2006/relationships" r:embed="rId2"/>
          <a:srcRect/>
          <a:stretch>
            <a:fillRect l="-195533" t="-76966" r="-184251" b="-142888"/>
          </a:stretch>
        </a:blipFill>
      </dgm:spPr>
    </dgm:pt>
    <dgm:pt modelId="{343A90EF-EF6C-4B52-8101-7A942BA7C3CB}" type="pres">
      <dgm:prSet presAssocID="{4FFAFC05-4357-4464-B237-246CBBE0C18B}" presName="Child2" presStyleLbl="revTx" presStyleIdx="1" presStyleCnt="3">
        <dgm:presLayoutVars>
          <dgm:chMax val="0"/>
          <dgm:chPref val="0"/>
          <dgm:bulletEnabled val="1"/>
        </dgm:presLayoutVars>
      </dgm:prSet>
      <dgm:spPr/>
      <dgm:t>
        <a:bodyPr/>
        <a:lstStyle/>
        <a:p>
          <a:endParaRPr lang="en-US"/>
        </a:p>
      </dgm:t>
    </dgm:pt>
    <dgm:pt modelId="{AED08DE6-8A17-4CFD-8547-1646B1DEC89B}" type="pres">
      <dgm:prSet presAssocID="{AD469C9B-C67E-46A5-8EC4-01DACC6B134A}" presName="Image3" presStyleCnt="0"/>
      <dgm:spPr/>
    </dgm:pt>
    <dgm:pt modelId="{3451A229-301B-480A-8C33-62CAC9895FF5}" type="pres">
      <dgm:prSet presAssocID="{AD469C9B-C67E-46A5-8EC4-01DACC6B134A}" presName="Image" presStyleLbl="fgImgPlace1" presStyleIdx="2" presStyleCnt="3"/>
      <dgm:spPr>
        <a:blipFill>
          <a:blip xmlns:r="http://schemas.openxmlformats.org/officeDocument/2006/relationships" r:embed="rId3"/>
          <a:srcRect/>
          <a:stretch>
            <a:fillRect l="-25000" r="-25000"/>
          </a:stretch>
        </a:blipFill>
      </dgm:spPr>
    </dgm:pt>
    <dgm:pt modelId="{3D938B64-CB31-485D-A4C2-41359E40683C}" type="pres">
      <dgm:prSet presAssocID="{AD469C9B-C67E-46A5-8EC4-01DACC6B134A}" presName="Child3" presStyleLbl="revTx" presStyleIdx="2" presStyleCnt="3">
        <dgm:presLayoutVars>
          <dgm:chMax val="0"/>
          <dgm:chPref val="0"/>
          <dgm:bulletEnabled val="1"/>
        </dgm:presLayoutVars>
      </dgm:prSet>
      <dgm:spPr/>
      <dgm:t>
        <a:bodyPr/>
        <a:lstStyle/>
        <a:p>
          <a:endParaRPr lang="en-US"/>
        </a:p>
      </dgm:t>
    </dgm:pt>
  </dgm:ptLst>
  <dgm:cxnLst>
    <dgm:cxn modelId="{6C4CD1F8-2744-4376-91BA-6BE04B47D42E}" type="presOf" srcId="{8CA8E83F-E9D9-4B18-8BF4-C4DE1BE3AF89}" destId="{1D28D382-83F2-4867-9140-DAC78BB8667D}" srcOrd="0" destOrd="0" presId="urn:microsoft.com/office/officeart/2011/layout/RadialPictureList"/>
    <dgm:cxn modelId="{730D4871-93D8-40D5-A887-DC3D3992A897}" srcId="{6351629D-18ED-4427-948C-83FEDB64BA1E}" destId="{8CA8E83F-E9D9-4B18-8BF4-C4DE1BE3AF89}" srcOrd="0" destOrd="0" parTransId="{6EF4FC14-214F-4213-98DF-4C9647947E6C}" sibTransId="{EA4F79C9-9E2E-4A2B-AB5B-8ADA57A59F97}"/>
    <dgm:cxn modelId="{0AE7C0BD-5081-4FC7-ABF1-C7A5CF044138}" type="presOf" srcId="{6351629D-18ED-4427-948C-83FEDB64BA1E}" destId="{E7A7C37A-DAC5-45B8-BF36-30D4EA5E1A6C}" srcOrd="0" destOrd="0" presId="urn:microsoft.com/office/officeart/2011/layout/RadialPictureList"/>
    <dgm:cxn modelId="{86CF200E-D284-48AF-A3BB-D08415ADC3B1}" srcId="{8CA8E83F-E9D9-4B18-8BF4-C4DE1BE3AF89}" destId="{AD469C9B-C67E-46A5-8EC4-01DACC6B134A}" srcOrd="2" destOrd="0" parTransId="{789DF0C2-08C8-4B97-8ABF-74DC4B978A5B}" sibTransId="{E1C0ACD7-0F5E-431A-B865-5895D307528C}"/>
    <dgm:cxn modelId="{04DDC23F-95DA-438E-933E-DF0889ADAF9D}" srcId="{8CA8E83F-E9D9-4B18-8BF4-C4DE1BE3AF89}" destId="{4FFAFC05-4357-4464-B237-246CBBE0C18B}" srcOrd="1" destOrd="0" parTransId="{A38AE8C2-7661-4C6B-8731-3D7647EFF567}" sibTransId="{8E60D161-A1DA-4C6D-A572-FA6AB7545D4F}"/>
    <dgm:cxn modelId="{2E0257CD-EC9A-4AC6-AA99-E921B23A5E94}" type="presOf" srcId="{E8C18A42-1117-4BFD-9A8C-95F8379E3EB7}" destId="{F3C2EBB9-EB9A-4638-BA85-4EAFF4A2F660}" srcOrd="0" destOrd="0" presId="urn:microsoft.com/office/officeart/2011/layout/RadialPictureList"/>
    <dgm:cxn modelId="{B6A60481-AC82-4EDA-A08B-B9688B612B8D}" srcId="{8CA8E83F-E9D9-4B18-8BF4-C4DE1BE3AF89}" destId="{E8C18A42-1117-4BFD-9A8C-95F8379E3EB7}" srcOrd="0" destOrd="0" parTransId="{F76F2968-D73C-4B35-8FB3-67C04058ADB3}" sibTransId="{4E48F567-6608-4156-A707-7C81795EE704}"/>
    <dgm:cxn modelId="{801A1883-D40B-4F82-9329-EC1DBC6DAF9B}" type="presOf" srcId="{AD469C9B-C67E-46A5-8EC4-01DACC6B134A}" destId="{3D938B64-CB31-485D-A4C2-41359E40683C}" srcOrd="0" destOrd="0" presId="urn:microsoft.com/office/officeart/2011/layout/RadialPictureList"/>
    <dgm:cxn modelId="{7DC56443-614F-4181-89D1-BE3319984F4E}" type="presOf" srcId="{4FFAFC05-4357-4464-B237-246CBBE0C18B}" destId="{343A90EF-EF6C-4B52-8101-7A942BA7C3CB}" srcOrd="0" destOrd="0" presId="urn:microsoft.com/office/officeart/2011/layout/RadialPictureList"/>
    <dgm:cxn modelId="{41B971A0-5664-4907-A0E8-A5FF5D8AB817}" type="presParOf" srcId="{E7A7C37A-DAC5-45B8-BF36-30D4EA5E1A6C}" destId="{1D28D382-83F2-4867-9140-DAC78BB8667D}" srcOrd="0" destOrd="0" presId="urn:microsoft.com/office/officeart/2011/layout/RadialPictureList"/>
    <dgm:cxn modelId="{C8469514-9881-4CBC-8108-0B73E59FF0FE}" type="presParOf" srcId="{E7A7C37A-DAC5-45B8-BF36-30D4EA5E1A6C}" destId="{1537B1CD-9A30-45A9-9DF2-E71295E9483B}" srcOrd="1" destOrd="0" presId="urn:microsoft.com/office/officeart/2011/layout/RadialPictureList"/>
    <dgm:cxn modelId="{DECE9B91-8E15-4A0C-A118-719D0EFCC162}" type="presParOf" srcId="{E7A7C37A-DAC5-45B8-BF36-30D4EA5E1A6C}" destId="{D18354DC-DA70-40F3-918F-F46336992838}" srcOrd="2" destOrd="0" presId="urn:microsoft.com/office/officeart/2011/layout/RadialPictureList"/>
    <dgm:cxn modelId="{BFA76ACE-1DD3-49E3-AC59-F9A777850B55}" type="presParOf" srcId="{E7A7C37A-DAC5-45B8-BF36-30D4EA5E1A6C}" destId="{F3C2EBB9-EB9A-4638-BA85-4EAFF4A2F660}" srcOrd="3" destOrd="0" presId="urn:microsoft.com/office/officeart/2011/layout/RadialPictureList"/>
    <dgm:cxn modelId="{7819BB0B-BB63-4582-9A51-26A9857175C1}" type="presParOf" srcId="{E7A7C37A-DAC5-45B8-BF36-30D4EA5E1A6C}" destId="{7679B2D7-FE13-427C-B68F-60DFF6680ABA}" srcOrd="4" destOrd="0" presId="urn:microsoft.com/office/officeart/2011/layout/RadialPictureList"/>
    <dgm:cxn modelId="{192DFAB7-7FB8-4768-BF69-C2FAA770AED7}" type="presParOf" srcId="{7679B2D7-FE13-427C-B68F-60DFF6680ABA}" destId="{437150D4-8BFD-4514-8773-C5ED364884B3}" srcOrd="0" destOrd="0" presId="urn:microsoft.com/office/officeart/2011/layout/RadialPictureList"/>
    <dgm:cxn modelId="{23A1EC1C-CFA4-4D52-AB75-30AA4A2E5A31}" type="presParOf" srcId="{E7A7C37A-DAC5-45B8-BF36-30D4EA5E1A6C}" destId="{343A90EF-EF6C-4B52-8101-7A942BA7C3CB}" srcOrd="5" destOrd="0" presId="urn:microsoft.com/office/officeart/2011/layout/RadialPictureList"/>
    <dgm:cxn modelId="{BA88A1DB-2668-4368-A888-7E8FB2EFE6C6}" type="presParOf" srcId="{E7A7C37A-DAC5-45B8-BF36-30D4EA5E1A6C}" destId="{AED08DE6-8A17-4CFD-8547-1646B1DEC89B}" srcOrd="6" destOrd="0" presId="urn:microsoft.com/office/officeart/2011/layout/RadialPictureList"/>
    <dgm:cxn modelId="{A093FD19-385E-44EC-838D-D807452752F0}" type="presParOf" srcId="{AED08DE6-8A17-4CFD-8547-1646B1DEC89B}" destId="{3451A229-301B-480A-8C33-62CAC9895FF5}" srcOrd="0" destOrd="0" presId="urn:microsoft.com/office/officeart/2011/layout/RadialPictureList"/>
    <dgm:cxn modelId="{14B97006-1925-47FE-8371-E9DBEA20831B}" type="presParOf" srcId="{E7A7C37A-DAC5-45B8-BF36-30D4EA5E1A6C}" destId="{3D938B64-CB31-485D-A4C2-41359E40683C}"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D55EE-E8D8-4154-9225-66F7B463E743}">
      <dsp:nvSpPr>
        <dsp:cNvPr id="0" name=""/>
        <dsp:cNvSpPr/>
      </dsp:nvSpPr>
      <dsp:spPr>
        <a:xfrm>
          <a:off x="1293059" y="1010386"/>
          <a:ext cx="2119814" cy="211981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CA" sz="1900" kern="1200" dirty="0"/>
            <a:t>Agricultural Water Management</a:t>
          </a:r>
          <a:endParaRPr lang="en-US" sz="1900" kern="1200" dirty="0"/>
        </a:p>
      </dsp:txBody>
      <dsp:txXfrm>
        <a:off x="1603499" y="1320826"/>
        <a:ext cx="1498934" cy="1498934"/>
      </dsp:txXfrm>
    </dsp:sp>
    <dsp:sp modelId="{48078ECF-9902-4C86-81B3-10AE7BFAA046}">
      <dsp:nvSpPr>
        <dsp:cNvPr id="0" name=""/>
        <dsp:cNvSpPr/>
      </dsp:nvSpPr>
      <dsp:spPr>
        <a:xfrm>
          <a:off x="1823012" y="161202"/>
          <a:ext cx="1059907" cy="10599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t>Production Water World</a:t>
          </a:r>
          <a:endParaRPr lang="en-US" sz="1100" kern="1200" dirty="0"/>
        </a:p>
      </dsp:txBody>
      <dsp:txXfrm>
        <a:off x="1978232" y="316422"/>
        <a:ext cx="749467" cy="749467"/>
      </dsp:txXfrm>
    </dsp:sp>
    <dsp:sp modelId="{BAF7888B-21BC-4B4A-A4EF-6888CB1078B1}">
      <dsp:nvSpPr>
        <dsp:cNvPr id="0" name=""/>
        <dsp:cNvSpPr/>
      </dsp:nvSpPr>
      <dsp:spPr>
        <a:xfrm>
          <a:off x="3017381" y="2229908"/>
          <a:ext cx="1059907" cy="10599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t>Wetlands Water World</a:t>
          </a:r>
          <a:endParaRPr lang="en-US" sz="1100" kern="1200" dirty="0"/>
        </a:p>
      </dsp:txBody>
      <dsp:txXfrm>
        <a:off x="3172601" y="2385128"/>
        <a:ext cx="749467" cy="749467"/>
      </dsp:txXfrm>
    </dsp:sp>
    <dsp:sp modelId="{363B88D8-FF40-40B0-AD35-A6DCFC02F420}">
      <dsp:nvSpPr>
        <dsp:cNvPr id="0" name=""/>
        <dsp:cNvSpPr/>
      </dsp:nvSpPr>
      <dsp:spPr>
        <a:xfrm>
          <a:off x="628644" y="2229908"/>
          <a:ext cx="1059907" cy="10599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t>Security Water World </a:t>
          </a:r>
          <a:endParaRPr lang="en-US" sz="1100" kern="1200" dirty="0"/>
        </a:p>
      </dsp:txBody>
      <dsp:txXfrm>
        <a:off x="783864" y="2385128"/>
        <a:ext cx="749467" cy="749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8D382-83F2-4867-9140-DAC78BB8667D}">
      <dsp:nvSpPr>
        <dsp:cNvPr id="0" name=""/>
        <dsp:cNvSpPr/>
      </dsp:nvSpPr>
      <dsp:spPr>
        <a:xfrm>
          <a:off x="756559" y="1250715"/>
          <a:ext cx="1467095" cy="1467167"/>
        </a:xfrm>
        <a:prstGeom prst="ellipse">
          <a:avLst/>
        </a:prstGeom>
        <a:solidFill>
          <a:schemeClr val="accent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chemeClr val="bg1"/>
            </a:solidFill>
            <a:effectLst>
              <a:outerShdw blurRad="38100" dist="38100" dir="2700000" algn="tl">
                <a:srgbClr val="000000">
                  <a:alpha val="43137"/>
                </a:srgbClr>
              </a:outerShdw>
            </a:effectLst>
          </a:endParaRPr>
        </a:p>
      </dsp:txBody>
      <dsp:txXfrm>
        <a:off x="971410" y="1465577"/>
        <a:ext cx="1037393" cy="1037443"/>
      </dsp:txXfrm>
    </dsp:sp>
    <dsp:sp modelId="{1537B1CD-9A30-45A9-9DF2-E71295E9483B}">
      <dsp:nvSpPr>
        <dsp:cNvPr id="0" name=""/>
        <dsp:cNvSpPr/>
      </dsp:nvSpPr>
      <dsp:spPr>
        <a:xfrm>
          <a:off x="0" y="434971"/>
          <a:ext cx="2957421" cy="3082932"/>
        </a:xfrm>
        <a:prstGeom prst="blockArc">
          <a:avLst>
            <a:gd name="adj1" fmla="val 17527788"/>
            <a:gd name="adj2" fmla="val 4119114"/>
            <a:gd name="adj3" fmla="val 575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8354DC-DA70-40F3-918F-F46336992838}">
      <dsp:nvSpPr>
        <dsp:cNvPr id="0" name=""/>
        <dsp:cNvSpPr/>
      </dsp:nvSpPr>
      <dsp:spPr>
        <a:xfrm>
          <a:off x="2177630" y="694862"/>
          <a:ext cx="785928" cy="786147"/>
        </a:xfrm>
        <a:prstGeom prst="ellipse">
          <a:avLst/>
        </a:prstGeom>
        <a:blipFill>
          <a:blip xmlns:r="http://schemas.openxmlformats.org/officeDocument/2006/relationships" r:embed="rId1"/>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C2EBB9-EB9A-4638-BA85-4EAFF4A2F660}">
      <dsp:nvSpPr>
        <dsp:cNvPr id="0" name=""/>
        <dsp:cNvSpPr/>
      </dsp:nvSpPr>
      <dsp:spPr>
        <a:xfrm>
          <a:off x="3023171" y="707502"/>
          <a:ext cx="1051995" cy="76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n-CA" sz="1400" kern="1200" dirty="0"/>
            <a:t>Scenarios</a:t>
          </a:r>
          <a:endParaRPr lang="en-US" sz="1400" kern="1200" dirty="0"/>
        </a:p>
      </dsp:txBody>
      <dsp:txXfrm>
        <a:off x="3023171" y="707502"/>
        <a:ext cx="1051995" cy="760867"/>
      </dsp:txXfrm>
    </dsp:sp>
    <dsp:sp modelId="{437150D4-8BFD-4514-8773-C5ED364884B3}">
      <dsp:nvSpPr>
        <dsp:cNvPr id="0" name=""/>
        <dsp:cNvSpPr/>
      </dsp:nvSpPr>
      <dsp:spPr>
        <a:xfrm rot="16200000">
          <a:off x="2481394" y="1589221"/>
          <a:ext cx="785928" cy="786147"/>
        </a:xfrm>
        <a:prstGeom prst="ellipse">
          <a:avLst/>
        </a:prstGeom>
        <a:blipFill dpi="0" rotWithShape="1">
          <a:blip xmlns:r="http://schemas.openxmlformats.org/officeDocument/2006/relationships" r:embed="rId2"/>
          <a:srcRect/>
          <a:stretch>
            <a:fillRect l="-195533" t="-76966" r="-184251" b="-142888"/>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3A90EF-EF6C-4B52-8101-7A942BA7C3CB}">
      <dsp:nvSpPr>
        <dsp:cNvPr id="0" name=""/>
        <dsp:cNvSpPr/>
      </dsp:nvSpPr>
      <dsp:spPr>
        <a:xfrm>
          <a:off x="3331318" y="1600319"/>
          <a:ext cx="1051995" cy="76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n-CA" sz="1400" kern="1200" dirty="0"/>
            <a:t>Re-humanizing</a:t>
          </a:r>
          <a:endParaRPr lang="en-US" sz="1400" kern="1200" dirty="0"/>
        </a:p>
      </dsp:txBody>
      <dsp:txXfrm>
        <a:off x="3331318" y="1600319"/>
        <a:ext cx="1051995" cy="760867"/>
      </dsp:txXfrm>
    </dsp:sp>
    <dsp:sp modelId="{3451A229-301B-480A-8C33-62CAC9895FF5}">
      <dsp:nvSpPr>
        <dsp:cNvPr id="0" name=""/>
        <dsp:cNvSpPr/>
      </dsp:nvSpPr>
      <dsp:spPr>
        <a:xfrm>
          <a:off x="2177630" y="2496219"/>
          <a:ext cx="785928" cy="786147"/>
        </a:xfrm>
        <a:prstGeom prst="ellipse">
          <a:avLst/>
        </a:prstGeom>
        <a:blipFill>
          <a:blip xmlns:r="http://schemas.openxmlformats.org/officeDocument/2006/relationships" r:embed="rId3"/>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38B64-CB31-485D-A4C2-41359E40683C}">
      <dsp:nvSpPr>
        <dsp:cNvPr id="0" name=""/>
        <dsp:cNvSpPr/>
      </dsp:nvSpPr>
      <dsp:spPr>
        <a:xfrm>
          <a:off x="3023171" y="2512251"/>
          <a:ext cx="1051995" cy="76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n-CA" sz="1400" kern="1200" dirty="0"/>
            <a:t>Multi-criteria decision making</a:t>
          </a:r>
          <a:endParaRPr lang="en-US" sz="1400" kern="1200" dirty="0"/>
        </a:p>
      </dsp:txBody>
      <dsp:txXfrm>
        <a:off x="3023171" y="2512251"/>
        <a:ext cx="1051995" cy="76086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r>
              <a:rPr lang="en-CA" sz="1100" b="0" i="0" u="none" strike="noStrike" cap="none" dirty="0">
                <a:solidFill>
                  <a:srgbClr val="000000"/>
                </a:solidFill>
                <a:effectLst/>
                <a:latin typeface="Arial"/>
                <a:ea typeface="Arial"/>
                <a:cs typeface="Arial"/>
                <a:sym typeface="Arial"/>
              </a:rPr>
              <a:t>Agricultural water management is a common practice to manage water on agricultural lands to have better control over issues such as flooding, irrigation in times of drought, nutrient management, and crop yield.</a:t>
            </a:r>
          </a:p>
          <a:p>
            <a:pPr lvl="0"/>
            <a:r>
              <a:rPr lang="en-CA" sz="1100" b="0" i="0" u="none" strike="noStrike" cap="none" dirty="0">
                <a:solidFill>
                  <a:srgbClr val="000000"/>
                </a:solidFill>
                <a:effectLst/>
                <a:latin typeface="Arial"/>
                <a:ea typeface="Arial"/>
                <a:cs typeface="Arial"/>
                <a:sym typeface="Arial"/>
              </a:rPr>
              <a:t>With tightening profit margins and rising agriculture production costs, increasing land productivity through agricultural drainage is important not only for farmer’s livelihoods but for the economic development of rural Saskatchewan </a:t>
            </a:r>
          </a:p>
          <a:p>
            <a:pPr lvl="0"/>
            <a:r>
              <a:rPr lang="en-CA" sz="1100" b="0" i="0" u="none" strike="noStrike" cap="none" dirty="0">
                <a:solidFill>
                  <a:srgbClr val="000000"/>
                </a:solidFill>
                <a:effectLst/>
                <a:latin typeface="Arial"/>
                <a:ea typeface="Arial"/>
                <a:cs typeface="Arial"/>
                <a:sym typeface="Arial"/>
              </a:rPr>
              <a:t>Agricultural drainage has complex social and ecological consequences and trade-offs, which make it difficult to govern effectively. </a:t>
            </a:r>
          </a:p>
          <a:p>
            <a:pPr lvl="0"/>
            <a:r>
              <a:rPr lang="en-CA" sz="1100" b="0" i="0" u="none" strike="noStrike" cap="none" dirty="0">
                <a:solidFill>
                  <a:srgbClr val="000000"/>
                </a:solidFill>
                <a:effectLst/>
                <a:latin typeface="Arial"/>
                <a:ea typeface="Arial"/>
                <a:cs typeface="Arial"/>
                <a:sym typeface="Arial"/>
              </a:rPr>
              <a:t>While landowners may use agricultural drainage to mitigate their own flooding issues, it can worsen downstream flood risk, decrease water quality, elevate nutrient export, and increase biodiversity loss (Breen et al., 2018). </a:t>
            </a:r>
          </a:p>
          <a:p>
            <a:pPr lvl="0"/>
            <a:r>
              <a:rPr lang="en-CA" sz="1100" b="0" i="0" u="none" strike="noStrike" cap="none" dirty="0">
                <a:solidFill>
                  <a:srgbClr val="000000"/>
                </a:solidFill>
                <a:effectLst/>
                <a:latin typeface="Arial"/>
                <a:ea typeface="Arial"/>
                <a:cs typeface="Arial"/>
                <a:sym typeface="Arial"/>
              </a:rPr>
              <a:t>Not surprisingly, agricultural drainage is often a contentious topic that divides communities as they debate the best way to manage land, water, and human values.</a:t>
            </a:r>
          </a:p>
          <a:p>
            <a:pPr lvl="0"/>
            <a:r>
              <a:rPr lang="en-CA" sz="1100" b="0" i="0" u="none" strike="noStrike" cap="none" dirty="0">
                <a:solidFill>
                  <a:srgbClr val="000000"/>
                </a:solidFill>
                <a:effectLst/>
                <a:latin typeface="Arial"/>
                <a:ea typeface="Arial"/>
                <a:cs typeface="Arial"/>
                <a:sym typeface="Arial"/>
              </a:rPr>
              <a:t>Our goal was to understand how we can better foster collaboration over conflict, support sustainable livelihoods for producers,</a:t>
            </a:r>
            <a:r>
              <a:rPr lang="en-CA" sz="1100" b="1" i="0" u="none" strike="noStrike" cap="none" dirty="0">
                <a:solidFill>
                  <a:srgbClr val="000000"/>
                </a:solidFill>
                <a:effectLst/>
                <a:latin typeface="Arial"/>
                <a:ea typeface="Arial"/>
                <a:cs typeface="Arial"/>
                <a:sym typeface="Arial"/>
              </a:rPr>
              <a:t> </a:t>
            </a:r>
            <a:r>
              <a:rPr lang="en-CA" sz="1100" b="0" i="0" u="none" strike="noStrike" cap="none" dirty="0">
                <a:solidFill>
                  <a:srgbClr val="000000"/>
                </a:solidFill>
                <a:effectLst/>
                <a:latin typeface="Arial"/>
                <a:ea typeface="Arial"/>
                <a:cs typeface="Arial"/>
                <a:sym typeface="Arial"/>
              </a:rPr>
              <a:t>while addressing wildlife and water quality and flow concerns, and deal with a changing climate that includes more extreme swings in water availability. </a:t>
            </a:r>
          </a:p>
          <a:p>
            <a:r>
              <a:rPr lang="en-CA" sz="1100" b="0" i="0" u="none" strike="noStrike" cap="none" dirty="0">
                <a:solidFill>
                  <a:srgbClr val="000000"/>
                </a:solidFill>
                <a:effectLst/>
                <a:latin typeface="Arial"/>
                <a:ea typeface="Arial"/>
                <a:cs typeface="Arial"/>
                <a:sym typeface="Arial"/>
              </a:rPr>
              <a:t>We were mainly concerned with the social dimensions of agricultural drainage, how it is managed and governed, and the conflicts that arise in the process.</a:t>
            </a:r>
            <a:r>
              <a:rPr lang="en-CA" sz="1200" dirty="0">
                <a:effectLst/>
              </a:rPr>
              <a:t> </a:t>
            </a:r>
          </a:p>
          <a:p>
            <a:pPr lvl="0"/>
            <a:r>
              <a:rPr lang="en-CA" sz="1100" b="0" i="0" u="none" strike="noStrike" cap="none" dirty="0">
                <a:solidFill>
                  <a:srgbClr val="000000"/>
                </a:solidFill>
                <a:effectLst/>
                <a:latin typeface="Arial"/>
                <a:ea typeface="Arial"/>
                <a:cs typeface="Arial"/>
                <a:sym typeface="Arial"/>
              </a:rPr>
              <a:t>The team chose to focus on three specific drainage networks in Southern Saskatchewan: Dry Lake, Black Bird Creek, and Atwater-</a:t>
            </a:r>
            <a:r>
              <a:rPr lang="en-CA" sz="1100" b="0" i="0" u="none" strike="noStrike" cap="none" dirty="0" err="1">
                <a:solidFill>
                  <a:srgbClr val="000000"/>
                </a:solidFill>
                <a:effectLst/>
                <a:latin typeface="Arial"/>
                <a:ea typeface="Arial"/>
                <a:cs typeface="Arial"/>
                <a:sym typeface="Arial"/>
              </a:rPr>
              <a:t>Kaposvar</a:t>
            </a:r>
            <a:r>
              <a:rPr lang="en-CA" sz="1100" b="0" i="0" u="none" strike="noStrike" cap="none" dirty="0">
                <a:solidFill>
                  <a:srgbClr val="000000"/>
                </a:solidFill>
                <a:effectLst/>
                <a:latin typeface="Arial"/>
                <a:ea typeface="Arial"/>
                <a:cs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200" b="0" i="0" u="none" strike="noStrike" cap="none" dirty="0">
                <a:solidFill>
                  <a:srgbClr val="000000"/>
                </a:solidFill>
                <a:effectLst/>
                <a:latin typeface="Arial"/>
                <a:ea typeface="Arial"/>
                <a:cs typeface="Arial"/>
                <a:sym typeface="Arial"/>
              </a:rPr>
              <a:t>Our methods were </a:t>
            </a:r>
            <a:r>
              <a:rPr lang="en" sz="1200" b="0" i="0" u="none" strike="noStrike" cap="none" dirty="0">
                <a:solidFill>
                  <a:srgbClr val="000000"/>
                </a:solidFill>
                <a:effectLst/>
                <a:latin typeface="Arial"/>
                <a:ea typeface="Arial"/>
                <a:cs typeface="Arial"/>
                <a:sym typeface="Arial"/>
              </a:rPr>
              <a:t>l</a:t>
            </a:r>
            <a:r>
              <a:rPr lang="en" sz="1200" dirty="0"/>
              <a:t>iterature review, key informant/stakeholder interviews, site tours, and an ethnographic film  </a:t>
            </a:r>
            <a:endParaRPr lang="en-CA" sz="12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200" b="0" i="0" u="none" strike="noStrike" cap="none" dirty="0">
                <a:solidFill>
                  <a:srgbClr val="000000"/>
                </a:solidFill>
                <a:effectLst/>
                <a:latin typeface="Arial"/>
                <a:ea typeface="Arial"/>
                <a:cs typeface="Arial"/>
                <a:sym typeface="Arial"/>
              </a:rPr>
              <a:t>A semi- structured interview guide was used to complete 32 interviews with 36 informants.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200" b="0" i="0" u="none" strike="noStrike" cap="none" dirty="0">
                <a:solidFill>
                  <a:srgbClr val="000000"/>
                </a:solidFill>
                <a:effectLst/>
                <a:latin typeface="Arial"/>
                <a:ea typeface="Arial"/>
                <a:cs typeface="Arial"/>
                <a:sym typeface="Arial"/>
              </a:rPr>
              <a:t>Interviews were analyzed using </a:t>
            </a:r>
            <a:r>
              <a:rPr lang="en-CA" sz="1200" b="0" i="0" u="none" strike="noStrike" cap="none" dirty="0" err="1">
                <a:solidFill>
                  <a:srgbClr val="000000"/>
                </a:solidFill>
                <a:effectLst/>
                <a:latin typeface="Arial"/>
                <a:ea typeface="Arial"/>
                <a:cs typeface="Arial"/>
                <a:sym typeface="Arial"/>
              </a:rPr>
              <a:t>Nvivo</a:t>
            </a:r>
            <a:r>
              <a:rPr lang="en-CA" sz="1200" b="0" i="0" u="none" strike="noStrike" cap="none" dirty="0">
                <a:solidFill>
                  <a:srgbClr val="000000"/>
                </a:solidFill>
                <a:effectLst/>
                <a:latin typeface="Arial"/>
                <a:ea typeface="Arial"/>
                <a:cs typeface="Arial"/>
                <a:sym typeface="Arial"/>
              </a:rPr>
              <a:t> qualitative software through coding to the variables of the Social-Ecological Systems Framework and using open coding, looking for emergent findings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200" b="0" i="0" u="none" strike="noStrike" cap="none" dirty="0">
                <a:solidFill>
                  <a:srgbClr val="000000"/>
                </a:solidFill>
                <a:effectLst/>
                <a:latin typeface="Arial"/>
                <a:ea typeface="Arial"/>
                <a:cs typeface="Arial"/>
                <a:sym typeface="Arial"/>
              </a:rPr>
              <a:t>The project continue to check back in with participants with emerging findings in various ways to member check findings </a:t>
            </a:r>
          </a:p>
          <a:p>
            <a:pPr lvl="0"/>
            <a:endParaRPr lang="en" sz="1200" dirty="0">
              <a:solidFill>
                <a:schemeClr val="dk1"/>
              </a:solidFill>
            </a:endParaRPr>
          </a:p>
          <a:p>
            <a:pPr marL="457200" lvl="0" indent="-298450" algn="l" rtl="0">
              <a:spcBef>
                <a:spcPts val="0"/>
              </a:spcBef>
              <a:spcAft>
                <a:spcPts val="0"/>
              </a:spcAft>
              <a:buClr>
                <a:schemeClr val="dk1"/>
              </a:buClr>
              <a:buSzPts val="1100"/>
              <a:buChar char="●"/>
            </a:pPr>
            <a:endParaRPr lang="en" sz="1200" dirty="0">
              <a:solidFill>
                <a:schemeClr val="dk1"/>
              </a:solidFill>
            </a:endParaRPr>
          </a:p>
          <a:p>
            <a:pPr marL="457200" lvl="0" indent="-298450" algn="l" rtl="0">
              <a:spcBef>
                <a:spcPts val="0"/>
              </a:spcBef>
              <a:spcAft>
                <a:spcPts val="0"/>
              </a:spcAft>
              <a:buClr>
                <a:schemeClr val="dk1"/>
              </a:buClr>
              <a:buSzPts val="1100"/>
              <a:buChar char="●"/>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r>
              <a:rPr lang="en-CA" sz="1100" b="0" i="0" u="none" strike="noStrike" cap="none" dirty="0">
                <a:solidFill>
                  <a:srgbClr val="000000"/>
                </a:solidFill>
                <a:effectLst/>
                <a:latin typeface="Arial"/>
                <a:ea typeface="Arial"/>
                <a:cs typeface="Arial"/>
                <a:sym typeface="Arial"/>
              </a:rPr>
              <a:t>Conflict over agricultural water management exhibits all features of an escalated natural resource conflict</a:t>
            </a:r>
          </a:p>
          <a:p>
            <a:pPr lvl="1"/>
            <a:r>
              <a:rPr lang="en-CA" sz="1100" b="0" i="0" u="none" strike="noStrike" cap="none" dirty="0">
                <a:solidFill>
                  <a:srgbClr val="000000"/>
                </a:solidFill>
                <a:effectLst/>
                <a:latin typeface="Arial"/>
                <a:ea typeface="Arial"/>
                <a:cs typeface="Arial"/>
                <a:sym typeface="Arial"/>
              </a:rPr>
              <a:t>Othering</a:t>
            </a:r>
          </a:p>
          <a:p>
            <a:pPr lvl="1"/>
            <a:r>
              <a:rPr lang="en-CA" sz="1100" b="0" i="0" u="none" strike="noStrike" cap="none" dirty="0">
                <a:solidFill>
                  <a:srgbClr val="000000"/>
                </a:solidFill>
                <a:effectLst/>
                <a:latin typeface="Arial"/>
                <a:ea typeface="Arial"/>
                <a:cs typeface="Arial"/>
                <a:sym typeface="Arial"/>
              </a:rPr>
              <a:t>Mistrust</a:t>
            </a:r>
          </a:p>
          <a:p>
            <a:pPr lvl="1"/>
            <a:r>
              <a:rPr lang="en-CA" sz="1100" b="0" i="0" u="none" strike="noStrike" cap="none" dirty="0">
                <a:solidFill>
                  <a:srgbClr val="000000"/>
                </a:solidFill>
                <a:effectLst/>
                <a:latin typeface="Arial"/>
                <a:ea typeface="Arial"/>
                <a:cs typeface="Arial"/>
                <a:sym typeface="Arial"/>
              </a:rPr>
              <a:t>Policy failure</a:t>
            </a:r>
          </a:p>
          <a:p>
            <a:pPr lvl="1"/>
            <a:r>
              <a:rPr lang="en-CA" sz="1100" b="0" i="0" u="none" strike="noStrike" cap="none" dirty="0">
                <a:solidFill>
                  <a:srgbClr val="000000"/>
                </a:solidFill>
                <a:effectLst/>
                <a:latin typeface="Arial"/>
                <a:ea typeface="Arial"/>
                <a:cs typeface="Arial"/>
                <a:sym typeface="Arial"/>
              </a:rPr>
              <a:t>Shared values</a:t>
            </a:r>
          </a:p>
          <a:p>
            <a:pPr lvl="0"/>
            <a:r>
              <a:rPr lang="en-CA" sz="1100" b="0" i="0" u="none" strike="noStrike" cap="none" dirty="0">
                <a:solidFill>
                  <a:srgbClr val="000000"/>
                </a:solidFill>
                <a:effectLst/>
                <a:latin typeface="Arial"/>
                <a:ea typeface="Arial"/>
                <a:cs typeface="Arial"/>
                <a:sym typeface="Arial"/>
              </a:rPr>
              <a:t>People appear to be operating from different “water worlds”</a:t>
            </a:r>
          </a:p>
          <a:p>
            <a:pPr lvl="0"/>
            <a:r>
              <a:rPr lang="en-CA" sz="1100" b="0" i="0" u="none" strike="noStrike" cap="none" dirty="0">
                <a:solidFill>
                  <a:srgbClr val="000000"/>
                </a:solidFill>
                <a:effectLst/>
                <a:latin typeface="Arial"/>
                <a:ea typeface="Arial"/>
                <a:cs typeface="Arial"/>
                <a:sym typeface="Arial"/>
              </a:rPr>
              <a:t>The more the conflict escalates the more people become entrenched in their water worlds</a:t>
            </a:r>
          </a:p>
          <a:p>
            <a:pPr lvl="1"/>
            <a:r>
              <a:rPr lang="en-CA" sz="1100" b="0" i="0" u="none" strike="noStrike" cap="none" dirty="0">
                <a:solidFill>
                  <a:srgbClr val="000000"/>
                </a:solidFill>
                <a:effectLst/>
                <a:latin typeface="Arial"/>
                <a:ea typeface="Arial"/>
                <a:cs typeface="Arial"/>
                <a:sym typeface="Arial"/>
              </a:rPr>
              <a:t>The less willing they are to work together</a:t>
            </a:r>
          </a:p>
          <a:p>
            <a:pPr lvl="1"/>
            <a:r>
              <a:rPr lang="en-CA" sz="1100" b="0" i="0" u="none" strike="noStrike" cap="none" dirty="0">
                <a:solidFill>
                  <a:srgbClr val="000000"/>
                </a:solidFill>
                <a:effectLst/>
                <a:latin typeface="Arial"/>
                <a:ea typeface="Arial"/>
                <a:cs typeface="Arial"/>
                <a:sym typeface="Arial"/>
              </a:rPr>
              <a:t>And in turn the conflict is further escalated </a:t>
            </a:r>
          </a:p>
          <a:p>
            <a:pPr lvl="0"/>
            <a:r>
              <a:rPr lang="en-CA" dirty="0"/>
              <a:t>People emphasized the actions they take, the interactions they have with others, and how this relates to the governance system opposed to basing actions for agricultural drainage on ecological rules. </a:t>
            </a:r>
          </a:p>
          <a:p>
            <a:pPr lvl="0"/>
            <a:r>
              <a:rPr lang="en-CA" dirty="0"/>
              <a:t>Social constructions contribute to actions by actors, influencing governance systems, as well as other parts of the social-ecological system (e.g., wetland definitions).</a:t>
            </a:r>
          </a:p>
          <a:p>
            <a:pPr lvl="0"/>
            <a:r>
              <a:rPr lang="en-CA" dirty="0"/>
              <a:t>Concepts created to facilitate governance, which on the surface, seem to be science-based and a-political, in fact introduce the possibility of new forms of power differentials (e.g., adequate outlet).</a:t>
            </a:r>
          </a:p>
          <a:p>
            <a:pPr lvl="0"/>
            <a:r>
              <a:rPr lang="en-CA" dirty="0"/>
              <a:t>Data emerges as a way people try to claim/reclaim power. </a:t>
            </a:r>
          </a:p>
          <a:p>
            <a:pPr marL="457200" lvl="0" indent="0" algn="l" rtl="0">
              <a:spcBef>
                <a:spcPts val="0"/>
              </a:spcBef>
              <a:spcAft>
                <a:spcPts val="0"/>
              </a:spcAft>
              <a:buNone/>
            </a:pPr>
            <a:endParaRPr lang="en-CA" dirty="0">
              <a:solidFill>
                <a:schemeClr val="dk1"/>
              </a:solidFill>
            </a:endParaRPr>
          </a:p>
          <a:p>
            <a:pPr lvl="0"/>
            <a:endParaRPr lang="en-CA" sz="1100" b="0" i="0" u="none" strike="noStrike" cap="none" dirty="0">
              <a:solidFill>
                <a:srgbClr val="000000"/>
              </a:solidFill>
              <a:effectLst/>
              <a:latin typeface="Arial"/>
              <a:ea typeface="Arial"/>
              <a:cs typeface="Arial"/>
              <a:sym typeface="Arial"/>
            </a:endParaRPr>
          </a:p>
          <a:p>
            <a:pPr lvl="0"/>
            <a:endParaRPr lang="en-CA" sz="1100" b="0" i="0" u="none" strike="noStrike" cap="none" dirty="0">
              <a:solidFill>
                <a:srgbClr val="000000"/>
              </a:solidFill>
              <a:effectLst/>
              <a:latin typeface="Arial"/>
              <a:ea typeface="Arial"/>
              <a:cs typeface="Arial"/>
              <a:sym typeface="Arial"/>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49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r>
              <a:rPr lang="en-CA" sz="1100" b="0" i="0" u="none" strike="noStrike" cap="none" dirty="0">
                <a:solidFill>
                  <a:srgbClr val="000000"/>
                </a:solidFill>
                <a:effectLst/>
                <a:latin typeface="Arial"/>
                <a:ea typeface="Arial"/>
                <a:cs typeface="Arial"/>
                <a:sym typeface="Arial"/>
              </a:rPr>
              <a:t>Conflict over agricultural water management exhibits all features of an escalated natural resource conflict</a:t>
            </a:r>
          </a:p>
          <a:p>
            <a:pPr lvl="1"/>
            <a:r>
              <a:rPr lang="en-CA" sz="1100" b="0" i="0" u="none" strike="noStrike" cap="none" dirty="0">
                <a:solidFill>
                  <a:srgbClr val="000000"/>
                </a:solidFill>
                <a:effectLst/>
                <a:latin typeface="Arial"/>
                <a:ea typeface="Arial"/>
                <a:cs typeface="Arial"/>
                <a:sym typeface="Arial"/>
              </a:rPr>
              <a:t>Othering</a:t>
            </a:r>
          </a:p>
          <a:p>
            <a:pPr lvl="1"/>
            <a:r>
              <a:rPr lang="en-CA" sz="1100" b="0" i="0" u="none" strike="noStrike" cap="none" dirty="0">
                <a:solidFill>
                  <a:srgbClr val="000000"/>
                </a:solidFill>
                <a:effectLst/>
                <a:latin typeface="Arial"/>
                <a:ea typeface="Arial"/>
                <a:cs typeface="Arial"/>
                <a:sym typeface="Arial"/>
              </a:rPr>
              <a:t>Mistrust</a:t>
            </a:r>
          </a:p>
          <a:p>
            <a:pPr lvl="1"/>
            <a:r>
              <a:rPr lang="en-CA" sz="1100" b="0" i="0" u="none" strike="noStrike" cap="none" dirty="0">
                <a:solidFill>
                  <a:srgbClr val="000000"/>
                </a:solidFill>
                <a:effectLst/>
                <a:latin typeface="Arial"/>
                <a:ea typeface="Arial"/>
                <a:cs typeface="Arial"/>
                <a:sym typeface="Arial"/>
              </a:rPr>
              <a:t>Policy failure</a:t>
            </a:r>
          </a:p>
          <a:p>
            <a:pPr lvl="1"/>
            <a:r>
              <a:rPr lang="en-CA" sz="1100" b="0" i="0" u="none" strike="noStrike" cap="none" dirty="0">
                <a:solidFill>
                  <a:srgbClr val="000000"/>
                </a:solidFill>
                <a:effectLst/>
                <a:latin typeface="Arial"/>
                <a:ea typeface="Arial"/>
                <a:cs typeface="Arial"/>
                <a:sym typeface="Arial"/>
              </a:rPr>
              <a:t>Shared values</a:t>
            </a:r>
          </a:p>
          <a:p>
            <a:pPr lvl="0"/>
            <a:r>
              <a:rPr lang="en-CA" sz="1100" b="0" i="0" u="none" strike="noStrike" cap="none" dirty="0">
                <a:solidFill>
                  <a:srgbClr val="000000"/>
                </a:solidFill>
                <a:effectLst/>
                <a:latin typeface="Arial"/>
                <a:ea typeface="Arial"/>
                <a:cs typeface="Arial"/>
                <a:sym typeface="Arial"/>
              </a:rPr>
              <a:t>People appear to be operating from different “water worlds”</a:t>
            </a:r>
          </a:p>
          <a:p>
            <a:pPr lvl="0"/>
            <a:r>
              <a:rPr lang="en-CA" sz="1100" b="0" i="0" u="none" strike="noStrike" cap="none" dirty="0">
                <a:solidFill>
                  <a:srgbClr val="000000"/>
                </a:solidFill>
                <a:effectLst/>
                <a:latin typeface="Arial"/>
                <a:ea typeface="Arial"/>
                <a:cs typeface="Arial"/>
                <a:sym typeface="Arial"/>
              </a:rPr>
              <a:t>The more the conflict escalates the more people become entrenched in their water worlds</a:t>
            </a:r>
          </a:p>
          <a:p>
            <a:pPr lvl="1"/>
            <a:r>
              <a:rPr lang="en-CA" sz="1100" b="0" i="0" u="none" strike="noStrike" cap="none" dirty="0">
                <a:solidFill>
                  <a:srgbClr val="000000"/>
                </a:solidFill>
                <a:effectLst/>
                <a:latin typeface="Arial"/>
                <a:ea typeface="Arial"/>
                <a:cs typeface="Arial"/>
                <a:sym typeface="Arial"/>
              </a:rPr>
              <a:t>The less willing they are to work together</a:t>
            </a:r>
          </a:p>
          <a:p>
            <a:pPr lvl="1"/>
            <a:r>
              <a:rPr lang="en-CA" sz="1100" b="0" i="0" u="none" strike="noStrike" cap="none" dirty="0">
                <a:solidFill>
                  <a:srgbClr val="000000"/>
                </a:solidFill>
                <a:effectLst/>
                <a:latin typeface="Arial"/>
                <a:ea typeface="Arial"/>
                <a:cs typeface="Arial"/>
                <a:sym typeface="Arial"/>
              </a:rPr>
              <a:t>And in turn the conflict is further escalated </a:t>
            </a:r>
          </a:p>
          <a:p>
            <a:pPr lvl="0"/>
            <a:r>
              <a:rPr lang="en-CA" dirty="0"/>
              <a:t>People emphasized the actions they take, the interactions they have with others, and how this relates to the governance system opposed to basing actions for agricultural drainage on ecological rules. </a:t>
            </a:r>
          </a:p>
          <a:p>
            <a:pPr lvl="0"/>
            <a:r>
              <a:rPr lang="en-CA" dirty="0"/>
              <a:t>Social constructions contribute to actions by actors, influencing governance systems, as well as other parts of the social-ecological system (e.g., wetland definitions).</a:t>
            </a:r>
          </a:p>
          <a:p>
            <a:pPr lvl="0"/>
            <a:r>
              <a:rPr lang="en-CA" dirty="0"/>
              <a:t>Concepts created to facilitate governance, which on the surface, seem to be science-based and a-political, in fact introduce the possibility of new forms of power differentials (e.g., adequate outlet).</a:t>
            </a:r>
          </a:p>
          <a:p>
            <a:pPr lvl="0"/>
            <a:r>
              <a:rPr lang="en-CA" dirty="0"/>
              <a:t>Data emerges as a way people try to claim/reclaim power. </a:t>
            </a:r>
          </a:p>
          <a:p>
            <a:pPr marL="457200" lvl="0" indent="0" algn="l" rtl="0">
              <a:spcBef>
                <a:spcPts val="0"/>
              </a:spcBef>
              <a:spcAft>
                <a:spcPts val="0"/>
              </a:spcAft>
              <a:buNone/>
            </a:pPr>
            <a:endParaRPr lang="en-CA" dirty="0">
              <a:solidFill>
                <a:schemeClr val="dk1"/>
              </a:solidFill>
            </a:endParaRPr>
          </a:p>
          <a:p>
            <a:pPr lvl="0"/>
            <a:endParaRPr lang="en-CA" sz="1100" b="0" i="0" u="none" strike="noStrike" cap="none" dirty="0">
              <a:solidFill>
                <a:srgbClr val="000000"/>
              </a:solidFill>
              <a:effectLst/>
              <a:latin typeface="Arial"/>
              <a:ea typeface="Arial"/>
              <a:cs typeface="Arial"/>
              <a:sym typeface="Arial"/>
            </a:endParaRPr>
          </a:p>
          <a:p>
            <a:pPr lvl="0"/>
            <a:endParaRPr lang="en-CA" sz="1100" b="0" i="0" u="none" strike="noStrike" cap="none" dirty="0">
              <a:solidFill>
                <a:srgbClr val="000000"/>
              </a:solidFill>
              <a:effectLst/>
              <a:latin typeface="Arial"/>
              <a:ea typeface="Arial"/>
              <a:cs typeface="Arial"/>
              <a:sym typeface="Arial"/>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lvl="0"/>
            <a:r>
              <a:rPr lang="en-CA" sz="1100" b="0" i="0" u="none" strike="noStrike" cap="none" dirty="0">
                <a:solidFill>
                  <a:srgbClr val="000000"/>
                </a:solidFill>
                <a:effectLst/>
                <a:latin typeface="Arial"/>
                <a:ea typeface="Arial"/>
                <a:cs typeface="Arial"/>
                <a:sym typeface="Arial"/>
              </a:rPr>
              <a:t>Conflict over agricultural water management exhibits all features of an escalated natural resource conflict</a:t>
            </a:r>
          </a:p>
          <a:p>
            <a:pPr lvl="1"/>
            <a:r>
              <a:rPr lang="en-CA" sz="1100" b="0" i="0" u="none" strike="noStrike" cap="none" dirty="0">
                <a:solidFill>
                  <a:srgbClr val="000000"/>
                </a:solidFill>
                <a:effectLst/>
                <a:latin typeface="Arial"/>
                <a:ea typeface="Arial"/>
                <a:cs typeface="Arial"/>
                <a:sym typeface="Arial"/>
              </a:rPr>
              <a:t>Othering</a:t>
            </a:r>
          </a:p>
          <a:p>
            <a:pPr lvl="1"/>
            <a:r>
              <a:rPr lang="en-CA" sz="1100" b="0" i="0" u="none" strike="noStrike" cap="none" dirty="0">
                <a:solidFill>
                  <a:srgbClr val="000000"/>
                </a:solidFill>
                <a:effectLst/>
                <a:latin typeface="Arial"/>
                <a:ea typeface="Arial"/>
                <a:cs typeface="Arial"/>
                <a:sym typeface="Arial"/>
              </a:rPr>
              <a:t>Mistrust</a:t>
            </a:r>
          </a:p>
          <a:p>
            <a:pPr lvl="1"/>
            <a:r>
              <a:rPr lang="en-CA" sz="1100" b="0" i="0" u="none" strike="noStrike" cap="none" dirty="0">
                <a:solidFill>
                  <a:srgbClr val="000000"/>
                </a:solidFill>
                <a:effectLst/>
                <a:latin typeface="Arial"/>
                <a:ea typeface="Arial"/>
                <a:cs typeface="Arial"/>
                <a:sym typeface="Arial"/>
              </a:rPr>
              <a:t>Policy failure</a:t>
            </a:r>
          </a:p>
          <a:p>
            <a:pPr lvl="1"/>
            <a:r>
              <a:rPr lang="en-CA" sz="1100" b="0" i="0" u="none" strike="noStrike" cap="none" dirty="0">
                <a:solidFill>
                  <a:srgbClr val="000000"/>
                </a:solidFill>
                <a:effectLst/>
                <a:latin typeface="Arial"/>
                <a:ea typeface="Arial"/>
                <a:cs typeface="Arial"/>
                <a:sym typeface="Arial"/>
              </a:rPr>
              <a:t>Shared values</a:t>
            </a:r>
          </a:p>
          <a:p>
            <a:pPr lvl="0"/>
            <a:r>
              <a:rPr lang="en-CA" sz="1100" b="0" i="0" u="none" strike="noStrike" cap="none" dirty="0">
                <a:solidFill>
                  <a:srgbClr val="000000"/>
                </a:solidFill>
                <a:effectLst/>
                <a:latin typeface="Arial"/>
                <a:ea typeface="Arial"/>
                <a:cs typeface="Arial"/>
                <a:sym typeface="Arial"/>
              </a:rPr>
              <a:t>People appear to be operating from different “water worlds”</a:t>
            </a:r>
          </a:p>
          <a:p>
            <a:pPr lvl="0"/>
            <a:r>
              <a:rPr lang="en-CA" sz="1100" b="0" i="0" u="none" strike="noStrike" cap="none" dirty="0">
                <a:solidFill>
                  <a:srgbClr val="000000"/>
                </a:solidFill>
                <a:effectLst/>
                <a:latin typeface="Arial"/>
                <a:ea typeface="Arial"/>
                <a:cs typeface="Arial"/>
                <a:sym typeface="Arial"/>
              </a:rPr>
              <a:t>The more the conflict escalates the more people become entrenched in their water worlds</a:t>
            </a:r>
          </a:p>
          <a:p>
            <a:pPr lvl="1"/>
            <a:r>
              <a:rPr lang="en-CA" sz="1100" b="0" i="0" u="none" strike="noStrike" cap="none" dirty="0">
                <a:solidFill>
                  <a:srgbClr val="000000"/>
                </a:solidFill>
                <a:effectLst/>
                <a:latin typeface="Arial"/>
                <a:ea typeface="Arial"/>
                <a:cs typeface="Arial"/>
                <a:sym typeface="Arial"/>
              </a:rPr>
              <a:t>The less willing they are to work together</a:t>
            </a:r>
          </a:p>
          <a:p>
            <a:pPr lvl="1"/>
            <a:r>
              <a:rPr lang="en-CA" sz="1100" b="0" i="0" u="none" strike="noStrike" cap="none" dirty="0">
                <a:solidFill>
                  <a:srgbClr val="000000"/>
                </a:solidFill>
                <a:effectLst/>
                <a:latin typeface="Arial"/>
                <a:ea typeface="Arial"/>
                <a:cs typeface="Arial"/>
                <a:sym typeface="Arial"/>
              </a:rPr>
              <a:t>And in turn the conflict is further escalated </a:t>
            </a:r>
          </a:p>
          <a:p>
            <a:pPr lvl="0"/>
            <a:r>
              <a:rPr lang="en-CA" dirty="0"/>
              <a:t>People emphasized the actions they take, the interactions they have with others, and how this relates to the governance system opposed to basing actions for agricultural drainage on ecological rules. </a:t>
            </a:r>
          </a:p>
          <a:p>
            <a:pPr lvl="0"/>
            <a:r>
              <a:rPr lang="en-CA" dirty="0"/>
              <a:t>Social constructions contribute to actions by actors, influencing governance systems, as well as other parts of the social-ecological system (e.g., wetland definitions).</a:t>
            </a:r>
          </a:p>
          <a:p>
            <a:pPr lvl="0"/>
            <a:r>
              <a:rPr lang="en-CA" dirty="0"/>
              <a:t>Concepts created to facilitate governance, which on the surface, seem to be science-based and a-political, in fact introduce the possibility of new forms of power differentials (e.g., adequate outlet).</a:t>
            </a:r>
          </a:p>
          <a:p>
            <a:pPr lvl="0"/>
            <a:r>
              <a:rPr lang="en-CA" dirty="0"/>
              <a:t>Data emerges as a way people try to claim/reclaim power. </a:t>
            </a:r>
          </a:p>
          <a:p>
            <a:pPr marL="457200" lvl="0" indent="0" algn="l" rtl="0">
              <a:spcBef>
                <a:spcPts val="0"/>
              </a:spcBef>
              <a:spcAft>
                <a:spcPts val="0"/>
              </a:spcAft>
              <a:buNone/>
            </a:pPr>
            <a:endParaRPr lang="en-CA" dirty="0">
              <a:solidFill>
                <a:schemeClr val="dk1"/>
              </a:solidFill>
            </a:endParaRPr>
          </a:p>
          <a:p>
            <a:pPr lvl="0"/>
            <a:endParaRPr lang="en-CA" sz="1100" b="0" i="0" u="none" strike="noStrike" cap="none" dirty="0">
              <a:solidFill>
                <a:srgbClr val="000000"/>
              </a:solidFill>
              <a:effectLst/>
              <a:latin typeface="Arial"/>
              <a:ea typeface="Arial"/>
              <a:cs typeface="Arial"/>
              <a:sym typeface="Arial"/>
            </a:endParaRPr>
          </a:p>
          <a:p>
            <a:pPr lvl="0"/>
            <a:endParaRPr lang="en-CA" sz="1100" b="0" i="0" u="none" strike="noStrike" cap="none" dirty="0">
              <a:solidFill>
                <a:srgbClr val="000000"/>
              </a:solidFill>
              <a:effectLst/>
              <a:latin typeface="Arial"/>
              <a:ea typeface="Arial"/>
              <a:cs typeface="Arial"/>
              <a:sym typeface="Arial"/>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1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PT Sans Narrow"/>
              <a:ea typeface="PT Sans Narrow"/>
              <a:cs typeface="PT Sans Narrow"/>
              <a:sym typeface="PT Sans Narrow"/>
            </a:endParaRPr>
          </a:p>
          <a:p>
            <a:pPr lvl="0"/>
            <a:r>
              <a:rPr lang="en-CA" sz="1100" b="0" i="0" u="none" strike="noStrike" cap="none" dirty="0">
                <a:solidFill>
                  <a:srgbClr val="000000"/>
                </a:solidFill>
                <a:effectLst/>
                <a:latin typeface="Arial"/>
                <a:ea typeface="Arial"/>
                <a:cs typeface="Arial"/>
                <a:sym typeface="Arial"/>
              </a:rPr>
              <a:t>So how do we get stakeholder in this issue out of their worlds and we break this conflict cycle?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dirty="0">
                <a:solidFill>
                  <a:schemeClr val="dk1"/>
                </a:solidFill>
              </a:rPr>
              <a:t>Our project prioritizes working </a:t>
            </a:r>
            <a:r>
              <a:rPr lang="en-CA" sz="1100" b="0" i="0" u="none" strike="noStrike" cap="none" dirty="0">
                <a:solidFill>
                  <a:srgbClr val="000000"/>
                </a:solidFill>
                <a:effectLst/>
                <a:latin typeface="Arial"/>
                <a:ea typeface="Arial"/>
                <a:cs typeface="Arial"/>
                <a:sym typeface="Arial"/>
              </a:rPr>
              <a:t>earnestly with stakeholders in all aspects of agricultural drainage, including producers, landowners, watershed associations, stewardship groups, provincial authorities, and numerous interested NGOs.</a:t>
            </a:r>
          </a:p>
          <a:p>
            <a:pPr lvl="0"/>
            <a:r>
              <a:rPr lang="en-CA" sz="1100" b="0" i="0" u="none" strike="noStrike" cap="none" dirty="0">
                <a:solidFill>
                  <a:srgbClr val="000000"/>
                </a:solidFill>
                <a:effectLst/>
                <a:latin typeface="Arial"/>
                <a:ea typeface="Arial"/>
                <a:cs typeface="Arial"/>
                <a:sym typeface="Arial"/>
              </a:rPr>
              <a:t>We believe we need to get back to what we know about conflict management, and we need to start with re-humanizing the actors the people in this conflict</a:t>
            </a:r>
          </a:p>
          <a:p>
            <a:pPr lvl="0"/>
            <a:r>
              <a:rPr lang="en-CA" sz="1100" b="0" i="0" u="none" strike="noStrike" cap="none" dirty="0">
                <a:solidFill>
                  <a:srgbClr val="000000"/>
                </a:solidFill>
                <a:effectLst/>
                <a:latin typeface="Arial"/>
                <a:ea typeface="Arial"/>
                <a:cs typeface="Arial"/>
                <a:sym typeface="Arial"/>
              </a:rPr>
              <a:t>The Wetland/Wasteland short film aims to rehumanize stakeholders in agricultural drainage. </a:t>
            </a:r>
          </a:p>
          <a:p>
            <a:pPr lvl="0"/>
            <a:r>
              <a:rPr lang="en-CA" sz="1100" b="0" i="0" u="none" strike="noStrike" cap="none" dirty="0">
                <a:solidFill>
                  <a:srgbClr val="000000"/>
                </a:solidFill>
                <a:effectLst/>
                <a:latin typeface="Arial"/>
                <a:ea typeface="Arial"/>
                <a:cs typeface="Arial"/>
                <a:sym typeface="Arial"/>
              </a:rPr>
              <a:t>The full film will be publicly available in December 2019, so stay tuned for that. </a:t>
            </a:r>
          </a:p>
          <a:p>
            <a:pPr lvl="0"/>
            <a:r>
              <a:rPr lang="en-CA" sz="1100" b="0" i="0" u="none" strike="noStrike" cap="none" dirty="0">
                <a:solidFill>
                  <a:srgbClr val="000000"/>
                </a:solidFill>
                <a:effectLst/>
                <a:latin typeface="Arial"/>
                <a:ea typeface="Arial"/>
                <a:cs typeface="Arial"/>
                <a:sym typeface="Arial"/>
              </a:rPr>
              <a:t>Stakeholders have more in common then they think, and all want a sustainable and resilient rural Saskatchewan. </a:t>
            </a:r>
          </a:p>
          <a:p>
            <a:pPr lvl="0"/>
            <a:r>
              <a:rPr lang="en-CA" sz="1100" b="0" i="0" u="none" strike="noStrike" cap="none" dirty="0">
                <a:solidFill>
                  <a:srgbClr val="000000"/>
                </a:solidFill>
                <a:effectLst/>
                <a:latin typeface="Arial"/>
                <a:ea typeface="Arial"/>
                <a:cs typeface="Arial"/>
                <a:sym typeface="Arial"/>
              </a:rPr>
              <a:t>We hope moving forward with our policy scenario workshops as well as our multi-decision criteria exercises we will get closer to shared solutions and visions for agricultural drainage, where we can identify collaborative actions, needed information, and needed policy in order to make sustainable decisions for agricultural drainage that considered the multiple ecosystem services at play. </a:t>
            </a:r>
          </a:p>
          <a:p>
            <a:pPr marL="457200" lvl="0" indent="-317500" algn="l" rtl="0">
              <a:spcBef>
                <a:spcPts val="0"/>
              </a:spcBef>
              <a:spcAft>
                <a:spcPts val="0"/>
              </a:spcAft>
              <a:buSzPts val="1400"/>
              <a:buChar char="●"/>
            </a:pPr>
            <a:endParaRPr lang="en-CA" dirty="0">
              <a:solidFill>
                <a:schemeClr val="dk1"/>
              </a:solidFill>
            </a:endParaRPr>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hil.loring@uoguelph.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hyperlink" Target="https://gwf.usask.ca/drainag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5.xml"/><Relationship Id="rId7" Type="http://schemas.openxmlformats.org/officeDocument/2006/relationships/diagramQuickStyle" Target="../diagrams/quickStyle2.xml"/><Relationship Id="rId2" Type="http://schemas.openxmlformats.org/officeDocument/2006/relationships/slideLayout" Target="../slideLayouts/slideLayout1.xml"/><Relationship Id="rId1" Type="http://schemas.openxmlformats.org/officeDocument/2006/relationships/video" Target="https://www.youtube.com/embed/PupbdmsonTE" TargetMode="Externa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jpeg"/><Relationship Id="rId4" Type="http://schemas.openxmlformats.org/officeDocument/2006/relationships/image" Target="../media/image3.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coordinates: PI, email, website, </a:t>
            </a:r>
            <a:r>
              <a:rPr lang="en" dirty="0" err="1">
                <a:solidFill>
                  <a:srgbClr val="FFFFFF"/>
                </a:solidFill>
                <a:latin typeface="PT Sans Narrow"/>
                <a:ea typeface="PT Sans Narrow"/>
                <a:cs typeface="PT Sans Narrow"/>
                <a:sym typeface="PT Sans Narrow"/>
              </a:rPr>
              <a:t>etc</a:t>
            </a:r>
            <a:endParaRPr dirty="0">
              <a:solidFill>
                <a:srgbClr val="FFFFFF"/>
              </a:solidFill>
              <a:latin typeface="PT Sans Narrow"/>
              <a:ea typeface="PT Sans Narrow"/>
              <a:cs typeface="PT Sans Narrow"/>
              <a:sym typeface="PT Sans Narrow"/>
            </a:endParaRPr>
          </a:p>
        </p:txBody>
      </p:sp>
      <p:sp>
        <p:nvSpPr>
          <p:cNvPr id="71" name="Google Shape;71;p15"/>
          <p:cNvSpPr txBox="1"/>
          <p:nvPr/>
        </p:nvSpPr>
        <p:spPr>
          <a:xfrm>
            <a:off x="106750" y="177900"/>
            <a:ext cx="74361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Prairie Drainage Governance </a:t>
            </a:r>
            <a:endParaRPr sz="3000" dirty="0">
              <a:latin typeface="PT Sans Narrow"/>
              <a:ea typeface="PT Sans Narrow"/>
              <a:cs typeface="PT Sans Narrow"/>
              <a:sym typeface="PT Sans Narrow"/>
            </a:endParaRPr>
          </a:p>
        </p:txBody>
      </p:sp>
      <p:sp>
        <p:nvSpPr>
          <p:cNvPr id="72" name="Google Shape;72;p15"/>
          <p:cNvSpPr txBox="1"/>
          <p:nvPr/>
        </p:nvSpPr>
        <p:spPr>
          <a:xfrm>
            <a:off x="0" y="685636"/>
            <a:ext cx="5844108" cy="3772228"/>
          </a:xfrm>
          <a:prstGeom prst="rect">
            <a:avLst/>
          </a:prstGeom>
          <a:noFill/>
          <a:ln>
            <a:noFill/>
          </a:ln>
        </p:spPr>
        <p:txBody>
          <a:bodyPr spcFirstLastPara="1" wrap="square" lIns="91425" tIns="91425" rIns="91425" bIns="91425" anchor="t" anchorCtr="0">
            <a:noAutofit/>
          </a:bodyPr>
          <a:lstStyle/>
          <a:p>
            <a:pPr marL="457200" lvl="0" indent="-317500">
              <a:buSzPts val="1400"/>
              <a:buChar char="●"/>
            </a:pPr>
            <a:r>
              <a:rPr lang="en-CA" sz="1600" dirty="0"/>
              <a:t>How can we better foster collaboration over conflict, support sustainable livelihoods for farmers and ranchers while addressing wildlife and water quality and flow concerns, and deal with a changing climate that includes more extreme swings in water availability?</a:t>
            </a:r>
            <a:endParaRPr sz="1600" dirty="0"/>
          </a:p>
          <a:p>
            <a:pPr marL="457200" lvl="0" indent="0" algn="l" rtl="0">
              <a:spcBef>
                <a:spcPts val="0"/>
              </a:spcBef>
              <a:spcAft>
                <a:spcPts val="0"/>
              </a:spcAft>
              <a:buNone/>
            </a:pPr>
            <a:r>
              <a:rPr lang="en" sz="1600" dirty="0"/>
              <a:t>	</a:t>
            </a:r>
            <a:endParaRPr sz="1600" dirty="0"/>
          </a:p>
          <a:p>
            <a:pPr marL="914400" lvl="1" indent="-317500" algn="l" rtl="0">
              <a:spcBef>
                <a:spcPts val="0"/>
              </a:spcBef>
              <a:spcAft>
                <a:spcPts val="0"/>
              </a:spcAft>
              <a:buSzPts val="1400"/>
              <a:buChar char="○"/>
            </a:pPr>
            <a:r>
              <a:rPr lang="en" sz="1600" dirty="0"/>
              <a:t>Literature review, key informant/stakeholder interviews, site tours, and an ethnographic film  </a:t>
            </a:r>
          </a:p>
          <a:p>
            <a:pPr marL="914400" lvl="1" indent="-317500" algn="l" rtl="0">
              <a:spcBef>
                <a:spcPts val="0"/>
              </a:spcBef>
              <a:spcAft>
                <a:spcPts val="0"/>
              </a:spcAft>
              <a:buSzPts val="1400"/>
              <a:buChar char="○"/>
            </a:pPr>
            <a:endParaRPr sz="1600" dirty="0"/>
          </a:p>
          <a:p>
            <a:pPr marL="914400" lvl="1" indent="-317500">
              <a:buSzPts val="1400"/>
              <a:buChar char="○"/>
            </a:pPr>
            <a:r>
              <a:rPr lang="en-CA" sz="1600" dirty="0">
                <a:latin typeface="+mn-lt"/>
              </a:rPr>
              <a:t>Prairie Pothole Region (special focus on 3 drainage networks: Black Bird Creek, Dry Lake, Atwater-</a:t>
            </a:r>
            <a:r>
              <a:rPr lang="en-CA" sz="1600" dirty="0" err="1">
                <a:latin typeface="+mn-lt"/>
              </a:rPr>
              <a:t>Kaposvar</a:t>
            </a:r>
            <a:r>
              <a:rPr lang="en-CA" sz="1600" dirty="0">
                <a:latin typeface="+mn-lt"/>
              </a:rPr>
              <a:t>) </a:t>
            </a:r>
            <a:endParaRPr sz="1600" dirty="0">
              <a:latin typeface="+mn-lt"/>
            </a:endParaRPr>
          </a:p>
          <a:p>
            <a:pPr marL="457200" lvl="0" indent="0" algn="l" rtl="0">
              <a:spcBef>
                <a:spcPts val="0"/>
              </a:spcBef>
              <a:spcAft>
                <a:spcPts val="0"/>
              </a:spcAft>
              <a:buNone/>
            </a:pPr>
            <a:endParaRPr sz="1600" dirty="0">
              <a:solidFill>
                <a:schemeClr val="tx1"/>
              </a:solidFill>
            </a:endParaRPr>
          </a:p>
          <a:p>
            <a:pPr marL="457200" lvl="0" indent="-317500">
              <a:buSzPts val="1400"/>
              <a:buChar char="●"/>
            </a:pPr>
            <a:r>
              <a:rPr lang="en" sz="1600" dirty="0">
                <a:solidFill>
                  <a:schemeClr val="tx1"/>
                </a:solidFill>
              </a:rPr>
              <a:t>Phillip Loring, </a:t>
            </a:r>
            <a:r>
              <a:rPr lang="en-CA" sz="1600" dirty="0">
                <a:solidFill>
                  <a:schemeClr val="tx1"/>
                </a:solidFill>
                <a:hlinkClick r:id="rId3"/>
              </a:rPr>
              <a:t>phil.loring@uoguelph.ca</a:t>
            </a:r>
            <a:r>
              <a:rPr lang="en-CA" sz="1600" dirty="0">
                <a:solidFill>
                  <a:schemeClr val="tx1"/>
                </a:solidFill>
              </a:rPr>
              <a:t>, </a:t>
            </a:r>
            <a:r>
              <a:rPr lang="en" sz="1600" dirty="0">
                <a:solidFill>
                  <a:schemeClr val="tx1"/>
                </a:solidFill>
              </a:rPr>
              <a:t> </a:t>
            </a:r>
            <a:r>
              <a:rPr lang="en" sz="1600" dirty="0">
                <a:solidFill>
                  <a:schemeClr val="tx1"/>
                </a:solidFill>
                <a:hlinkClick r:id="rId4"/>
              </a:rPr>
              <a:t>https://gwf.usask.ca/drainage</a:t>
            </a:r>
            <a:r>
              <a:rPr lang="en" sz="1600" dirty="0">
                <a:solidFill>
                  <a:schemeClr val="tx1"/>
                </a:solidFill>
              </a:rPr>
              <a:t> </a:t>
            </a:r>
          </a:p>
          <a:p>
            <a:pPr marL="139700" lvl="1">
              <a:buSzPts val="1400"/>
            </a:pPr>
            <a:endParaRPr dirty="0">
              <a:solidFill>
                <a:schemeClr val="tx1"/>
              </a:solidFill>
            </a:endParaRPr>
          </a:p>
          <a:p>
            <a:pPr marL="0" lvl="0" indent="0" algn="l" rtl="0">
              <a:spcBef>
                <a:spcPts val="0"/>
              </a:spcBef>
              <a:spcAft>
                <a:spcPts val="0"/>
              </a:spcAft>
              <a:buNone/>
            </a:pPr>
            <a:endParaRPr dirty="0">
              <a:solidFill>
                <a:schemeClr val="tx1"/>
              </a:solidFill>
            </a:endParaRPr>
          </a:p>
          <a:p>
            <a:pPr marL="457200" lvl="0" indent="0" algn="l" rtl="0">
              <a:spcBef>
                <a:spcPts val="0"/>
              </a:spcBef>
              <a:spcAft>
                <a:spcPts val="0"/>
              </a:spcAft>
              <a:buNone/>
            </a:pPr>
            <a:endParaRPr dirty="0"/>
          </a:p>
        </p:txBody>
      </p:sp>
      <p:pic>
        <p:nvPicPr>
          <p:cNvPr id="73" name="Google Shape;73;p15"/>
          <p:cNvPicPr preferRelativeResize="0"/>
          <p:nvPr/>
        </p:nvPicPr>
        <p:blipFill>
          <a:blip r:embed="rId5">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Prairie Drainage Governance</a:t>
            </a:r>
          </a:p>
          <a:p>
            <a:pPr marL="0" lvl="0" indent="0" algn="l" rtl="0">
              <a:spcBef>
                <a:spcPts val="0"/>
              </a:spcBef>
              <a:spcAft>
                <a:spcPts val="0"/>
              </a:spcAft>
              <a:buNone/>
            </a:pPr>
            <a:endParaRPr dirty="0">
              <a:solidFill>
                <a:srgbClr val="FFFFFF"/>
              </a:solidFill>
              <a:latin typeface="PT Sans Narrow"/>
              <a:ea typeface="PT Sans Narrow"/>
              <a:cs typeface="PT Sans Narrow"/>
              <a:sym typeface="PT Sans Narrow"/>
            </a:endParaRPr>
          </a:p>
        </p:txBody>
      </p:sp>
      <p:pic>
        <p:nvPicPr>
          <p:cNvPr id="7" name="Picture 6">
            <a:extLst>
              <a:ext uri="{FF2B5EF4-FFF2-40B4-BE49-F238E27FC236}">
                <a16:creationId xmlns:a16="http://schemas.microsoft.com/office/drawing/2014/main" id="{C31FEDBF-73C5-CF4C-9204-A3F408BFAAF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32027" y="1051450"/>
            <a:ext cx="2888343" cy="2487128"/>
          </a:xfrm>
          <a:prstGeom prst="rect">
            <a:avLst/>
          </a:prstGeom>
        </p:spPr>
      </p:pic>
      <p:sp>
        <p:nvSpPr>
          <p:cNvPr id="2" name="TextBox 1">
            <a:extLst>
              <a:ext uri="{FF2B5EF4-FFF2-40B4-BE49-F238E27FC236}">
                <a16:creationId xmlns:a16="http://schemas.microsoft.com/office/drawing/2014/main" id="{7CAD6FF2-38A0-D241-BA09-B0C800D9F2FD}"/>
              </a:ext>
            </a:extLst>
          </p:cNvPr>
          <p:cNvSpPr txBox="1"/>
          <p:nvPr/>
        </p:nvSpPr>
        <p:spPr>
          <a:xfrm>
            <a:off x="5832026" y="3582630"/>
            <a:ext cx="2888343" cy="307777"/>
          </a:xfrm>
          <a:prstGeom prst="rect">
            <a:avLst/>
          </a:prstGeom>
          <a:noFill/>
        </p:spPr>
        <p:txBody>
          <a:bodyPr wrap="square" rtlCol="0">
            <a:spAutoFit/>
          </a:bodyPr>
          <a:lstStyle/>
          <a:p>
            <a:pPr algn="ctr"/>
            <a:r>
              <a:rPr lang="en-US" dirty="0"/>
              <a:t>Map Courtesy of Jared Wolfe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Title</a:t>
            </a:r>
            <a:endParaRPr dirty="0">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Conflict and Agricultural Drainage- Preliminary Findings   </a:t>
            </a:r>
            <a:endParaRPr sz="3000" dirty="0">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name</a:t>
            </a:r>
            <a:endParaRPr dirty="0">
              <a:solidFill>
                <a:srgbClr val="FFFFFF"/>
              </a:solidFill>
              <a:latin typeface="PT Sans Narrow"/>
              <a:ea typeface="PT Sans Narrow"/>
              <a:cs typeface="PT Sans Narrow"/>
              <a:sym typeface="PT Sans Narrow"/>
            </a:endParaRPr>
          </a:p>
        </p:txBody>
      </p:sp>
      <p:sp>
        <p:nvSpPr>
          <p:cNvPr id="12" name="TextBox 11">
            <a:extLst>
              <a:ext uri="{FF2B5EF4-FFF2-40B4-BE49-F238E27FC236}">
                <a16:creationId xmlns:a16="http://schemas.microsoft.com/office/drawing/2014/main" id="{237D5369-6AE8-664F-BCB4-922DBD41E5B4}"/>
              </a:ext>
            </a:extLst>
          </p:cNvPr>
          <p:cNvSpPr txBox="1"/>
          <p:nvPr/>
        </p:nvSpPr>
        <p:spPr>
          <a:xfrm>
            <a:off x="3960478" y="5558042"/>
            <a:ext cx="5687384"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A Precursor to Agent-based Modeling</a:t>
            </a:r>
            <a:endParaRPr lang="en-US" sz="2000" dirty="0">
              <a:latin typeface="Calibri" panose="020F0502020204030204"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31193B08-1071-4418-AECC-CCA3E97BBA56}"/>
              </a:ext>
            </a:extLst>
          </p:cNvPr>
          <p:cNvSpPr txBox="1">
            <a:spLocks/>
          </p:cNvSpPr>
          <p:nvPr/>
        </p:nvSpPr>
        <p:spPr>
          <a:xfrm>
            <a:off x="0" y="782399"/>
            <a:ext cx="9144000" cy="4525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buFont typeface="Arial" panose="020B0604020202020204" pitchFamily="34" charset="0"/>
              <a:buChar char="•"/>
            </a:pPr>
            <a:r>
              <a:rPr lang="en-CA" sz="1800" dirty="0"/>
              <a:t>People frame drainage as a principally social rather than ecological challenge. </a:t>
            </a:r>
          </a:p>
          <a:p>
            <a:pPr marL="939800" lvl="1" indent="-342900" algn="l">
              <a:buFont typeface="Arial" panose="020B0604020202020204" pitchFamily="34" charset="0"/>
              <a:buChar char="•"/>
            </a:pPr>
            <a:r>
              <a:rPr lang="en-CA" sz="1800" dirty="0"/>
              <a:t>What is a wetland? What is an adequate outlet?</a:t>
            </a:r>
          </a:p>
          <a:p>
            <a:pPr marL="939800" lvl="1" indent="-342900" algn="l">
              <a:buFont typeface="Arial" panose="020B0604020202020204" pitchFamily="34" charset="0"/>
              <a:buChar char="•"/>
            </a:pPr>
            <a:r>
              <a:rPr lang="en-CA" sz="1800" dirty="0"/>
              <a:t>Deep social histories</a:t>
            </a:r>
          </a:p>
          <a:p>
            <a:pPr marL="596900" lvl="1" indent="0" algn="l"/>
            <a:endParaRPr lang="en-CA" sz="1800" dirty="0"/>
          </a:p>
          <a:p>
            <a:pPr algn="l">
              <a:buFont typeface="Arial" panose="020B0604020202020204" pitchFamily="34" charset="0"/>
              <a:buChar char="•"/>
            </a:pPr>
            <a:r>
              <a:rPr lang="en-CA" sz="1800" dirty="0"/>
              <a:t>Narratives about what water is “for”, influencing governance systems, as well as other parts of the social-ecological system (e.g., wetland definitions).</a:t>
            </a:r>
          </a:p>
          <a:p>
            <a:pPr marL="128587" indent="0" algn="l"/>
            <a:endParaRPr lang="en-CA" sz="1800" dirty="0"/>
          </a:p>
          <a:p>
            <a:pPr algn="l">
              <a:buFont typeface="Arial" panose="020B0604020202020204" pitchFamily="34" charset="0"/>
              <a:buChar char="•"/>
            </a:pPr>
            <a:r>
              <a:rPr lang="en-CA" sz="1800" dirty="0"/>
              <a:t>Concepts created to facilitate governance, which on the surface seem to be science-based and a-political, in fact introduce the possibility of new forms of power differentials (e.g., adequate outlet).</a:t>
            </a:r>
          </a:p>
          <a:p>
            <a:pPr marL="471487" algn="l">
              <a:buFont typeface="Arial" panose="020B0604020202020204" pitchFamily="34" charset="0"/>
              <a:buChar char="•"/>
            </a:pPr>
            <a:endParaRPr lang="en-CA" sz="1800" dirty="0"/>
          </a:p>
          <a:p>
            <a:pPr algn="l">
              <a:buFont typeface="Arial" panose="020B0604020202020204" pitchFamily="34" charset="0"/>
              <a:buChar char="•"/>
            </a:pPr>
            <a:r>
              <a:rPr lang="en-US" sz="1800" dirty="0"/>
              <a:t>Data emerges as a way people try to claim / reclaim power. </a:t>
            </a:r>
          </a:p>
        </p:txBody>
      </p:sp>
    </p:spTree>
    <p:extLst>
      <p:ext uri="{BB962C8B-B14F-4D97-AF65-F5344CB8AC3E}">
        <p14:creationId xmlns:p14="http://schemas.microsoft.com/office/powerpoint/2010/main" val="287476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Title</a:t>
            </a:r>
            <a:endParaRPr dirty="0">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Conflict and Agricultural Drainage- Preliminary Findings   </a:t>
            </a:r>
            <a:endParaRPr sz="3000" dirty="0">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name</a:t>
            </a:r>
            <a:endParaRPr dirty="0">
              <a:solidFill>
                <a:srgbClr val="FFFFFF"/>
              </a:solidFill>
              <a:latin typeface="PT Sans Narrow"/>
              <a:ea typeface="PT Sans Narrow"/>
              <a:cs typeface="PT Sans Narrow"/>
              <a:sym typeface="PT Sans Narrow"/>
            </a:endParaRPr>
          </a:p>
        </p:txBody>
      </p:sp>
      <p:sp>
        <p:nvSpPr>
          <p:cNvPr id="12" name="TextBox 11">
            <a:extLst>
              <a:ext uri="{FF2B5EF4-FFF2-40B4-BE49-F238E27FC236}">
                <a16:creationId xmlns:a16="http://schemas.microsoft.com/office/drawing/2014/main" id="{237D5369-6AE8-664F-BCB4-922DBD41E5B4}"/>
              </a:ext>
            </a:extLst>
          </p:cNvPr>
          <p:cNvSpPr txBox="1"/>
          <p:nvPr/>
        </p:nvSpPr>
        <p:spPr>
          <a:xfrm>
            <a:off x="3960478" y="5558042"/>
            <a:ext cx="5687384"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A Precursor to Agent-based Modeling</a:t>
            </a:r>
            <a:endParaRPr lang="en-US" sz="2000" dirty="0">
              <a:latin typeface="Calibri" panose="020F0502020204030204" pitchFamily="34" charset="0"/>
              <a:cs typeface="Calibri" panose="020F0502020204030204" pitchFamily="34" charset="0"/>
            </a:endParaRPr>
          </a:p>
        </p:txBody>
      </p:sp>
      <p:graphicFrame>
        <p:nvGraphicFramePr>
          <p:cNvPr id="16" name="Diagram 15">
            <a:extLst>
              <a:ext uri="{FF2B5EF4-FFF2-40B4-BE49-F238E27FC236}">
                <a16:creationId xmlns:a16="http://schemas.microsoft.com/office/drawing/2014/main" id="{617598B2-F382-474C-9E75-ADC40C6E085D}"/>
              </a:ext>
            </a:extLst>
          </p:cNvPr>
          <p:cNvGraphicFramePr/>
          <p:nvPr>
            <p:extLst>
              <p:ext uri="{D42A27DB-BD31-4B8C-83A1-F6EECF244321}">
                <p14:modId xmlns:p14="http://schemas.microsoft.com/office/powerpoint/2010/main" val="2122621129"/>
              </p:ext>
            </p:extLst>
          </p:nvPr>
        </p:nvGraphicFramePr>
        <p:xfrm>
          <a:off x="2098237" y="1023892"/>
          <a:ext cx="4705933" cy="3451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Callout: Line with Accent Bar 4">
            <a:extLst>
              <a:ext uri="{FF2B5EF4-FFF2-40B4-BE49-F238E27FC236}">
                <a16:creationId xmlns:a16="http://schemas.microsoft.com/office/drawing/2014/main" id="{9AC1B655-FAEE-4D07-9095-B1BB0C464F60}"/>
              </a:ext>
            </a:extLst>
          </p:cNvPr>
          <p:cNvSpPr/>
          <p:nvPr/>
        </p:nvSpPr>
        <p:spPr bwMode="auto">
          <a:xfrm>
            <a:off x="6153965" y="826772"/>
            <a:ext cx="2362200" cy="1676400"/>
          </a:xfrm>
          <a:prstGeom prst="accentCallout1">
            <a:avLst>
              <a:gd name="adj1" fmla="val 18750"/>
              <a:gd name="adj2" fmla="val -8333"/>
              <a:gd name="adj3" fmla="val 36976"/>
              <a:gd name="adj4" fmla="val -5590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CA" sz="1800" dirty="0">
                <a:solidFill>
                  <a:schemeClr val="tx1"/>
                </a:solidFill>
                <a:latin typeface="Calibri" panose="020F0502020204030204" pitchFamily="34" charset="0"/>
                <a:ea typeface="Cambria" panose="02040503050406030204" pitchFamily="18" charset="0"/>
                <a:cs typeface="Calibri" panose="020F0502020204030204" pitchFamily="34" charset="0"/>
              </a:rPr>
              <a:t>Logic of working landscape. People (</a:t>
            </a:r>
            <a:r>
              <a:rPr lang="en-CA" sz="1800" dirty="0">
                <a:latin typeface="Calibri" panose="020F0502020204030204" pitchFamily="34" charset="0"/>
                <a:ea typeface="Cambria" panose="02040503050406030204" pitchFamily="18" charset="0"/>
                <a:cs typeface="Calibri" panose="020F0502020204030204" pitchFamily="34" charset="0"/>
              </a:rPr>
              <a:t>producers</a:t>
            </a:r>
            <a:r>
              <a:rPr lang="en-CA" sz="1800" dirty="0">
                <a:solidFill>
                  <a:schemeClr val="tx1"/>
                </a:solidFill>
                <a:latin typeface="Calibri" panose="020F0502020204030204" pitchFamily="34" charset="0"/>
                <a:ea typeface="Cambria" panose="02040503050406030204" pitchFamily="18" charset="0"/>
                <a:cs typeface="Calibri" panose="020F0502020204030204" pitchFamily="34" charset="0"/>
              </a:rPr>
              <a:t>) are critical to managing water, mitigating flood risk</a:t>
            </a:r>
            <a:endPar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18" name="Callout: Line with Accent Bar 5">
            <a:extLst>
              <a:ext uri="{FF2B5EF4-FFF2-40B4-BE49-F238E27FC236}">
                <a16:creationId xmlns:a16="http://schemas.microsoft.com/office/drawing/2014/main" id="{17449660-A2CC-485C-8EE1-5A40A5635FD6}"/>
              </a:ext>
            </a:extLst>
          </p:cNvPr>
          <p:cNvSpPr/>
          <p:nvPr/>
        </p:nvSpPr>
        <p:spPr bwMode="auto">
          <a:xfrm>
            <a:off x="7045763" y="3071640"/>
            <a:ext cx="1760538" cy="1484360"/>
          </a:xfrm>
          <a:prstGeom prst="accentCallout1">
            <a:avLst>
              <a:gd name="adj1" fmla="val 81666"/>
              <a:gd name="adj2" fmla="val -6631"/>
              <a:gd name="adj3" fmla="val 73395"/>
              <a:gd name="adj4" fmla="val -6954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CA" sz="1800" dirty="0">
                <a:solidFill>
                  <a:schemeClr val="tx1"/>
                </a:solidFill>
                <a:latin typeface="Calibri" panose="020F0502020204030204" pitchFamily="34" charset="0"/>
                <a:ea typeface="Cambria" panose="02040503050406030204" pitchFamily="18" charset="0"/>
                <a:cs typeface="Calibri" panose="020F0502020204030204" pitchFamily="34" charset="0"/>
              </a:rPr>
              <a:t>Logic of conservation. land does best when its left alone</a:t>
            </a:r>
            <a:endPar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19" name="Callout: Line with Accent Bar 6">
            <a:extLst>
              <a:ext uri="{FF2B5EF4-FFF2-40B4-BE49-F238E27FC236}">
                <a16:creationId xmlns:a16="http://schemas.microsoft.com/office/drawing/2014/main" id="{E13209EF-709F-44F6-9D3B-BB51E66013A9}"/>
              </a:ext>
            </a:extLst>
          </p:cNvPr>
          <p:cNvSpPr/>
          <p:nvPr/>
        </p:nvSpPr>
        <p:spPr bwMode="auto">
          <a:xfrm rot="5400000" flipH="1">
            <a:off x="440134" y="914189"/>
            <a:ext cx="1676400" cy="2251869"/>
          </a:xfrm>
          <a:prstGeom prst="accentCallout1">
            <a:avLst>
              <a:gd name="adj1" fmla="val 53176"/>
              <a:gd name="adj2" fmla="val -10131"/>
              <a:gd name="adj3" fmla="val -17475"/>
              <a:gd name="adj4" fmla="val -59038"/>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CA" sz="1800" dirty="0">
                <a:solidFill>
                  <a:schemeClr val="tx1"/>
                </a:solidFill>
                <a:latin typeface="Calibri" panose="020F0502020204030204" pitchFamily="34" charset="0"/>
                <a:ea typeface="Cambria" panose="02040503050406030204" pitchFamily="18" charset="0"/>
                <a:cs typeface="Calibri" panose="020F0502020204030204" pitchFamily="34" charset="0"/>
              </a:rPr>
              <a:t>Logic of state-based bureaucracy. Policy and enforcement necessary to balance trade offs, limit liability</a:t>
            </a:r>
            <a:endParaRPr lang="en-US" sz="18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Title</a:t>
            </a:r>
            <a:endParaRPr dirty="0">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Conflict and Agricultural Drainage- Preliminary Findings   </a:t>
            </a:r>
            <a:endParaRPr sz="3000" dirty="0">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name</a:t>
            </a:r>
            <a:endParaRPr dirty="0">
              <a:solidFill>
                <a:srgbClr val="FFFFFF"/>
              </a:solidFill>
              <a:latin typeface="PT Sans Narrow"/>
              <a:ea typeface="PT Sans Narrow"/>
              <a:cs typeface="PT Sans Narrow"/>
              <a:sym typeface="PT Sans Narrow"/>
            </a:endParaRPr>
          </a:p>
        </p:txBody>
      </p:sp>
      <p:sp>
        <p:nvSpPr>
          <p:cNvPr id="12" name="TextBox 11">
            <a:extLst>
              <a:ext uri="{FF2B5EF4-FFF2-40B4-BE49-F238E27FC236}">
                <a16:creationId xmlns:a16="http://schemas.microsoft.com/office/drawing/2014/main" id="{237D5369-6AE8-664F-BCB4-922DBD41E5B4}"/>
              </a:ext>
            </a:extLst>
          </p:cNvPr>
          <p:cNvSpPr txBox="1"/>
          <p:nvPr/>
        </p:nvSpPr>
        <p:spPr>
          <a:xfrm>
            <a:off x="3960478" y="5558042"/>
            <a:ext cx="5687384"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A Precursor to Agent-based Modeling</a:t>
            </a:r>
            <a:endParaRPr lang="en-US" sz="20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E31C8AD-1298-4E1F-8359-685B7135CE4E}"/>
              </a:ext>
            </a:extLst>
          </p:cNvPr>
          <p:cNvPicPr>
            <a:picLocks noChangeAspect="1"/>
          </p:cNvPicPr>
          <p:nvPr/>
        </p:nvPicPr>
        <p:blipFill>
          <a:blip r:embed="rId4"/>
          <a:stretch>
            <a:fillRect/>
          </a:stretch>
        </p:blipFill>
        <p:spPr>
          <a:xfrm>
            <a:off x="3109155" y="1034405"/>
            <a:ext cx="5691045" cy="3271915"/>
          </a:xfrm>
          <a:prstGeom prst="rect">
            <a:avLst/>
          </a:prstGeom>
        </p:spPr>
      </p:pic>
      <p:sp>
        <p:nvSpPr>
          <p:cNvPr id="3" name="TextBox 2">
            <a:extLst>
              <a:ext uri="{FF2B5EF4-FFF2-40B4-BE49-F238E27FC236}">
                <a16:creationId xmlns:a16="http://schemas.microsoft.com/office/drawing/2014/main" id="{7C35F49D-1CD5-4731-B634-85DFEE278219}"/>
              </a:ext>
            </a:extLst>
          </p:cNvPr>
          <p:cNvSpPr txBox="1"/>
          <p:nvPr/>
        </p:nvSpPr>
        <p:spPr>
          <a:xfrm>
            <a:off x="292077" y="1718750"/>
            <a:ext cx="2665445" cy="1815882"/>
          </a:xfrm>
          <a:prstGeom prst="rect">
            <a:avLst/>
          </a:prstGeom>
          <a:noFill/>
        </p:spPr>
        <p:txBody>
          <a:bodyPr wrap="square" rtlCol="0">
            <a:spAutoFit/>
          </a:bodyPr>
          <a:lstStyle/>
          <a:p>
            <a:r>
              <a:rPr lang="en-CA" dirty="0"/>
              <a:t>Engaged actors emphasize governance, people’s actions, and interactions, as the most central issues.</a:t>
            </a:r>
          </a:p>
          <a:p>
            <a:endParaRPr lang="en-CA" dirty="0"/>
          </a:p>
          <a:p>
            <a:r>
              <a:rPr lang="en-CA" dirty="0"/>
              <a:t>Ecological or biological rules, external pressures are noted, but seen as less important</a:t>
            </a:r>
            <a:endParaRPr lang="en-US" dirty="0"/>
          </a:p>
        </p:txBody>
      </p:sp>
    </p:spTree>
    <p:extLst>
      <p:ext uri="{BB962C8B-B14F-4D97-AF65-F5344CB8AC3E}">
        <p14:creationId xmlns:p14="http://schemas.microsoft.com/office/powerpoint/2010/main" val="944633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Title</a:t>
            </a:r>
            <a:endParaRPr dirty="0">
              <a:solidFill>
                <a:srgbClr val="FFFFFF"/>
              </a:solidFill>
              <a:latin typeface="PT Sans Narrow"/>
              <a:ea typeface="PT Sans Narrow"/>
              <a:cs typeface="PT Sans Narrow"/>
              <a:sym typeface="PT Sans Narrow"/>
            </a:endParaRPr>
          </a:p>
        </p:txBody>
      </p:sp>
      <p:sp>
        <p:nvSpPr>
          <p:cNvPr id="89" name="Google Shape;89;p17"/>
          <p:cNvSpPr txBox="1"/>
          <p:nvPr/>
        </p:nvSpPr>
        <p:spPr>
          <a:xfrm>
            <a:off x="152400" y="84818"/>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Project Impact and Aspirations</a:t>
            </a:r>
            <a:endParaRPr sz="3000" dirty="0">
              <a:latin typeface="PT Sans Narrow"/>
              <a:ea typeface="PT Sans Narrow"/>
              <a:cs typeface="PT Sans Narrow"/>
              <a:sym typeface="PT Sans Narrow"/>
            </a:endParaRPr>
          </a:p>
        </p:txBody>
      </p:sp>
      <p:sp>
        <p:nvSpPr>
          <p:cNvPr id="90" name="Google Shape;90;p17"/>
          <p:cNvSpPr txBox="1"/>
          <p:nvPr/>
        </p:nvSpPr>
        <p:spPr>
          <a:xfrm>
            <a:off x="272775" y="1091125"/>
            <a:ext cx="5004900" cy="3071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dirty="0"/>
          </a:p>
          <a:p>
            <a:pPr marL="457200" lvl="0" indent="0" algn="l" rtl="0">
              <a:spcBef>
                <a:spcPts val="0"/>
              </a:spcBef>
              <a:spcAft>
                <a:spcPts val="0"/>
              </a:spcAft>
              <a:buNone/>
            </a:pPr>
            <a:endParaRPr dirty="0"/>
          </a:p>
          <a:p>
            <a:pPr marL="457200" lvl="0" indent="0" algn="l" rtl="0">
              <a:spcBef>
                <a:spcPts val="0"/>
              </a:spcBef>
              <a:spcAft>
                <a:spcPts val="0"/>
              </a:spcAft>
              <a:buNone/>
            </a:pPr>
            <a:endParaRPr dirty="0"/>
          </a:p>
        </p:txBody>
      </p:sp>
      <p:pic>
        <p:nvPicPr>
          <p:cNvPr id="91" name="Google Shape;91;p17"/>
          <p:cNvPicPr preferRelativeResize="0"/>
          <p:nvPr/>
        </p:nvPicPr>
        <p:blipFill>
          <a:blip r:embed="rId4">
            <a:alphaModFix/>
          </a:blip>
          <a:stretch>
            <a:fillRect/>
          </a:stretch>
        </p:blipFill>
        <p:spPr>
          <a:xfrm>
            <a:off x="152400" y="4445700"/>
            <a:ext cx="8839200" cy="612982"/>
          </a:xfrm>
          <a:prstGeom prst="rect">
            <a:avLst/>
          </a:prstGeom>
          <a:noFill/>
          <a:ln>
            <a:noFill/>
          </a:ln>
        </p:spPr>
      </p:pic>
      <p:sp>
        <p:nvSpPr>
          <p:cNvPr id="92" name="Google Shape;92;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Project name</a:t>
            </a:r>
            <a:endParaRPr dirty="0">
              <a:solidFill>
                <a:srgbClr val="FFFFFF"/>
              </a:solidFill>
              <a:latin typeface="PT Sans Narrow"/>
              <a:ea typeface="PT Sans Narrow"/>
              <a:cs typeface="PT Sans Narrow"/>
              <a:sym typeface="PT Sans Narrow"/>
            </a:endParaRPr>
          </a:p>
        </p:txBody>
      </p:sp>
      <p:graphicFrame>
        <p:nvGraphicFramePr>
          <p:cNvPr id="7" name="Diagram 6">
            <a:extLst>
              <a:ext uri="{FF2B5EF4-FFF2-40B4-BE49-F238E27FC236}">
                <a16:creationId xmlns:a16="http://schemas.microsoft.com/office/drawing/2014/main" id="{8FACB893-E5CD-A843-8758-09EBBCDB68DF}"/>
              </a:ext>
            </a:extLst>
          </p:cNvPr>
          <p:cNvGraphicFramePr/>
          <p:nvPr>
            <p:extLst>
              <p:ext uri="{D42A27DB-BD31-4B8C-83A1-F6EECF244321}">
                <p14:modId xmlns:p14="http://schemas.microsoft.com/office/powerpoint/2010/main" val="697578738"/>
              </p:ext>
            </p:extLst>
          </p:nvPr>
        </p:nvGraphicFramePr>
        <p:xfrm>
          <a:off x="4760686" y="547975"/>
          <a:ext cx="4383314" cy="3952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9D17E854-E931-A747-85E5-8B0F006F9E70}"/>
              </a:ext>
            </a:extLst>
          </p:cNvPr>
          <p:cNvSpPr/>
          <p:nvPr/>
        </p:nvSpPr>
        <p:spPr>
          <a:xfrm>
            <a:off x="5544458" y="2157871"/>
            <a:ext cx="1422400" cy="707886"/>
          </a:xfrm>
          <a:prstGeom prst="rect">
            <a:avLst/>
          </a:prstGeom>
        </p:spPr>
        <p:txBody>
          <a:bodyPr wrap="square">
            <a:spAutoFit/>
          </a:bodyPr>
          <a:lstStyle/>
          <a:p>
            <a:pPr lvl="0" algn="ctr"/>
            <a:r>
              <a:rPr lang="en-CA" sz="2000" dirty="0">
                <a:solidFill>
                  <a:schemeClr val="tx1"/>
                </a:solidFill>
              </a:rPr>
              <a:t>Breaking the Cycle</a:t>
            </a:r>
            <a:endParaRPr lang="en-US" sz="2000" dirty="0">
              <a:solidFill>
                <a:schemeClr val="tx1"/>
              </a:solidFill>
            </a:endParaRPr>
          </a:p>
        </p:txBody>
      </p:sp>
      <p:pic>
        <p:nvPicPr>
          <p:cNvPr id="2" name="Online Media 1" title="Wetland / Wasteland Trailer">
            <a:hlinkClick r:id="" action="ppaction://media"/>
            <a:extLst>
              <a:ext uri="{FF2B5EF4-FFF2-40B4-BE49-F238E27FC236}">
                <a16:creationId xmlns:a16="http://schemas.microsoft.com/office/drawing/2014/main" id="{9B239F64-F90F-48E8-984C-9E76DF06E786}"/>
              </a:ext>
            </a:extLst>
          </p:cNvPr>
          <p:cNvPicPr>
            <a:picLocks noRot="1" noChangeAspect="1"/>
          </p:cNvPicPr>
          <p:nvPr>
            <a:videoFile r:link="rId1"/>
          </p:nvPr>
        </p:nvPicPr>
        <p:blipFill>
          <a:blip r:embed="rId10"/>
          <a:stretch>
            <a:fillRect/>
          </a:stretch>
        </p:blipFill>
        <p:spPr>
          <a:xfrm>
            <a:off x="272775" y="1052059"/>
            <a:ext cx="4900245" cy="2756389"/>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1132</Words>
  <Application>Microsoft Office PowerPoint</Application>
  <PresentationFormat>On-screen Show (16:9)</PresentationFormat>
  <Paragraphs>117</Paragraphs>
  <Slides>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PT Sans Narrow</vt:lpstr>
      <vt:lpstr>Calibri</vt:lpstr>
      <vt:lpstr>Cambria</vt:lpstr>
      <vt:lpstr>Simple Light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Ops Meeting Guest</cp:lastModifiedBy>
  <cp:revision>16</cp:revision>
  <dcterms:modified xsi:type="dcterms:W3CDTF">2019-11-19T19:47:41Z</dcterms:modified>
</cp:coreProperties>
</file>