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
  </p:notesMasterIdLst>
  <p:sldIdLst>
    <p:sldId id="257" r:id="rId2"/>
    <p:sldId id="258" r:id="rId3"/>
    <p:sldId id="261" r:id="rId4"/>
    <p:sldId id="259" r:id="rId5"/>
  </p:sldIdLst>
  <p:sldSz cx="9144000" cy="5143500" type="screen16x9"/>
  <p:notesSz cx="7099300" cy="10234613"/>
  <p:embeddedFontLst>
    <p:embeddedFont>
      <p:font typeface="Calibri" pitchFamily="34" charset="0"/>
      <p:regular r:id="rId7"/>
      <p:bold r:id="rId8"/>
      <p:italic r:id="rId9"/>
      <p:boldItalic r:id="rId10"/>
    </p:embeddedFont>
    <p:embeddedFont>
      <p:font typeface="PT Sans Narrow" charset="0"/>
      <p:regular r:id="rId11"/>
      <p:bold r:id="rId12"/>
    </p:embeddedFont>
    <p:embeddedFont>
      <p:font typeface="Arial Unicode MS" pitchFamily="34" charset="-122"/>
      <p:regular r:id="rId13"/>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55" autoAdjust="0"/>
  </p:normalViewPr>
  <p:slideViewPr>
    <p:cSldViewPr snapToGrid="0">
      <p:cViewPr varScale="1">
        <p:scale>
          <a:sx n="77" d="100"/>
          <a:sy n="77" d="100"/>
        </p:scale>
        <p:origin x="-960" y="-77"/>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Google Shape;3;n"/>
          <p:cNvSpPr>
            <a:spLocks noGrp="1" noRot="1" noChangeAspect="1"/>
          </p:cNvSpPr>
          <p:nvPr>
            <p:ph type="sldImg" idx="2"/>
          </p:nvPr>
        </p:nvSpPr>
        <p:spPr bwMode="auto">
          <a:xfrm>
            <a:off x="139700" y="768350"/>
            <a:ext cx="6821488" cy="3836988"/>
          </a:xfrm>
          <a:custGeom>
            <a:avLst/>
            <a:gdLst>
              <a:gd name="T0" fmla="*/ 0 w 120000"/>
              <a:gd name="T1" fmla="*/ 0 h 120000"/>
              <a:gd name="T2" fmla="*/ 309676821 w 120000"/>
              <a:gd name="T3" fmla="*/ 0 h 120000"/>
              <a:gd name="T4" fmla="*/ 30967682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39" name="Google Shape;4;n"/>
          <p:cNvSpPr txBox="1">
            <a:spLocks noGrp="1"/>
          </p:cNvSpPr>
          <p:nvPr>
            <p:ph type="body" idx="1"/>
          </p:nvPr>
        </p:nvSpPr>
        <p:spPr bwMode="auto">
          <a:xfrm>
            <a:off x="709613" y="4860925"/>
            <a:ext cx="5680075" cy="4605338"/>
          </a:xfrm>
          <a:prstGeom prst="rect">
            <a:avLst/>
          </a:prstGeom>
          <a:noFill/>
          <a:ln w="9525">
            <a:noFill/>
            <a:miter lim="800000"/>
            <a:headEnd/>
            <a:tailEnd/>
          </a:ln>
        </p:spPr>
        <p:txBody>
          <a:bodyPr vert="horz" wrap="square" lIns="99032" tIns="99032" rIns="99032" bIns="99032"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67;g73db3644b4_0_0:notes"/>
          <p:cNvSpPr txBox="1">
            <a:spLocks noGrp="1"/>
          </p:cNvSpPr>
          <p:nvPr>
            <p:ph type="body" idx="1"/>
          </p:nvPr>
        </p:nvSpPr>
        <p:spPr>
          <a:xfrm>
            <a:off x="709613" y="4926013"/>
            <a:ext cx="5680075" cy="4029075"/>
          </a:xfrm>
          <a:ln/>
        </p:spPr>
        <p:txBody>
          <a:bodyPr/>
          <a:lstStyle/>
          <a:p>
            <a:pPr marL="0" indent="0" eaLnBrk="1" hangingPunct="1">
              <a:buSzPts val="1100"/>
            </a:pPr>
            <a:endParaRPr lang="en-US" sz="1100" smtClean="0">
              <a:latin typeface="Arial" charset="0"/>
              <a:cs typeface="Arial" charset="0"/>
            </a:endParaRPr>
          </a:p>
          <a:p>
            <a:pPr marL="0" indent="0" eaLnBrk="1" hangingPunct="1">
              <a:buSzPts val="1100"/>
            </a:pPr>
            <a:endParaRPr lang="en-US" sz="1100" smtClean="0">
              <a:latin typeface="Arial" charset="0"/>
              <a:cs typeface="Arial" charset="0"/>
            </a:endParaRPr>
          </a:p>
        </p:txBody>
      </p:sp>
      <p:sp>
        <p:nvSpPr>
          <p:cNvPr id="16386" name="Google Shape;68;g73db3644b4_0_0:notes"/>
          <p:cNvSpPr>
            <a:spLocks noGrp="1" noRot="1" noChangeAspect="1"/>
          </p:cNvSpPr>
          <p:nvPr>
            <p:ph type="sldImg" idx="2"/>
          </p:nvPr>
        </p:nvSpPr>
        <p:spPr>
          <a:xfrm>
            <a:off x="479425" y="1279525"/>
            <a:ext cx="6140450" cy="3454400"/>
          </a:xfrm>
          <a:custGeom>
            <a:avLst/>
            <a:gdLst>
              <a:gd name="T0" fmla="*/ 0 w 120000"/>
              <a:gd name="T1" fmla="*/ 0 h 120000"/>
              <a:gd name="T2" fmla="*/ 250838234 w 120000"/>
              <a:gd name="T3" fmla="*/ 0 h 120000"/>
              <a:gd name="T4" fmla="*/ 250838234 w 120000"/>
              <a:gd name="T5" fmla="*/ 79366782 h 120000"/>
              <a:gd name="T6" fmla="*/ 0 w 120000"/>
              <a:gd name="T7" fmla="*/ 79366782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76;g73db3644b4_0_178:notes"/>
          <p:cNvSpPr txBox="1">
            <a:spLocks noGrp="1"/>
          </p:cNvSpPr>
          <p:nvPr>
            <p:ph type="body" idx="1"/>
          </p:nvPr>
        </p:nvSpPr>
        <p:spPr>
          <a:xfrm>
            <a:off x="709613" y="4926013"/>
            <a:ext cx="5680075" cy="4029075"/>
          </a:xfrm>
          <a:ln/>
        </p:spPr>
        <p:txBody>
          <a:bodyPr/>
          <a:lstStyle/>
          <a:p>
            <a:pPr marL="0" indent="0" eaLnBrk="1" hangingPunct="1">
              <a:buSzPts val="1100"/>
            </a:pPr>
            <a:endParaRPr lang="en-US" sz="1200" smtClean="0">
              <a:latin typeface="PT Sans Narrow"/>
              <a:cs typeface="Arial" charset="0"/>
              <a:sym typeface="PT Sans Narrow"/>
            </a:endParaRPr>
          </a:p>
        </p:txBody>
      </p:sp>
      <p:sp>
        <p:nvSpPr>
          <p:cNvPr id="18434" name="Google Shape;77;g73db3644b4_0_178:notes"/>
          <p:cNvSpPr>
            <a:spLocks noGrp="1" noRot="1" noChangeAspect="1"/>
          </p:cNvSpPr>
          <p:nvPr>
            <p:ph type="sldImg" idx="2"/>
          </p:nvPr>
        </p:nvSpPr>
        <p:spPr>
          <a:xfrm>
            <a:off x="479425" y="1279525"/>
            <a:ext cx="6140450" cy="3454400"/>
          </a:xfrm>
          <a:custGeom>
            <a:avLst/>
            <a:gdLst>
              <a:gd name="T0" fmla="*/ 0 w 120000"/>
              <a:gd name="T1" fmla="*/ 0 h 120000"/>
              <a:gd name="T2" fmla="*/ 250838234 w 120000"/>
              <a:gd name="T3" fmla="*/ 0 h 120000"/>
              <a:gd name="T4" fmla="*/ 250838234 w 120000"/>
              <a:gd name="T5" fmla="*/ 79366782 h 120000"/>
              <a:gd name="T6" fmla="*/ 0 w 120000"/>
              <a:gd name="T7" fmla="*/ 79366782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76;g73db3644b4_0_178:notes"/>
          <p:cNvSpPr txBox="1">
            <a:spLocks noGrp="1"/>
          </p:cNvSpPr>
          <p:nvPr>
            <p:ph type="body" idx="1"/>
          </p:nvPr>
        </p:nvSpPr>
        <p:spPr>
          <a:xfrm>
            <a:off x="709613" y="4926013"/>
            <a:ext cx="5680075" cy="4029075"/>
          </a:xfrm>
          <a:ln/>
        </p:spPr>
        <p:txBody>
          <a:bodyPr/>
          <a:lstStyle/>
          <a:p>
            <a:pPr marL="0" indent="0" eaLnBrk="1" hangingPunct="1">
              <a:buSzPts val="1100"/>
            </a:pPr>
            <a:endParaRPr lang="en-US" sz="1200" smtClean="0">
              <a:latin typeface="Arial" charset="0"/>
              <a:cs typeface="Arial" charset="0"/>
              <a:sym typeface="PT Sans Narrow"/>
            </a:endParaRPr>
          </a:p>
          <a:p>
            <a:pPr marL="0" indent="0" eaLnBrk="1" hangingPunct="1">
              <a:buSzPts val="1100"/>
            </a:pPr>
            <a:endParaRPr lang="en-US" sz="1200" smtClean="0">
              <a:latin typeface="Arial" charset="0"/>
              <a:cs typeface="Arial" charset="0"/>
              <a:sym typeface="PT Sans Narrow"/>
            </a:endParaRPr>
          </a:p>
        </p:txBody>
      </p:sp>
      <p:sp>
        <p:nvSpPr>
          <p:cNvPr id="20482" name="Google Shape;77;g73db3644b4_0_178:notes"/>
          <p:cNvSpPr>
            <a:spLocks noGrp="1" noRot="1" noChangeAspect="1" noTextEdit="1"/>
          </p:cNvSpPr>
          <p:nvPr>
            <p:ph type="sldImg" idx="2"/>
          </p:nvPr>
        </p:nvSpPr>
        <p:spPr>
          <a:xfrm>
            <a:off x="479425" y="1279525"/>
            <a:ext cx="6140450" cy="3454400"/>
          </a:xfrm>
          <a:custGeom>
            <a:avLst/>
            <a:gdLst>
              <a:gd name="T0" fmla="*/ 0 w 120000"/>
              <a:gd name="T1" fmla="*/ 0 h 120000"/>
              <a:gd name="T2" fmla="*/ 250838234 w 120000"/>
              <a:gd name="T3" fmla="*/ 0 h 120000"/>
              <a:gd name="T4" fmla="*/ 250838234 w 120000"/>
              <a:gd name="T5" fmla="*/ 79366782 h 120000"/>
              <a:gd name="T6" fmla="*/ 0 w 120000"/>
              <a:gd name="T7" fmla="*/ 79366782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85;g73db3644b4_0_200:notes"/>
          <p:cNvSpPr txBox="1">
            <a:spLocks noGrp="1"/>
          </p:cNvSpPr>
          <p:nvPr>
            <p:ph type="body" idx="1"/>
          </p:nvPr>
        </p:nvSpPr>
        <p:spPr>
          <a:xfrm>
            <a:off x="709613" y="4926013"/>
            <a:ext cx="5680075" cy="4029075"/>
          </a:xfrm>
        </p:spPr>
        <p:txBody>
          <a:bodyPr/>
          <a:lstStyle/>
          <a:p>
            <a:pPr marL="0" indent="0" eaLnBrk="1" hangingPunct="1">
              <a:buSzPts val="1100"/>
            </a:pPr>
            <a:endParaRPr lang="en-US" sz="1100" smtClean="0">
              <a:latin typeface="Arial" charset="0"/>
              <a:cs typeface="Arial" charset="0"/>
            </a:endParaRPr>
          </a:p>
        </p:txBody>
      </p:sp>
      <p:sp>
        <p:nvSpPr>
          <p:cNvPr id="22530" name="Google Shape;86;g73db3644b4_0_200:notes"/>
          <p:cNvSpPr>
            <a:spLocks noGrp="1" noRot="1" noChangeAspect="1"/>
          </p:cNvSpPr>
          <p:nvPr>
            <p:ph type="sldImg" idx="2"/>
          </p:nvPr>
        </p:nvSpPr>
        <p:spPr>
          <a:xfrm>
            <a:off x="479425" y="1279525"/>
            <a:ext cx="6140450" cy="3454400"/>
          </a:xfrm>
          <a:custGeom>
            <a:avLst/>
            <a:gdLst>
              <a:gd name="T0" fmla="*/ 0 w 120000"/>
              <a:gd name="T1" fmla="*/ 0 h 120000"/>
              <a:gd name="T2" fmla="*/ 250838234 w 120000"/>
              <a:gd name="T3" fmla="*/ 0 h 120000"/>
              <a:gd name="T4" fmla="*/ 250838234 w 120000"/>
              <a:gd name="T5" fmla="*/ 79366782 h 120000"/>
              <a:gd name="T6" fmla="*/ 0 w 120000"/>
              <a:gd name="T7" fmla="*/ 79366782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anchor="b">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 name="Google Shape;8;p1"/>
          <p:cNvSpPr txBox="1">
            <a:spLocks noGrp="1"/>
          </p:cNvSpPr>
          <p:nvPr>
            <p:ph type="sldNum" idx="13"/>
          </p:nvPr>
        </p:nvSpPr>
        <p:spPr>
          <a:ln/>
        </p:spPr>
        <p:txBody>
          <a:bodyPr/>
          <a:lstStyle>
            <a:lvl1pPr>
              <a:defRPr/>
            </a:lvl1pPr>
          </a:lstStyle>
          <a:p>
            <a:pPr>
              <a:defRPr/>
            </a:pPr>
            <a:fld id="{6F30B296-3B99-4D87-BEE2-C9634A3F96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11700" y="1106125"/>
            <a:ext cx="8520600" cy="1963500"/>
          </a:xfrm>
          <a:prstGeom prst="rect">
            <a:avLst/>
          </a:prstGeom>
        </p:spPr>
        <p:txBody>
          <a:bodyPr spcFirstLastPara="1" anchor="b">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 name="Google Shape;8;p1"/>
          <p:cNvSpPr txBox="1">
            <a:spLocks noGrp="1"/>
          </p:cNvSpPr>
          <p:nvPr>
            <p:ph type="sldNum" idx="13"/>
          </p:nvPr>
        </p:nvSpPr>
        <p:spPr>
          <a:ln/>
        </p:spPr>
        <p:txBody>
          <a:bodyPr/>
          <a:lstStyle>
            <a:lvl1pPr>
              <a:defRPr/>
            </a:lvl1pPr>
          </a:lstStyle>
          <a:p>
            <a:pPr>
              <a:defRPr/>
            </a:pPr>
            <a:fld id="{3B3DE742-11D9-4192-8D68-561C75E0C3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Google Shape;8;p1"/>
          <p:cNvSpPr txBox="1">
            <a:spLocks noGrp="1"/>
          </p:cNvSpPr>
          <p:nvPr>
            <p:ph type="sldNum" idx="13"/>
          </p:nvPr>
        </p:nvSpPr>
        <p:spPr>
          <a:ln/>
        </p:spPr>
        <p:txBody>
          <a:bodyPr/>
          <a:lstStyle>
            <a:lvl1pPr>
              <a:defRPr/>
            </a:lvl1pPr>
          </a:lstStyle>
          <a:p>
            <a:pPr>
              <a:defRPr/>
            </a:pPr>
            <a:fld id="{8AE4D9EA-EE72-4969-B9C2-94D4CEA8D8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4" name="Google Shape;56;p13"/>
          <p:cNvPicPr preferRelativeResize="0">
            <a:picLocks noChangeAspect="1" noChangeArrowheads="1"/>
          </p:cNvPicPr>
          <p:nvPr/>
        </p:nvPicPr>
        <p:blipFill>
          <a:blip r:embed="rId2"/>
          <a:srcRect/>
          <a:stretch>
            <a:fillRect/>
          </a:stretch>
        </p:blipFill>
        <p:spPr bwMode="auto">
          <a:xfrm>
            <a:off x="0" y="0"/>
            <a:ext cx="6858000" cy="792163"/>
          </a:xfrm>
          <a:prstGeom prst="rect">
            <a:avLst/>
          </a:prstGeom>
          <a:noFill/>
          <a:ln w="9525">
            <a:noFill/>
            <a:miter lim="800000"/>
            <a:headEnd/>
            <a:tailEnd/>
          </a:ln>
        </p:spPr>
      </p:pic>
      <p:pic>
        <p:nvPicPr>
          <p:cNvPr id="5" name="Google Shape;57;p13"/>
          <p:cNvPicPr preferRelativeResize="0">
            <a:picLocks noChangeAspect="1" noChangeArrowheads="1"/>
          </p:cNvPicPr>
          <p:nvPr/>
        </p:nvPicPr>
        <p:blipFill>
          <a:blip r:embed="rId3"/>
          <a:srcRect/>
          <a:stretch>
            <a:fillRect/>
          </a:stretch>
        </p:blipFill>
        <p:spPr bwMode="auto">
          <a:xfrm>
            <a:off x="1447800" y="4594225"/>
            <a:ext cx="4800600" cy="488950"/>
          </a:xfrm>
          <a:prstGeom prst="rect">
            <a:avLst/>
          </a:prstGeom>
          <a:noFill/>
          <a:ln w="9525">
            <a:noFill/>
            <a:miter lim="800000"/>
            <a:headEnd/>
            <a:tailEnd/>
          </a:ln>
        </p:spPr>
      </p:pic>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tIns="45700" bIns="45700" anchor="ctr">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tIns="45700" bIns="4570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 name="Google Shape;53;p13"/>
          <p:cNvSpPr txBox="1">
            <a:spLocks noGrp="1"/>
          </p:cNvSpPr>
          <p:nvPr>
            <p:ph type="dt" idx="10"/>
          </p:nvPr>
        </p:nvSpPr>
        <p:spPr bwMode="auto">
          <a:xfrm>
            <a:off x="457200" y="4767263"/>
            <a:ext cx="2133600" cy="274637"/>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en-US"/>
          </a:p>
        </p:txBody>
      </p:sp>
      <p:sp>
        <p:nvSpPr>
          <p:cNvPr id="7" name="Google Shape;54;p13"/>
          <p:cNvSpPr txBox="1">
            <a:spLocks noGrp="1"/>
          </p:cNvSpPr>
          <p:nvPr>
            <p:ph type="ftr" idx="11"/>
          </p:nvPr>
        </p:nvSpPr>
        <p:spPr bwMode="auto">
          <a:xfrm>
            <a:off x="3124200" y="4767263"/>
            <a:ext cx="2895600" cy="274637"/>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en-US"/>
          </a:p>
        </p:txBody>
      </p:sp>
      <p:sp>
        <p:nvSpPr>
          <p:cNvPr id="8" name="Google Shape;55;p13"/>
          <p:cNvSpPr txBox="1">
            <a:spLocks noGrp="1"/>
          </p:cNvSpPr>
          <p:nvPr>
            <p:ph type="sldNum" idx="12"/>
          </p:nvPr>
        </p:nvSpPr>
        <p:spPr>
          <a:xfrm>
            <a:off x="6553200" y="4767263"/>
            <a:ext cx="2133600" cy="274637"/>
          </a:xfrm>
        </p:spPr>
        <p:txBody>
          <a:bodyPr tIns="45700" bIns="45700"/>
          <a:lstStyle>
            <a:lvl1pPr>
              <a:defRPr sz="1200">
                <a:solidFill>
                  <a:srgbClr val="888888"/>
                </a:solidFill>
                <a:latin typeface="Calibri" pitchFamily="34" charset="0"/>
                <a:sym typeface="Calibri" pitchFamily="34" charset="0"/>
              </a:defRPr>
            </a:lvl1pPr>
          </a:lstStyle>
          <a:p>
            <a:pPr>
              <a:defRPr/>
            </a:pPr>
            <a:fld id="{86EDDA93-2362-4D2E-AB73-2646754995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anchor="ctr">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 name="Google Shape;8;p1"/>
          <p:cNvSpPr txBox="1">
            <a:spLocks noGrp="1"/>
          </p:cNvSpPr>
          <p:nvPr>
            <p:ph type="sldNum" idx="13"/>
          </p:nvPr>
        </p:nvSpPr>
        <p:spPr>
          <a:ln/>
        </p:spPr>
        <p:txBody>
          <a:bodyPr/>
          <a:lstStyle>
            <a:lvl1pPr>
              <a:defRPr/>
            </a:lvl1pPr>
          </a:lstStyle>
          <a:p>
            <a:pPr>
              <a:defRPr/>
            </a:pPr>
            <a:fld id="{3E2C3B69-646B-460A-9613-98ECFF8AEF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 name="Google Shape;8;p1"/>
          <p:cNvSpPr txBox="1">
            <a:spLocks noGrp="1"/>
          </p:cNvSpPr>
          <p:nvPr>
            <p:ph type="sldNum" idx="13"/>
          </p:nvPr>
        </p:nvSpPr>
        <p:spPr>
          <a:ln/>
        </p:spPr>
        <p:txBody>
          <a:bodyPr/>
          <a:lstStyle>
            <a:lvl1pPr>
              <a:defRPr/>
            </a:lvl1pPr>
          </a:lstStyle>
          <a:p>
            <a:pPr>
              <a:defRPr/>
            </a:pPr>
            <a:fld id="{B78DCC91-C842-425B-92C7-CDAEBF6666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 name="Google Shape;8;p1"/>
          <p:cNvSpPr txBox="1">
            <a:spLocks noGrp="1"/>
          </p:cNvSpPr>
          <p:nvPr>
            <p:ph type="sldNum" idx="13"/>
          </p:nvPr>
        </p:nvSpPr>
        <p:spPr>
          <a:ln/>
        </p:spPr>
        <p:txBody>
          <a:bodyPr/>
          <a:lstStyle>
            <a:lvl1pPr>
              <a:defRPr/>
            </a:lvl1pPr>
          </a:lstStyle>
          <a:p>
            <a:pPr>
              <a:defRPr/>
            </a:pPr>
            <a:fld id="{E83CD398-4D3E-4745-BC1B-7E457D6EE4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 name="Google Shape;8;p1"/>
          <p:cNvSpPr txBox="1">
            <a:spLocks noGrp="1"/>
          </p:cNvSpPr>
          <p:nvPr>
            <p:ph type="sldNum" idx="13"/>
          </p:nvPr>
        </p:nvSpPr>
        <p:spPr>
          <a:ln/>
        </p:spPr>
        <p:txBody>
          <a:bodyPr/>
          <a:lstStyle>
            <a:lvl1pPr>
              <a:defRPr/>
            </a:lvl1pPr>
          </a:lstStyle>
          <a:p>
            <a:pPr>
              <a:defRPr/>
            </a:pPr>
            <a:fld id="{4F84DF14-DDBF-4556-9666-5BFF44DF94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anchor="b">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 name="Google Shape;8;p1"/>
          <p:cNvSpPr txBox="1">
            <a:spLocks noGrp="1"/>
          </p:cNvSpPr>
          <p:nvPr>
            <p:ph type="sldNum" idx="13"/>
          </p:nvPr>
        </p:nvSpPr>
        <p:spPr>
          <a:ln/>
        </p:spPr>
        <p:txBody>
          <a:bodyPr/>
          <a:lstStyle>
            <a:lvl1pPr>
              <a:defRPr/>
            </a:lvl1pPr>
          </a:lstStyle>
          <a:p>
            <a:pPr>
              <a:defRPr/>
            </a:pPr>
            <a:fld id="{BEEF3A10-EC3B-41F1-814C-4793627E67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anchor="ctr">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 name="Google Shape;8;p1"/>
          <p:cNvSpPr txBox="1">
            <a:spLocks noGrp="1"/>
          </p:cNvSpPr>
          <p:nvPr>
            <p:ph type="sldNum" idx="13"/>
          </p:nvPr>
        </p:nvSpPr>
        <p:spPr>
          <a:ln/>
        </p:spPr>
        <p:txBody>
          <a:bodyPr/>
          <a:lstStyle>
            <a:lvl1pPr>
              <a:defRPr/>
            </a:lvl1pPr>
          </a:lstStyle>
          <a:p>
            <a:pPr>
              <a:defRPr/>
            </a:pPr>
            <a:fld id="{2C708197-A228-4E0D-8967-35F31BE858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5" name="Google Shape;36;p9"/>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en-US"/>
          </a:p>
        </p:txBody>
      </p:sp>
      <p:sp>
        <p:nvSpPr>
          <p:cNvPr id="37" name="Google Shape;37;p9"/>
          <p:cNvSpPr txBox="1">
            <a:spLocks noGrp="1"/>
          </p:cNvSpPr>
          <p:nvPr>
            <p:ph type="title"/>
          </p:nvPr>
        </p:nvSpPr>
        <p:spPr>
          <a:xfrm>
            <a:off x="265500" y="1233175"/>
            <a:ext cx="4045200" cy="1482300"/>
          </a:xfrm>
          <a:prstGeom prst="rect">
            <a:avLst/>
          </a:prstGeom>
        </p:spPr>
        <p:txBody>
          <a:bodyPr spcFirstLastPara="1" anchor="b">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anchor="ctr">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 name="Google Shape;40;p9"/>
          <p:cNvSpPr txBox="1">
            <a:spLocks noGrp="1"/>
          </p:cNvSpPr>
          <p:nvPr>
            <p:ph type="sldNum" idx="10"/>
          </p:nvPr>
        </p:nvSpPr>
        <p:spPr/>
        <p:txBody>
          <a:bodyPr/>
          <a:lstStyle>
            <a:lvl1pPr>
              <a:defRPr/>
            </a:lvl1pPr>
          </a:lstStyle>
          <a:p>
            <a:pPr>
              <a:defRPr/>
            </a:pPr>
            <a:fld id="{548DF5BE-B5AA-409B-9F53-AC9F148F3E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anchor="ctr">
            <a:noAutofit/>
          </a:bodyPr>
          <a:lstStyle>
            <a:lvl1pPr marL="457200" lvl="0" indent="-228600">
              <a:lnSpc>
                <a:spcPct val="100000"/>
              </a:lnSpc>
              <a:spcBef>
                <a:spcPts val="0"/>
              </a:spcBef>
              <a:spcAft>
                <a:spcPts val="0"/>
              </a:spcAft>
              <a:buSzPts val="1800"/>
              <a:buNone/>
              <a:defRPr/>
            </a:lvl1pPr>
          </a:lstStyle>
          <a:p>
            <a:endParaRPr/>
          </a:p>
        </p:txBody>
      </p:sp>
      <p:sp>
        <p:nvSpPr>
          <p:cNvPr id="3" name="Google Shape;8;p1"/>
          <p:cNvSpPr txBox="1">
            <a:spLocks noGrp="1"/>
          </p:cNvSpPr>
          <p:nvPr>
            <p:ph type="sldNum" idx="13"/>
          </p:nvPr>
        </p:nvSpPr>
        <p:spPr>
          <a:ln/>
        </p:spPr>
        <p:txBody>
          <a:bodyPr/>
          <a:lstStyle>
            <a:lvl1pPr>
              <a:defRPr/>
            </a:lvl1pPr>
          </a:lstStyle>
          <a:p>
            <a:pPr>
              <a:defRPr/>
            </a:pPr>
            <a:fld id="{4D63A849-5456-47CC-ACDF-4B4D52EB06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Google Shape;7;p1"/>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Google Shape;8;p1"/>
          <p:cNvSpPr txBox="1">
            <a:spLocks noGrp="1"/>
          </p:cNvSpPr>
          <p:nvPr>
            <p:ph type="sldNum" idx="12"/>
          </p:nvPr>
        </p:nvSpPr>
        <p:spPr bwMode="auto">
          <a:xfrm>
            <a:off x="8472488" y="4662488"/>
            <a:ext cx="549275" cy="3937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595959"/>
                </a:solidFill>
              </a:defRPr>
            </a:lvl1pPr>
          </a:lstStyle>
          <a:p>
            <a:pPr>
              <a:defRPr/>
            </a:pPr>
            <a:fld id="{536AA22D-7267-4171-BECF-AC908A2278F5}" type="slidenum">
              <a:rPr lang="en-US"/>
              <a:pPr>
                <a:defRPr/>
              </a:pPr>
              <a:t>‹#›</a:t>
            </a:fld>
            <a:endParaRPr lang="en-US"/>
          </a:p>
        </p:txBody>
      </p:sp>
    </p:spTree>
  </p:cSld>
  <p:clrMap bg1="lt1" tx1="dk1" bg2="dk2"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73" r:id="rId8"/>
    <p:sldLayoutId id="2147483665" r:id="rId9"/>
    <p:sldLayoutId id="2147483664" r:id="rId10"/>
    <p:sldLayoutId id="2147483663" r:id="rId11"/>
    <p:sldLayoutId id="2147483674" r:id="rId1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nping.li@usask.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Google Shape;70;p15"/>
          <p:cNvSpPr txBox="1">
            <a:spLocks noChangeArrowheads="1"/>
          </p:cNvSpPr>
          <p:nvPr/>
        </p:nvSpPr>
        <p:spPr bwMode="auto">
          <a:xfrm>
            <a:off x="1624013" y="4556125"/>
            <a:ext cx="7175500" cy="106363"/>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a:solidFill>
                  <a:srgbClr val="FFFFFF"/>
                </a:solidFill>
                <a:latin typeface="PT Sans Narrow"/>
                <a:sym typeface="PT Sans Narrow"/>
              </a:rPr>
              <a:t>Project coordinates: PI, email, website, etc</a:t>
            </a:r>
          </a:p>
        </p:txBody>
      </p:sp>
      <p:sp>
        <p:nvSpPr>
          <p:cNvPr id="15362" name="Google Shape;71;p15"/>
          <p:cNvSpPr txBox="1">
            <a:spLocks noChangeArrowheads="1"/>
          </p:cNvSpPr>
          <p:nvPr/>
        </p:nvSpPr>
        <p:spPr bwMode="auto">
          <a:xfrm>
            <a:off x="106363" y="177800"/>
            <a:ext cx="8734425" cy="819150"/>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2800" b="1">
                <a:latin typeface="PT Sans Narrow"/>
              </a:rPr>
              <a:t>Pillar 1: Short-duration extreme precipitation in future climate </a:t>
            </a:r>
          </a:p>
          <a:p>
            <a:pPr>
              <a:buClr>
                <a:srgbClr val="000000"/>
              </a:buClr>
              <a:buFont typeface="Arial" charset="0"/>
              <a:buNone/>
            </a:pPr>
            <a:r>
              <a:rPr lang="en-US" sz="1600">
                <a:latin typeface="PT Sans Narrow"/>
                <a:sym typeface="PT Sans Narrow"/>
              </a:rPr>
              <a:t>Project Introduction and Information</a:t>
            </a:r>
          </a:p>
        </p:txBody>
      </p:sp>
      <p:sp>
        <p:nvSpPr>
          <p:cNvPr id="15363" name="Google Shape;72;p15"/>
          <p:cNvSpPr txBox="1">
            <a:spLocks noChangeArrowheads="1"/>
          </p:cNvSpPr>
          <p:nvPr/>
        </p:nvSpPr>
        <p:spPr bwMode="auto">
          <a:xfrm>
            <a:off x="130175" y="1090613"/>
            <a:ext cx="8674100" cy="3429000"/>
          </a:xfrm>
          <a:prstGeom prst="rect">
            <a:avLst/>
          </a:prstGeom>
          <a:noFill/>
          <a:ln w="9525">
            <a:noFill/>
            <a:miter lim="800000"/>
            <a:headEnd/>
            <a:tailEnd/>
          </a:ln>
        </p:spPr>
        <p:txBody>
          <a:bodyPr lIns="91425" tIns="91425" rIns="91425" bIns="91425"/>
          <a:lstStyle/>
          <a:p>
            <a:pPr marL="457200" indent="-317500">
              <a:buClr>
                <a:srgbClr val="000000"/>
              </a:buClr>
              <a:buSzPts val="1400"/>
              <a:buFont typeface="Arial" charset="0"/>
              <a:buChar char="●"/>
            </a:pPr>
            <a:r>
              <a:rPr lang="en-US">
                <a:latin typeface="PT Sans Narrow"/>
              </a:rPr>
              <a:t>General introduction of the project and research focus</a:t>
            </a:r>
          </a:p>
          <a:p>
            <a:pPr marL="914400" lvl="1" indent="-317500">
              <a:buClr>
                <a:srgbClr val="000000"/>
              </a:buClr>
              <a:buSzPts val="1400"/>
              <a:buFont typeface="Arial" charset="0"/>
              <a:buChar char="○"/>
            </a:pPr>
            <a:r>
              <a:rPr lang="en-US" b="1">
                <a:latin typeface="PT Sans Narrow"/>
              </a:rPr>
              <a:t>Main objectives:</a:t>
            </a:r>
            <a:r>
              <a:rPr lang="en-US">
                <a:latin typeface="PT Sans Narrow"/>
              </a:rPr>
              <a:t> </a:t>
            </a:r>
          </a:p>
          <a:p>
            <a:pPr marL="914400" lvl="1" indent="-317500">
              <a:buClr>
                <a:srgbClr val="000000"/>
              </a:buClr>
              <a:buSzPts val="1400"/>
              <a:buFont typeface="Arial" charset="0"/>
              <a:buNone/>
            </a:pPr>
            <a:r>
              <a:rPr lang="en-US">
                <a:latin typeface="PT Sans Narrow"/>
              </a:rPr>
              <a:t>       1. </a:t>
            </a:r>
            <a:r>
              <a:rPr lang="en-CA">
                <a:latin typeface="PT Sans Narrow"/>
              </a:rPr>
              <a:t>Whether temperature scaling works at convective-permitting resolutions for short-duration local precipitation extremes</a:t>
            </a:r>
            <a:r>
              <a:rPr lang="en-US">
                <a:latin typeface="PT Sans Narrow"/>
              </a:rPr>
              <a:t>?</a:t>
            </a:r>
          </a:p>
          <a:p>
            <a:pPr marL="914400" lvl="1" indent="-317500">
              <a:buClr>
                <a:srgbClr val="000000"/>
              </a:buClr>
              <a:buSzPts val="1400"/>
              <a:buFont typeface="Arial" charset="0"/>
              <a:buNone/>
            </a:pPr>
            <a:r>
              <a:rPr lang="en-US">
                <a:latin typeface="PT Sans Narrow"/>
              </a:rPr>
              <a:t>       2. How will the characteristics of mesoscale convective systems (MCSs) such as the precipitation intensity, size and life-span of storms change in the future? </a:t>
            </a:r>
          </a:p>
          <a:p>
            <a:pPr marL="914400" lvl="1" indent="-317500">
              <a:buClr>
                <a:srgbClr val="000000"/>
              </a:buClr>
              <a:buSzPts val="1400"/>
              <a:buFont typeface="Arial" charset="0"/>
              <a:buNone/>
            </a:pPr>
            <a:r>
              <a:rPr lang="en-US">
                <a:latin typeface="PT Sans Narrow"/>
              </a:rPr>
              <a:t>       3. What are the underlying physical processes for changes in MCSs and storm properties? </a:t>
            </a:r>
          </a:p>
          <a:p>
            <a:pPr marL="914400" lvl="1" indent="-317500">
              <a:buClr>
                <a:srgbClr val="000000"/>
              </a:buClr>
              <a:buSzPts val="1400"/>
              <a:buFont typeface="Arial" charset="0"/>
              <a:buNone/>
            </a:pPr>
            <a:r>
              <a:rPr lang="en-US">
                <a:latin typeface="PT Sans Narrow"/>
              </a:rPr>
              <a:t>       4. How do extreme precipitation features scale across resolution from GCMs to RCMs to convective permitting WRF? 	</a:t>
            </a:r>
          </a:p>
          <a:p>
            <a:pPr marL="914400" lvl="1" indent="-317500">
              <a:buClr>
                <a:srgbClr val="000000"/>
              </a:buClr>
              <a:buSzPts val="1400"/>
              <a:buFont typeface="Arial" charset="0"/>
              <a:buChar char="○"/>
            </a:pPr>
            <a:r>
              <a:rPr lang="en-US" b="1">
                <a:latin typeface="PT Sans Narrow"/>
              </a:rPr>
              <a:t>The scientific approach:</a:t>
            </a:r>
            <a:r>
              <a:rPr lang="en-US">
                <a:latin typeface="PT Sans Narrow"/>
              </a:rPr>
              <a:t> Continental scale convection permitting regional climate simulation for current and future (PGW method) climate simulation, CONUS I, CCRN 4-km WRF</a:t>
            </a:r>
          </a:p>
          <a:p>
            <a:pPr marL="914400" lvl="1" indent="-317500">
              <a:buClr>
                <a:srgbClr val="000000"/>
              </a:buClr>
              <a:buSzPts val="1400"/>
              <a:buFont typeface="Arial" charset="0"/>
              <a:buChar char="○"/>
            </a:pPr>
            <a:r>
              <a:rPr lang="en-US" b="1">
                <a:latin typeface="PT Sans Narrow"/>
              </a:rPr>
              <a:t>Study regions:</a:t>
            </a:r>
            <a:r>
              <a:rPr lang="en-US">
                <a:latin typeface="PT Sans Narrow"/>
              </a:rPr>
              <a:t> the whole Canada</a:t>
            </a:r>
          </a:p>
          <a:p>
            <a:pPr marL="457200" indent="-317500">
              <a:buClr>
                <a:srgbClr val="000000"/>
              </a:buClr>
              <a:buFont typeface="Arial" charset="0"/>
              <a:buNone/>
            </a:pPr>
            <a:endParaRPr lang="en-US">
              <a:latin typeface="PT Sans Narrow"/>
            </a:endParaRPr>
          </a:p>
          <a:p>
            <a:pPr marL="457200" indent="-317500">
              <a:buClr>
                <a:srgbClr val="000000"/>
              </a:buClr>
              <a:buSzPts val="1400"/>
              <a:buFont typeface="Arial" charset="0"/>
              <a:buChar char="●"/>
            </a:pPr>
            <a:r>
              <a:rPr lang="en-US">
                <a:latin typeface="PT Sans Narrow"/>
              </a:rPr>
              <a:t>Project contact information: </a:t>
            </a:r>
          </a:p>
          <a:p>
            <a:pPr marL="457200" indent="-317500">
              <a:buClr>
                <a:srgbClr val="000000"/>
              </a:buClr>
              <a:buSzPts val="1400"/>
              <a:buFont typeface="Arial" charset="0"/>
              <a:buNone/>
            </a:pPr>
            <a:r>
              <a:rPr lang="en-US">
                <a:latin typeface="PT Sans Narrow"/>
              </a:rPr>
              <a:t>        PI, Yanping Li (Univ of Saskatchewan), co-I: Francis Zwiers (Univ of Victoria)</a:t>
            </a:r>
          </a:p>
          <a:p>
            <a:pPr marL="457200" indent="-317500">
              <a:buClr>
                <a:srgbClr val="000000"/>
              </a:buClr>
              <a:buSzPts val="1400"/>
              <a:buFont typeface="Arial" charset="0"/>
              <a:buNone/>
            </a:pPr>
            <a:r>
              <a:rPr lang="en-US">
                <a:latin typeface="PT Sans Narrow"/>
              </a:rPr>
              <a:t>        email: </a:t>
            </a:r>
            <a:r>
              <a:rPr lang="en-US">
                <a:latin typeface="PT Sans Narrow"/>
                <a:hlinkClick r:id="rId3"/>
              </a:rPr>
              <a:t>yanping.li@usask.ca</a:t>
            </a:r>
            <a:endParaRPr lang="en-US">
              <a:latin typeface="PT Sans Narrow"/>
            </a:endParaRPr>
          </a:p>
          <a:p>
            <a:pPr marL="457200" indent="-317500">
              <a:buClr>
                <a:srgbClr val="000000"/>
              </a:buClr>
              <a:buSzPts val="1400"/>
              <a:buFont typeface="Arial" charset="0"/>
              <a:buNone/>
            </a:pPr>
            <a:r>
              <a:rPr lang="en-US">
                <a:latin typeface="PT Sans Narrow"/>
              </a:rPr>
              <a:t>        website: https://gwf.usask.ca/science/projects/p1-extreme-precipitation.php</a:t>
            </a:r>
          </a:p>
          <a:p>
            <a:pPr marL="457200" indent="-317500">
              <a:buClr>
                <a:srgbClr val="000000"/>
              </a:buClr>
              <a:buFont typeface="Arial" charset="0"/>
              <a:buNone/>
            </a:pPr>
            <a:endParaRPr lang="en-US">
              <a:latin typeface="PT Sans Narrow"/>
            </a:endParaRPr>
          </a:p>
          <a:p>
            <a:pPr marL="457200" indent="-317500">
              <a:buClr>
                <a:srgbClr val="000000"/>
              </a:buClr>
              <a:buFont typeface="Arial" charset="0"/>
              <a:buNone/>
            </a:pPr>
            <a:endParaRPr lang="en-US"/>
          </a:p>
        </p:txBody>
      </p:sp>
      <p:pic>
        <p:nvPicPr>
          <p:cNvPr id="15364" name="Google Shape;73;p15"/>
          <p:cNvPicPr preferRelativeResize="0">
            <a:picLocks noChangeAspect="1" noChangeArrowheads="1"/>
          </p:cNvPicPr>
          <p:nvPr/>
        </p:nvPicPr>
        <p:blipFill>
          <a:blip r:embed="rId4"/>
          <a:srcRect/>
          <a:stretch>
            <a:fillRect/>
          </a:stretch>
        </p:blipFill>
        <p:spPr bwMode="auto">
          <a:xfrm>
            <a:off x="152400" y="4445000"/>
            <a:ext cx="8839200" cy="614363"/>
          </a:xfrm>
          <a:prstGeom prst="rect">
            <a:avLst/>
          </a:prstGeom>
          <a:noFill/>
          <a:ln w="9525">
            <a:noFill/>
            <a:miter lim="800000"/>
            <a:headEnd/>
            <a:tailEnd/>
          </a:ln>
        </p:spPr>
      </p:pic>
      <p:sp>
        <p:nvSpPr>
          <p:cNvPr id="15365" name="Google Shape;74;p15"/>
          <p:cNvSpPr txBox="1">
            <a:spLocks noChangeArrowheads="1"/>
          </p:cNvSpPr>
          <p:nvPr/>
        </p:nvSpPr>
        <p:spPr bwMode="auto">
          <a:xfrm>
            <a:off x="1624013" y="4556125"/>
            <a:ext cx="7212012" cy="255588"/>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1200" b="1">
                <a:solidFill>
                  <a:schemeClr val="bg1"/>
                </a:solidFill>
                <a:latin typeface="PT Sans Narrow"/>
              </a:rPr>
              <a:t>Pillar 1: Short-duration extreme precipitation in future climate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3" descr="pgw_8_2"/>
          <p:cNvPicPr>
            <a:picLocks noChangeAspect="1" noChangeArrowheads="1"/>
          </p:cNvPicPr>
          <p:nvPr/>
        </p:nvPicPr>
        <p:blipFill>
          <a:blip r:embed="rId3"/>
          <a:srcRect/>
          <a:stretch>
            <a:fillRect/>
          </a:stretch>
        </p:blipFill>
        <p:spPr bwMode="auto">
          <a:xfrm>
            <a:off x="423863" y="2538413"/>
            <a:ext cx="2028825" cy="1825625"/>
          </a:xfrm>
          <a:prstGeom prst="rect">
            <a:avLst/>
          </a:prstGeom>
          <a:noFill/>
          <a:ln w="9525">
            <a:noFill/>
            <a:miter lim="800000"/>
            <a:headEnd/>
            <a:tailEnd/>
          </a:ln>
        </p:spPr>
      </p:pic>
      <p:pic>
        <p:nvPicPr>
          <p:cNvPr id="17410" name="Picture 12" descr="ctrl_8_2"/>
          <p:cNvPicPr>
            <a:picLocks noChangeAspect="1" noChangeArrowheads="1"/>
          </p:cNvPicPr>
          <p:nvPr/>
        </p:nvPicPr>
        <p:blipFill>
          <a:blip r:embed="rId4"/>
          <a:srcRect/>
          <a:stretch>
            <a:fillRect/>
          </a:stretch>
        </p:blipFill>
        <p:spPr bwMode="auto">
          <a:xfrm>
            <a:off x="444500" y="825500"/>
            <a:ext cx="2020888" cy="1817688"/>
          </a:xfrm>
          <a:prstGeom prst="rect">
            <a:avLst/>
          </a:prstGeom>
          <a:noFill/>
          <a:ln w="9525">
            <a:noFill/>
            <a:miter lim="800000"/>
            <a:headEnd/>
            <a:tailEnd/>
          </a:ln>
        </p:spPr>
      </p:pic>
      <p:pic>
        <p:nvPicPr>
          <p:cNvPr id="17411" name="Picture 10" descr="P-T_scale"/>
          <p:cNvPicPr>
            <a:picLocks noChangeAspect="1" noChangeArrowheads="1"/>
          </p:cNvPicPr>
          <p:nvPr/>
        </p:nvPicPr>
        <p:blipFill>
          <a:blip r:embed="rId5"/>
          <a:srcRect/>
          <a:stretch>
            <a:fillRect/>
          </a:stretch>
        </p:blipFill>
        <p:spPr bwMode="auto">
          <a:xfrm>
            <a:off x="2795588" y="2703513"/>
            <a:ext cx="2632075" cy="1974850"/>
          </a:xfrm>
          <a:prstGeom prst="rect">
            <a:avLst/>
          </a:prstGeom>
          <a:noFill/>
          <a:ln w="9525">
            <a:noFill/>
            <a:miter lim="800000"/>
            <a:headEnd/>
            <a:tailEnd/>
          </a:ln>
        </p:spPr>
      </p:pic>
      <p:pic>
        <p:nvPicPr>
          <p:cNvPr id="17412" name="Picture 7" descr="P-T_scale"/>
          <p:cNvPicPr>
            <a:picLocks noChangeAspect="1" noChangeArrowheads="1"/>
          </p:cNvPicPr>
          <p:nvPr/>
        </p:nvPicPr>
        <p:blipFill>
          <a:blip r:embed="rId6"/>
          <a:srcRect/>
          <a:stretch>
            <a:fillRect/>
          </a:stretch>
        </p:blipFill>
        <p:spPr bwMode="auto">
          <a:xfrm>
            <a:off x="5387975" y="2725738"/>
            <a:ext cx="2632075" cy="1974850"/>
          </a:xfrm>
          <a:prstGeom prst="rect">
            <a:avLst/>
          </a:prstGeom>
          <a:noFill/>
          <a:ln w="9525">
            <a:noFill/>
            <a:miter lim="800000"/>
            <a:headEnd/>
            <a:tailEnd/>
          </a:ln>
        </p:spPr>
      </p:pic>
      <p:sp>
        <p:nvSpPr>
          <p:cNvPr id="17413" name="Google Shape;79;p16"/>
          <p:cNvSpPr txBox="1">
            <a:spLocks noChangeArrowheads="1"/>
          </p:cNvSpPr>
          <p:nvPr/>
        </p:nvSpPr>
        <p:spPr bwMode="auto">
          <a:xfrm>
            <a:off x="1624013" y="4556125"/>
            <a:ext cx="7175500" cy="106363"/>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a:solidFill>
                  <a:srgbClr val="FFFFFF"/>
                </a:solidFill>
                <a:latin typeface="PT Sans Narrow"/>
                <a:sym typeface="PT Sans Narrow"/>
              </a:rPr>
              <a:t>Project Title</a:t>
            </a:r>
          </a:p>
        </p:txBody>
      </p:sp>
      <p:sp>
        <p:nvSpPr>
          <p:cNvPr id="17414" name="Google Shape;80;p16"/>
          <p:cNvSpPr txBox="1">
            <a:spLocks noChangeArrowheads="1"/>
          </p:cNvSpPr>
          <p:nvPr/>
        </p:nvSpPr>
        <p:spPr bwMode="auto">
          <a:xfrm>
            <a:off x="106363" y="34925"/>
            <a:ext cx="5681662" cy="566738"/>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3000">
                <a:latin typeface="PT Sans Narrow"/>
                <a:sym typeface="PT Sans Narrow"/>
              </a:rPr>
              <a:t>Transformational Science Highlights</a:t>
            </a:r>
          </a:p>
        </p:txBody>
      </p:sp>
      <p:sp>
        <p:nvSpPr>
          <p:cNvPr id="17415" name="Google Shape;81;p16"/>
          <p:cNvSpPr txBox="1">
            <a:spLocks noChangeArrowheads="1"/>
          </p:cNvSpPr>
          <p:nvPr/>
        </p:nvSpPr>
        <p:spPr bwMode="auto">
          <a:xfrm>
            <a:off x="0" y="566738"/>
            <a:ext cx="7935913" cy="381000"/>
          </a:xfrm>
          <a:prstGeom prst="rect">
            <a:avLst/>
          </a:prstGeom>
          <a:noFill/>
          <a:ln w="9525">
            <a:noFill/>
            <a:miter lim="800000"/>
            <a:headEnd/>
            <a:tailEnd/>
          </a:ln>
        </p:spPr>
        <p:txBody>
          <a:bodyPr lIns="91425" tIns="91425" rIns="91425" bIns="91425"/>
          <a:lstStyle/>
          <a:p>
            <a:pPr marL="457200" indent="-317500">
              <a:buClr>
                <a:srgbClr val="000000"/>
              </a:buClr>
              <a:buSzPts val="1400"/>
              <a:buFont typeface="Arial" charset="0"/>
              <a:buNone/>
            </a:pPr>
            <a:r>
              <a:rPr lang="en-CA">
                <a:latin typeface="PT Sans Narrow"/>
              </a:rPr>
              <a:t>1. Whether temperature scaling works at convective-permitting resolutions for short-duration local precipitation extremes</a:t>
            </a:r>
            <a:r>
              <a:rPr lang="en-US">
                <a:latin typeface="PT Sans Narrow"/>
              </a:rPr>
              <a:t>?</a:t>
            </a:r>
          </a:p>
          <a:p>
            <a:pPr marL="457200" indent="-317500">
              <a:buClr>
                <a:srgbClr val="000000"/>
              </a:buClr>
              <a:buFont typeface="Arial" charset="0"/>
              <a:buNone/>
            </a:pPr>
            <a:endParaRPr lang="en-US">
              <a:latin typeface="PT Sans Narrow"/>
            </a:endParaRPr>
          </a:p>
          <a:p>
            <a:pPr marL="457200" indent="-317500">
              <a:buClr>
                <a:srgbClr val="000000"/>
              </a:buClr>
              <a:buFont typeface="Arial" charset="0"/>
              <a:buNone/>
            </a:pPr>
            <a:endParaRPr lang="en-US"/>
          </a:p>
          <a:p>
            <a:pPr marL="457200" indent="-317500">
              <a:buClr>
                <a:srgbClr val="000000"/>
              </a:buClr>
              <a:buFont typeface="Arial" charset="0"/>
              <a:buNone/>
            </a:pPr>
            <a:endParaRPr lang="en-US"/>
          </a:p>
        </p:txBody>
      </p:sp>
      <p:pic>
        <p:nvPicPr>
          <p:cNvPr id="17416" name="Google Shape;82;p16"/>
          <p:cNvPicPr preferRelativeResize="0">
            <a:picLocks noChangeAspect="1" noChangeArrowheads="1"/>
          </p:cNvPicPr>
          <p:nvPr/>
        </p:nvPicPr>
        <p:blipFill>
          <a:blip r:embed="rId7"/>
          <a:srcRect/>
          <a:stretch>
            <a:fillRect/>
          </a:stretch>
        </p:blipFill>
        <p:spPr bwMode="auto">
          <a:xfrm>
            <a:off x="152400" y="4445000"/>
            <a:ext cx="8839200" cy="614363"/>
          </a:xfrm>
          <a:prstGeom prst="rect">
            <a:avLst/>
          </a:prstGeom>
          <a:noFill/>
          <a:ln w="9525">
            <a:noFill/>
            <a:miter lim="800000"/>
            <a:headEnd/>
            <a:tailEnd/>
          </a:ln>
        </p:spPr>
      </p:pic>
      <p:sp>
        <p:nvSpPr>
          <p:cNvPr id="17417" name="Google Shape;74;p15"/>
          <p:cNvSpPr txBox="1">
            <a:spLocks noChangeArrowheads="1"/>
          </p:cNvSpPr>
          <p:nvPr/>
        </p:nvSpPr>
        <p:spPr bwMode="auto">
          <a:xfrm>
            <a:off x="1624013" y="4556125"/>
            <a:ext cx="7212012" cy="255588"/>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1200" b="1">
                <a:solidFill>
                  <a:schemeClr val="bg1"/>
                </a:solidFill>
                <a:latin typeface="PT Sans Narrow"/>
              </a:rPr>
              <a:t>Pillar 1: Short-duration extreme precipitation in future climate</a:t>
            </a:r>
          </a:p>
        </p:txBody>
      </p:sp>
      <p:pic>
        <p:nvPicPr>
          <p:cNvPr id="17418" name="Picture 8" descr="P-T_scale"/>
          <p:cNvPicPr>
            <a:picLocks noChangeAspect="1" noChangeArrowheads="1"/>
          </p:cNvPicPr>
          <p:nvPr/>
        </p:nvPicPr>
        <p:blipFill>
          <a:blip r:embed="rId8"/>
          <a:srcRect/>
          <a:stretch>
            <a:fillRect/>
          </a:stretch>
        </p:blipFill>
        <p:spPr bwMode="auto">
          <a:xfrm>
            <a:off x="5373688" y="833438"/>
            <a:ext cx="2632075" cy="1974850"/>
          </a:xfrm>
          <a:prstGeom prst="rect">
            <a:avLst/>
          </a:prstGeom>
          <a:noFill/>
          <a:ln w="9525">
            <a:noFill/>
            <a:miter lim="800000"/>
            <a:headEnd/>
            <a:tailEnd/>
          </a:ln>
        </p:spPr>
      </p:pic>
      <p:pic>
        <p:nvPicPr>
          <p:cNvPr id="17419" name="Picture 9" descr="P-T_scale"/>
          <p:cNvPicPr>
            <a:picLocks noChangeAspect="1" noChangeArrowheads="1"/>
          </p:cNvPicPr>
          <p:nvPr/>
        </p:nvPicPr>
        <p:blipFill>
          <a:blip r:embed="rId9"/>
          <a:srcRect/>
          <a:stretch>
            <a:fillRect/>
          </a:stretch>
        </p:blipFill>
        <p:spPr bwMode="auto">
          <a:xfrm>
            <a:off x="2800350" y="865188"/>
            <a:ext cx="2632075" cy="1974850"/>
          </a:xfrm>
          <a:prstGeom prst="rect">
            <a:avLst/>
          </a:prstGeom>
          <a:noFill/>
          <a:ln w="9525">
            <a:noFill/>
            <a:miter lim="800000"/>
            <a:headEnd/>
            <a:tailEnd/>
          </a:ln>
        </p:spPr>
      </p:pic>
      <p:pic>
        <p:nvPicPr>
          <p:cNvPr id="17420" name="Picture 11"/>
          <p:cNvPicPr>
            <a:picLocks noChangeAspect="1" noChangeArrowheads="1"/>
          </p:cNvPicPr>
          <p:nvPr/>
        </p:nvPicPr>
        <p:blipFill>
          <a:blip r:embed="rId10"/>
          <a:srcRect/>
          <a:stretch>
            <a:fillRect/>
          </a:stretch>
        </p:blipFill>
        <p:spPr bwMode="auto">
          <a:xfrm>
            <a:off x="7797800" y="4763"/>
            <a:ext cx="1279525" cy="1425575"/>
          </a:xfrm>
          <a:prstGeom prst="rect">
            <a:avLst/>
          </a:prstGeom>
          <a:noFill/>
          <a:ln w="9525">
            <a:noFill/>
            <a:miter lim="800000"/>
            <a:headEnd/>
            <a:tailEnd/>
          </a:ln>
        </p:spPr>
      </p:pic>
      <p:sp>
        <p:nvSpPr>
          <p:cNvPr id="17421" name="Rectangle 14"/>
          <p:cNvSpPr>
            <a:spLocks noChangeArrowheads="1"/>
          </p:cNvSpPr>
          <p:nvPr/>
        </p:nvSpPr>
        <p:spPr bwMode="auto">
          <a:xfrm>
            <a:off x="4575175" y="877888"/>
            <a:ext cx="485775" cy="304800"/>
          </a:xfrm>
          <a:prstGeom prst="rect">
            <a:avLst/>
          </a:prstGeom>
          <a:noFill/>
          <a:ln w="9525">
            <a:noFill/>
            <a:miter lim="800000"/>
            <a:headEnd/>
            <a:tailEnd/>
          </a:ln>
        </p:spPr>
        <p:txBody>
          <a:bodyPr wrap="none">
            <a:spAutoFit/>
          </a:bodyPr>
          <a:lstStyle/>
          <a:p>
            <a:r>
              <a:rPr lang="en-CA">
                <a:latin typeface="PT Sans Narrow"/>
              </a:rPr>
              <a:t>West</a:t>
            </a:r>
            <a:endParaRPr lang="en-US">
              <a:latin typeface="PT Sans Narrow"/>
            </a:endParaRPr>
          </a:p>
        </p:txBody>
      </p:sp>
      <p:sp>
        <p:nvSpPr>
          <p:cNvPr id="17422" name="Rectangle 15"/>
          <p:cNvSpPr>
            <a:spLocks noChangeArrowheads="1"/>
          </p:cNvSpPr>
          <p:nvPr/>
        </p:nvSpPr>
        <p:spPr bwMode="auto">
          <a:xfrm>
            <a:off x="4565650" y="2708275"/>
            <a:ext cx="485775" cy="304800"/>
          </a:xfrm>
          <a:prstGeom prst="rect">
            <a:avLst/>
          </a:prstGeom>
          <a:noFill/>
          <a:ln w="9525">
            <a:noFill/>
            <a:miter lim="800000"/>
            <a:headEnd/>
            <a:tailEnd/>
          </a:ln>
        </p:spPr>
        <p:txBody>
          <a:bodyPr wrap="none">
            <a:spAutoFit/>
          </a:bodyPr>
          <a:lstStyle/>
          <a:p>
            <a:r>
              <a:rPr lang="en-CA">
                <a:latin typeface="PT Sans Narrow"/>
              </a:rPr>
              <a:t>West</a:t>
            </a:r>
            <a:endParaRPr lang="en-US">
              <a:latin typeface="PT Sans Narrow"/>
            </a:endParaRPr>
          </a:p>
        </p:txBody>
      </p:sp>
      <p:sp>
        <p:nvSpPr>
          <p:cNvPr id="17423" name="Rectangle 16"/>
          <p:cNvSpPr>
            <a:spLocks noChangeArrowheads="1"/>
          </p:cNvSpPr>
          <p:nvPr/>
        </p:nvSpPr>
        <p:spPr bwMode="auto">
          <a:xfrm>
            <a:off x="7154863" y="822325"/>
            <a:ext cx="441325" cy="304800"/>
          </a:xfrm>
          <a:prstGeom prst="rect">
            <a:avLst/>
          </a:prstGeom>
          <a:noFill/>
          <a:ln w="9525">
            <a:noFill/>
            <a:miter lim="800000"/>
            <a:headEnd/>
            <a:tailEnd/>
          </a:ln>
        </p:spPr>
        <p:txBody>
          <a:bodyPr wrap="none">
            <a:spAutoFit/>
          </a:bodyPr>
          <a:lstStyle/>
          <a:p>
            <a:r>
              <a:rPr lang="en-CA">
                <a:latin typeface="PT Sans Narrow"/>
              </a:rPr>
              <a:t>East</a:t>
            </a:r>
            <a:endParaRPr lang="en-US"/>
          </a:p>
        </p:txBody>
      </p:sp>
      <p:sp>
        <p:nvSpPr>
          <p:cNvPr id="17424" name="Rectangle 17"/>
          <p:cNvSpPr>
            <a:spLocks noChangeArrowheads="1"/>
          </p:cNvSpPr>
          <p:nvPr/>
        </p:nvSpPr>
        <p:spPr bwMode="auto">
          <a:xfrm>
            <a:off x="7150100" y="2722563"/>
            <a:ext cx="441325" cy="304800"/>
          </a:xfrm>
          <a:prstGeom prst="rect">
            <a:avLst/>
          </a:prstGeom>
          <a:noFill/>
          <a:ln w="9525">
            <a:noFill/>
            <a:miter lim="800000"/>
            <a:headEnd/>
            <a:tailEnd/>
          </a:ln>
        </p:spPr>
        <p:txBody>
          <a:bodyPr wrap="none">
            <a:spAutoFit/>
          </a:bodyPr>
          <a:lstStyle/>
          <a:p>
            <a:r>
              <a:rPr lang="en-CA">
                <a:latin typeface="PT Sans Narrow"/>
              </a:rPr>
              <a:t>East</a:t>
            </a:r>
            <a:endParaRPr lang="en-US"/>
          </a:p>
        </p:txBody>
      </p:sp>
      <p:sp>
        <p:nvSpPr>
          <p:cNvPr id="17425" name="Rectangle 18"/>
          <p:cNvSpPr>
            <a:spLocks noChangeArrowheads="1"/>
          </p:cNvSpPr>
          <p:nvPr/>
        </p:nvSpPr>
        <p:spPr bwMode="auto">
          <a:xfrm rot="16200000">
            <a:off x="2447131" y="1753395"/>
            <a:ext cx="847725" cy="214312"/>
          </a:xfrm>
          <a:prstGeom prst="rect">
            <a:avLst/>
          </a:prstGeom>
          <a:noFill/>
          <a:ln w="9525">
            <a:noFill/>
            <a:miter lim="800000"/>
            <a:headEnd/>
            <a:tailEnd/>
          </a:ln>
        </p:spPr>
        <p:txBody>
          <a:bodyPr wrap="none">
            <a:spAutoFit/>
          </a:bodyPr>
          <a:lstStyle/>
          <a:p>
            <a:r>
              <a:rPr lang="en-CA" sz="800">
                <a:latin typeface="PT Sans Narrow"/>
              </a:rPr>
              <a:t>Lg [Precip(mm/hr)]</a:t>
            </a:r>
            <a:endParaRPr lang="en-US" sz="800"/>
          </a:p>
        </p:txBody>
      </p:sp>
      <p:sp>
        <p:nvSpPr>
          <p:cNvPr id="17426" name="Rectangle 19"/>
          <p:cNvSpPr>
            <a:spLocks noChangeArrowheads="1"/>
          </p:cNvSpPr>
          <p:nvPr/>
        </p:nvSpPr>
        <p:spPr bwMode="auto">
          <a:xfrm>
            <a:off x="3557588" y="2646363"/>
            <a:ext cx="779462" cy="214312"/>
          </a:xfrm>
          <a:prstGeom prst="rect">
            <a:avLst/>
          </a:prstGeom>
          <a:noFill/>
          <a:ln w="9525">
            <a:noFill/>
            <a:miter lim="800000"/>
            <a:headEnd/>
            <a:tailEnd/>
          </a:ln>
        </p:spPr>
        <p:txBody>
          <a:bodyPr wrap="none">
            <a:spAutoFit/>
          </a:bodyPr>
          <a:lstStyle/>
          <a:p>
            <a:r>
              <a:rPr lang="en-CA" sz="800">
                <a:latin typeface="PT Sans Narrow"/>
              </a:rPr>
              <a:t>Temperature (</a:t>
            </a:r>
            <a:r>
              <a:rPr lang="en-CA" sz="800" baseline="30000">
                <a:latin typeface="PT Sans Narrow"/>
                <a:ea typeface="Arial Unicode MS" pitchFamily="34" charset="-122"/>
                <a:cs typeface="Arial Unicode MS" pitchFamily="34" charset="-122"/>
              </a:rPr>
              <a:t>o</a:t>
            </a:r>
            <a:r>
              <a:rPr lang="en-CA" sz="800">
                <a:latin typeface="PT Sans Narrow"/>
              </a:rPr>
              <a:t>C)</a:t>
            </a:r>
            <a:endParaRPr lang="en-US" sz="800">
              <a:latin typeface="PT Sans Narrow"/>
            </a:endParaRPr>
          </a:p>
        </p:txBody>
      </p:sp>
      <p:sp>
        <p:nvSpPr>
          <p:cNvPr id="17427" name="Rectangle 20"/>
          <p:cNvSpPr>
            <a:spLocks noChangeArrowheads="1"/>
          </p:cNvSpPr>
          <p:nvPr/>
        </p:nvSpPr>
        <p:spPr bwMode="auto">
          <a:xfrm>
            <a:off x="5103813" y="2041525"/>
            <a:ext cx="641350" cy="304800"/>
          </a:xfrm>
          <a:prstGeom prst="rect">
            <a:avLst/>
          </a:prstGeom>
          <a:noFill/>
          <a:ln w="9525">
            <a:noFill/>
            <a:miter lim="800000"/>
            <a:headEnd/>
            <a:tailEnd/>
          </a:ln>
        </p:spPr>
        <p:txBody>
          <a:bodyPr wrap="none">
            <a:spAutoFit/>
          </a:bodyPr>
          <a:lstStyle/>
          <a:p>
            <a:r>
              <a:rPr lang="en-CA">
                <a:latin typeface="PT Sans Narrow"/>
              </a:rPr>
              <a:t>Current</a:t>
            </a:r>
            <a:endParaRPr lang="en-US">
              <a:latin typeface="PT Sans Narrow"/>
            </a:endParaRPr>
          </a:p>
        </p:txBody>
      </p:sp>
      <p:sp>
        <p:nvSpPr>
          <p:cNvPr id="17428" name="Rectangle 21"/>
          <p:cNvSpPr>
            <a:spLocks noChangeArrowheads="1"/>
          </p:cNvSpPr>
          <p:nvPr/>
        </p:nvSpPr>
        <p:spPr bwMode="auto">
          <a:xfrm>
            <a:off x="5110163" y="3927475"/>
            <a:ext cx="584200" cy="304800"/>
          </a:xfrm>
          <a:prstGeom prst="rect">
            <a:avLst/>
          </a:prstGeom>
          <a:noFill/>
          <a:ln w="9525">
            <a:noFill/>
            <a:miter lim="800000"/>
            <a:headEnd/>
            <a:tailEnd/>
          </a:ln>
        </p:spPr>
        <p:txBody>
          <a:bodyPr wrap="none">
            <a:spAutoFit/>
          </a:bodyPr>
          <a:lstStyle/>
          <a:p>
            <a:r>
              <a:rPr lang="en-CA">
                <a:latin typeface="PT Sans Narrow"/>
              </a:rPr>
              <a:t>Future</a:t>
            </a:r>
            <a:endParaRPr lang="en-US">
              <a:latin typeface="PT Sans Narrow"/>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0"/>
          <p:cNvPicPr>
            <a:picLocks noChangeAspect="1" noChangeArrowheads="1"/>
          </p:cNvPicPr>
          <p:nvPr/>
        </p:nvPicPr>
        <p:blipFill>
          <a:blip r:embed="rId3"/>
          <a:srcRect/>
          <a:stretch>
            <a:fillRect/>
          </a:stretch>
        </p:blipFill>
        <p:spPr bwMode="auto">
          <a:xfrm>
            <a:off x="7118350" y="3089275"/>
            <a:ext cx="2020888" cy="1516063"/>
          </a:xfrm>
          <a:prstGeom prst="rect">
            <a:avLst/>
          </a:prstGeom>
          <a:noFill/>
          <a:ln w="9525">
            <a:noFill/>
            <a:miter lim="800000"/>
            <a:headEnd/>
            <a:tailEnd/>
          </a:ln>
        </p:spPr>
      </p:pic>
      <p:pic>
        <p:nvPicPr>
          <p:cNvPr id="19458" name="Picture 19"/>
          <p:cNvPicPr>
            <a:picLocks noChangeAspect="1" noChangeArrowheads="1"/>
          </p:cNvPicPr>
          <p:nvPr/>
        </p:nvPicPr>
        <p:blipFill>
          <a:blip r:embed="rId4"/>
          <a:srcRect/>
          <a:stretch>
            <a:fillRect/>
          </a:stretch>
        </p:blipFill>
        <p:spPr bwMode="auto">
          <a:xfrm>
            <a:off x="5211763" y="3095625"/>
            <a:ext cx="2020887" cy="1516063"/>
          </a:xfrm>
          <a:prstGeom prst="rect">
            <a:avLst/>
          </a:prstGeom>
          <a:noFill/>
          <a:ln w="9525">
            <a:noFill/>
            <a:miter lim="800000"/>
            <a:headEnd/>
            <a:tailEnd/>
          </a:ln>
        </p:spPr>
      </p:pic>
      <p:pic>
        <p:nvPicPr>
          <p:cNvPr id="19459" name="Picture 18"/>
          <p:cNvPicPr>
            <a:picLocks noChangeAspect="1" noChangeArrowheads="1"/>
          </p:cNvPicPr>
          <p:nvPr/>
        </p:nvPicPr>
        <p:blipFill>
          <a:blip r:embed="rId5"/>
          <a:srcRect/>
          <a:stretch>
            <a:fillRect/>
          </a:stretch>
        </p:blipFill>
        <p:spPr bwMode="auto">
          <a:xfrm>
            <a:off x="7107238" y="1624013"/>
            <a:ext cx="2020887" cy="1516062"/>
          </a:xfrm>
          <a:prstGeom prst="rect">
            <a:avLst/>
          </a:prstGeom>
          <a:noFill/>
          <a:ln w="9525">
            <a:noFill/>
            <a:miter lim="800000"/>
            <a:headEnd/>
            <a:tailEnd/>
          </a:ln>
        </p:spPr>
      </p:pic>
      <p:pic>
        <p:nvPicPr>
          <p:cNvPr id="19460" name="Picture 17"/>
          <p:cNvPicPr>
            <a:picLocks noChangeAspect="1" noChangeArrowheads="1"/>
          </p:cNvPicPr>
          <p:nvPr/>
        </p:nvPicPr>
        <p:blipFill>
          <a:blip r:embed="rId6"/>
          <a:srcRect/>
          <a:stretch>
            <a:fillRect/>
          </a:stretch>
        </p:blipFill>
        <p:spPr bwMode="auto">
          <a:xfrm>
            <a:off x="5200650" y="1604963"/>
            <a:ext cx="2020888" cy="1516062"/>
          </a:xfrm>
          <a:prstGeom prst="rect">
            <a:avLst/>
          </a:prstGeom>
          <a:noFill/>
          <a:ln w="9525">
            <a:noFill/>
            <a:miter lim="800000"/>
            <a:headEnd/>
            <a:tailEnd/>
          </a:ln>
        </p:spPr>
      </p:pic>
      <p:grpSp>
        <p:nvGrpSpPr>
          <p:cNvPr id="19461" name="Group 13"/>
          <p:cNvGrpSpPr>
            <a:grpSpLocks/>
          </p:cNvGrpSpPr>
          <p:nvPr/>
        </p:nvGrpSpPr>
        <p:grpSpPr bwMode="auto">
          <a:xfrm>
            <a:off x="192088" y="1023938"/>
            <a:ext cx="3671887" cy="3622675"/>
            <a:chOff x="306" y="582"/>
            <a:chExt cx="2313" cy="2282"/>
          </a:xfrm>
        </p:grpSpPr>
        <p:pic>
          <p:nvPicPr>
            <p:cNvPr id="19475" name="Picture 8" descr="ctrl_8_2_east"/>
            <p:cNvPicPr>
              <a:picLocks noChangeAspect="1" noChangeArrowheads="1"/>
            </p:cNvPicPr>
            <p:nvPr/>
          </p:nvPicPr>
          <p:blipFill>
            <a:blip r:embed="rId7"/>
            <a:srcRect/>
            <a:stretch>
              <a:fillRect/>
            </a:stretch>
          </p:blipFill>
          <p:spPr bwMode="auto">
            <a:xfrm>
              <a:off x="1452" y="582"/>
              <a:ext cx="1157" cy="1157"/>
            </a:xfrm>
            <a:prstGeom prst="rect">
              <a:avLst/>
            </a:prstGeom>
            <a:noFill/>
            <a:ln w="9525">
              <a:noFill/>
              <a:miter lim="800000"/>
              <a:headEnd/>
              <a:tailEnd/>
            </a:ln>
          </p:spPr>
        </p:pic>
        <p:pic>
          <p:nvPicPr>
            <p:cNvPr id="19476" name="Picture 10" descr="pgw_8_2_east"/>
            <p:cNvPicPr>
              <a:picLocks noChangeAspect="1" noChangeArrowheads="1"/>
            </p:cNvPicPr>
            <p:nvPr/>
          </p:nvPicPr>
          <p:blipFill>
            <a:blip r:embed="rId8"/>
            <a:srcRect/>
            <a:stretch>
              <a:fillRect/>
            </a:stretch>
          </p:blipFill>
          <p:spPr bwMode="auto">
            <a:xfrm>
              <a:off x="1462" y="1706"/>
              <a:ext cx="1157" cy="1157"/>
            </a:xfrm>
            <a:prstGeom prst="rect">
              <a:avLst/>
            </a:prstGeom>
            <a:noFill/>
            <a:ln w="9525">
              <a:noFill/>
              <a:miter lim="800000"/>
              <a:headEnd/>
              <a:tailEnd/>
            </a:ln>
          </p:spPr>
        </p:pic>
        <p:pic>
          <p:nvPicPr>
            <p:cNvPr id="19477" name="Picture 11" descr="pgw_8_2_west"/>
            <p:cNvPicPr>
              <a:picLocks noChangeAspect="1" noChangeArrowheads="1"/>
            </p:cNvPicPr>
            <p:nvPr/>
          </p:nvPicPr>
          <p:blipFill>
            <a:blip r:embed="rId9"/>
            <a:srcRect/>
            <a:stretch>
              <a:fillRect/>
            </a:stretch>
          </p:blipFill>
          <p:spPr bwMode="auto">
            <a:xfrm>
              <a:off x="306" y="1707"/>
              <a:ext cx="1157" cy="1157"/>
            </a:xfrm>
            <a:prstGeom prst="rect">
              <a:avLst/>
            </a:prstGeom>
            <a:noFill/>
            <a:ln w="9525">
              <a:noFill/>
              <a:miter lim="800000"/>
              <a:headEnd/>
              <a:tailEnd/>
            </a:ln>
          </p:spPr>
        </p:pic>
        <p:pic>
          <p:nvPicPr>
            <p:cNvPr id="19478" name="Picture 9" descr="ctrl_8_2_west"/>
            <p:cNvPicPr>
              <a:picLocks noChangeAspect="1" noChangeArrowheads="1"/>
            </p:cNvPicPr>
            <p:nvPr/>
          </p:nvPicPr>
          <p:blipFill>
            <a:blip r:embed="rId10"/>
            <a:srcRect/>
            <a:stretch>
              <a:fillRect/>
            </a:stretch>
          </p:blipFill>
          <p:spPr bwMode="auto">
            <a:xfrm>
              <a:off x="307" y="589"/>
              <a:ext cx="1157" cy="1157"/>
            </a:xfrm>
            <a:prstGeom prst="rect">
              <a:avLst/>
            </a:prstGeom>
            <a:noFill/>
            <a:ln w="9525">
              <a:noFill/>
              <a:miter lim="800000"/>
              <a:headEnd/>
              <a:tailEnd/>
            </a:ln>
          </p:spPr>
        </p:pic>
      </p:grpSp>
      <p:sp>
        <p:nvSpPr>
          <p:cNvPr id="19462" name="Google Shape;79;p16"/>
          <p:cNvSpPr txBox="1">
            <a:spLocks noChangeArrowheads="1"/>
          </p:cNvSpPr>
          <p:nvPr/>
        </p:nvSpPr>
        <p:spPr bwMode="auto">
          <a:xfrm>
            <a:off x="1624013" y="4556125"/>
            <a:ext cx="7175500" cy="106363"/>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a:solidFill>
                  <a:srgbClr val="FFFFFF"/>
                </a:solidFill>
                <a:latin typeface="PT Sans Narrow"/>
                <a:sym typeface="PT Sans Narrow"/>
              </a:rPr>
              <a:t>Project Title</a:t>
            </a:r>
          </a:p>
        </p:txBody>
      </p:sp>
      <p:sp>
        <p:nvSpPr>
          <p:cNvPr id="19463" name="Google Shape;81;p16"/>
          <p:cNvSpPr txBox="1">
            <a:spLocks noChangeArrowheads="1"/>
          </p:cNvSpPr>
          <p:nvPr/>
        </p:nvSpPr>
        <p:spPr bwMode="auto">
          <a:xfrm>
            <a:off x="-136525" y="495300"/>
            <a:ext cx="5351463" cy="590550"/>
          </a:xfrm>
          <a:prstGeom prst="rect">
            <a:avLst/>
          </a:prstGeom>
          <a:noFill/>
          <a:ln w="9525">
            <a:noFill/>
            <a:miter lim="800000"/>
            <a:headEnd/>
            <a:tailEnd/>
          </a:ln>
        </p:spPr>
        <p:txBody>
          <a:bodyPr lIns="91425" tIns="91425" rIns="91425" bIns="91425"/>
          <a:lstStyle/>
          <a:p>
            <a:pPr marL="457200" indent="-317500">
              <a:buClr>
                <a:srgbClr val="000000"/>
              </a:buClr>
              <a:buSzPts val="1400"/>
              <a:buFont typeface="Arial" charset="0"/>
              <a:buNone/>
            </a:pPr>
            <a:r>
              <a:rPr lang="en-US">
                <a:latin typeface="PT Sans Narrow"/>
              </a:rPr>
              <a:t>2. How will the characteristics of mesoscale convective systems (MCSs) such as the precipitation intensity, size and life-span of storms change in the future?</a:t>
            </a:r>
            <a:r>
              <a:rPr lang="en-US"/>
              <a:t> </a:t>
            </a:r>
            <a:endParaRPr lang="en-US">
              <a:latin typeface="PT Sans Narrow"/>
            </a:endParaRPr>
          </a:p>
          <a:p>
            <a:pPr marL="457200" indent="-317500">
              <a:buClr>
                <a:srgbClr val="000000"/>
              </a:buClr>
              <a:buFont typeface="Arial" charset="0"/>
              <a:buNone/>
            </a:pPr>
            <a:endParaRPr lang="en-US"/>
          </a:p>
          <a:p>
            <a:pPr marL="457200" indent="-317500">
              <a:buClr>
                <a:srgbClr val="000000"/>
              </a:buClr>
              <a:buFont typeface="Arial" charset="0"/>
              <a:buNone/>
            </a:pPr>
            <a:endParaRPr lang="en-US"/>
          </a:p>
        </p:txBody>
      </p:sp>
      <p:pic>
        <p:nvPicPr>
          <p:cNvPr id="19464" name="Google Shape;82;p16"/>
          <p:cNvPicPr preferRelativeResize="0">
            <a:picLocks noChangeAspect="1" noChangeArrowheads="1"/>
          </p:cNvPicPr>
          <p:nvPr/>
        </p:nvPicPr>
        <p:blipFill>
          <a:blip r:embed="rId11"/>
          <a:srcRect/>
          <a:stretch>
            <a:fillRect/>
          </a:stretch>
        </p:blipFill>
        <p:spPr bwMode="auto">
          <a:xfrm>
            <a:off x="152400" y="4445000"/>
            <a:ext cx="8839200" cy="614363"/>
          </a:xfrm>
          <a:prstGeom prst="rect">
            <a:avLst/>
          </a:prstGeom>
          <a:noFill/>
          <a:ln w="9525">
            <a:noFill/>
            <a:miter lim="800000"/>
            <a:headEnd/>
            <a:tailEnd/>
          </a:ln>
        </p:spPr>
      </p:pic>
      <p:sp>
        <p:nvSpPr>
          <p:cNvPr id="19465" name="Google Shape;74;p15"/>
          <p:cNvSpPr txBox="1">
            <a:spLocks noChangeArrowheads="1"/>
          </p:cNvSpPr>
          <p:nvPr/>
        </p:nvSpPr>
        <p:spPr bwMode="auto">
          <a:xfrm>
            <a:off x="1624013" y="4556125"/>
            <a:ext cx="7212012" cy="255588"/>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1200" b="1">
                <a:solidFill>
                  <a:schemeClr val="bg1"/>
                </a:solidFill>
                <a:latin typeface="PT Sans Narrow"/>
              </a:rPr>
              <a:t>Pillar 1: Short-duration extreme precipitation in future climate</a:t>
            </a:r>
          </a:p>
        </p:txBody>
      </p:sp>
      <p:sp>
        <p:nvSpPr>
          <p:cNvPr id="19466" name="Google Shape;80;p16"/>
          <p:cNvSpPr txBox="1">
            <a:spLocks noChangeArrowheads="1"/>
          </p:cNvSpPr>
          <p:nvPr/>
        </p:nvSpPr>
        <p:spPr bwMode="auto">
          <a:xfrm>
            <a:off x="106363" y="34925"/>
            <a:ext cx="5681662" cy="566738"/>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3000">
                <a:latin typeface="PT Sans Narrow"/>
                <a:sym typeface="PT Sans Narrow"/>
              </a:rPr>
              <a:t>Transformational Science Highlights</a:t>
            </a:r>
          </a:p>
        </p:txBody>
      </p:sp>
      <p:pic>
        <p:nvPicPr>
          <p:cNvPr id="19467" name="Picture 15"/>
          <p:cNvPicPr>
            <a:picLocks noChangeAspect="1" noChangeArrowheads="1"/>
          </p:cNvPicPr>
          <p:nvPr/>
        </p:nvPicPr>
        <p:blipFill>
          <a:blip r:embed="rId12"/>
          <a:srcRect/>
          <a:stretch>
            <a:fillRect/>
          </a:stretch>
        </p:blipFill>
        <p:spPr bwMode="auto">
          <a:xfrm>
            <a:off x="5197475" y="147638"/>
            <a:ext cx="2020888" cy="1516062"/>
          </a:xfrm>
          <a:prstGeom prst="rect">
            <a:avLst/>
          </a:prstGeom>
          <a:noFill/>
          <a:ln w="9525">
            <a:noFill/>
            <a:miter lim="800000"/>
            <a:headEnd/>
            <a:tailEnd/>
          </a:ln>
        </p:spPr>
      </p:pic>
      <p:pic>
        <p:nvPicPr>
          <p:cNvPr id="19468" name="Picture 16"/>
          <p:cNvPicPr>
            <a:picLocks noChangeAspect="1" noChangeArrowheads="1"/>
          </p:cNvPicPr>
          <p:nvPr/>
        </p:nvPicPr>
        <p:blipFill>
          <a:blip r:embed="rId13"/>
          <a:srcRect/>
          <a:stretch>
            <a:fillRect/>
          </a:stretch>
        </p:blipFill>
        <p:spPr bwMode="auto">
          <a:xfrm>
            <a:off x="7092950" y="146050"/>
            <a:ext cx="2020888" cy="1516063"/>
          </a:xfrm>
          <a:prstGeom prst="rect">
            <a:avLst/>
          </a:prstGeom>
          <a:noFill/>
          <a:ln w="9525">
            <a:noFill/>
            <a:miter lim="800000"/>
            <a:headEnd/>
            <a:tailEnd/>
          </a:ln>
        </p:spPr>
      </p:pic>
      <p:pic>
        <p:nvPicPr>
          <p:cNvPr id="19469" name="Picture 2" descr="E:\Users\prein\Downloads\01_MCS-Schematic_V2.jpg"/>
          <p:cNvPicPr>
            <a:picLocks noChangeAspect="1" noChangeArrowheads="1"/>
          </p:cNvPicPr>
          <p:nvPr/>
        </p:nvPicPr>
        <p:blipFill>
          <a:blip r:embed="rId14"/>
          <a:srcRect/>
          <a:stretch>
            <a:fillRect/>
          </a:stretch>
        </p:blipFill>
        <p:spPr bwMode="auto">
          <a:xfrm>
            <a:off x="3546475" y="2349500"/>
            <a:ext cx="1835150" cy="1104900"/>
          </a:xfrm>
          <a:prstGeom prst="rect">
            <a:avLst/>
          </a:prstGeom>
          <a:noFill/>
          <a:ln w="9525">
            <a:noFill/>
            <a:miter lim="800000"/>
            <a:headEnd/>
            <a:tailEnd/>
          </a:ln>
        </p:spPr>
      </p:pic>
      <p:sp>
        <p:nvSpPr>
          <p:cNvPr id="19470" name="Rectangle 19"/>
          <p:cNvSpPr>
            <a:spLocks noChangeArrowheads="1"/>
          </p:cNvSpPr>
          <p:nvPr/>
        </p:nvSpPr>
        <p:spPr bwMode="auto">
          <a:xfrm>
            <a:off x="900113" y="1006475"/>
            <a:ext cx="485775" cy="304800"/>
          </a:xfrm>
          <a:prstGeom prst="rect">
            <a:avLst/>
          </a:prstGeom>
          <a:noFill/>
          <a:ln w="9525">
            <a:noFill/>
            <a:miter lim="800000"/>
            <a:headEnd/>
            <a:tailEnd/>
          </a:ln>
        </p:spPr>
        <p:txBody>
          <a:bodyPr wrap="none">
            <a:spAutoFit/>
          </a:bodyPr>
          <a:lstStyle/>
          <a:p>
            <a:r>
              <a:rPr lang="en-CA">
                <a:latin typeface="PT Sans Narrow"/>
              </a:rPr>
              <a:t>West</a:t>
            </a:r>
            <a:endParaRPr lang="en-US"/>
          </a:p>
        </p:txBody>
      </p:sp>
      <p:sp>
        <p:nvSpPr>
          <p:cNvPr id="19471" name="Rectangle 21"/>
          <p:cNvSpPr>
            <a:spLocks noChangeArrowheads="1"/>
          </p:cNvSpPr>
          <p:nvPr/>
        </p:nvSpPr>
        <p:spPr bwMode="auto">
          <a:xfrm>
            <a:off x="5984875" y="0"/>
            <a:ext cx="485775" cy="304800"/>
          </a:xfrm>
          <a:prstGeom prst="rect">
            <a:avLst/>
          </a:prstGeom>
          <a:noFill/>
          <a:ln w="9525">
            <a:noFill/>
            <a:miter lim="800000"/>
            <a:headEnd/>
            <a:tailEnd/>
          </a:ln>
        </p:spPr>
        <p:txBody>
          <a:bodyPr wrap="none">
            <a:spAutoFit/>
          </a:bodyPr>
          <a:lstStyle/>
          <a:p>
            <a:r>
              <a:rPr lang="en-CA">
                <a:latin typeface="PT Sans Narrow"/>
              </a:rPr>
              <a:t>West</a:t>
            </a:r>
            <a:endParaRPr lang="en-US"/>
          </a:p>
        </p:txBody>
      </p:sp>
      <p:sp>
        <p:nvSpPr>
          <p:cNvPr id="19472" name="Rectangle 22"/>
          <p:cNvSpPr>
            <a:spLocks noChangeArrowheads="1"/>
          </p:cNvSpPr>
          <p:nvPr/>
        </p:nvSpPr>
        <p:spPr bwMode="auto">
          <a:xfrm>
            <a:off x="7907338" y="0"/>
            <a:ext cx="441325" cy="304800"/>
          </a:xfrm>
          <a:prstGeom prst="rect">
            <a:avLst/>
          </a:prstGeom>
          <a:noFill/>
          <a:ln w="9525">
            <a:noFill/>
            <a:miter lim="800000"/>
            <a:headEnd/>
            <a:tailEnd/>
          </a:ln>
        </p:spPr>
        <p:txBody>
          <a:bodyPr wrap="none">
            <a:spAutoFit/>
          </a:bodyPr>
          <a:lstStyle/>
          <a:p>
            <a:r>
              <a:rPr lang="en-CA">
                <a:latin typeface="PT Sans Narrow"/>
              </a:rPr>
              <a:t>East</a:t>
            </a:r>
            <a:endParaRPr lang="en-US"/>
          </a:p>
        </p:txBody>
      </p:sp>
      <p:sp>
        <p:nvSpPr>
          <p:cNvPr id="19473" name="Rectangle 23"/>
          <p:cNvSpPr>
            <a:spLocks noChangeArrowheads="1"/>
          </p:cNvSpPr>
          <p:nvPr/>
        </p:nvSpPr>
        <p:spPr bwMode="auto">
          <a:xfrm>
            <a:off x="2700338" y="1003300"/>
            <a:ext cx="441325" cy="304800"/>
          </a:xfrm>
          <a:prstGeom prst="rect">
            <a:avLst/>
          </a:prstGeom>
          <a:noFill/>
          <a:ln w="9525">
            <a:noFill/>
            <a:miter lim="800000"/>
            <a:headEnd/>
            <a:tailEnd/>
          </a:ln>
        </p:spPr>
        <p:txBody>
          <a:bodyPr wrap="none">
            <a:spAutoFit/>
          </a:bodyPr>
          <a:lstStyle/>
          <a:p>
            <a:r>
              <a:rPr lang="en-CA">
                <a:latin typeface="PT Sans Narrow"/>
              </a:rPr>
              <a:t>East</a:t>
            </a:r>
            <a:endParaRPr lang="en-US"/>
          </a:p>
        </p:txBody>
      </p:sp>
      <p:sp>
        <p:nvSpPr>
          <p:cNvPr id="19474" name="Rectangle 24"/>
          <p:cNvSpPr>
            <a:spLocks noChangeArrowheads="1"/>
          </p:cNvSpPr>
          <p:nvPr/>
        </p:nvSpPr>
        <p:spPr bwMode="auto">
          <a:xfrm rot="-5400000">
            <a:off x="-214312" y="1854200"/>
            <a:ext cx="895350" cy="244475"/>
          </a:xfrm>
          <a:prstGeom prst="rect">
            <a:avLst/>
          </a:prstGeom>
          <a:noFill/>
          <a:ln w="9525">
            <a:noFill/>
            <a:miter lim="800000"/>
            <a:headEnd/>
            <a:tailEnd/>
          </a:ln>
        </p:spPr>
        <p:txBody>
          <a:bodyPr wrap="none">
            <a:spAutoFit/>
          </a:bodyPr>
          <a:lstStyle/>
          <a:p>
            <a:r>
              <a:rPr lang="en-CA" sz="1000">
                <a:latin typeface="PT Sans Narrow"/>
              </a:rPr>
              <a:t>Grid point (4km)</a:t>
            </a:r>
            <a:endParaRPr lang="en-US" sz="1000">
              <a:latin typeface="PT Sans Narrow"/>
            </a:endParaRPr>
          </a:p>
        </p:txBody>
      </p:sp>
      <p:sp>
        <p:nvSpPr>
          <p:cNvPr id="19480" name="Rectangle 20"/>
          <p:cNvSpPr>
            <a:spLocks noChangeArrowheads="1"/>
          </p:cNvSpPr>
          <p:nvPr/>
        </p:nvSpPr>
        <p:spPr bwMode="auto">
          <a:xfrm>
            <a:off x="1617663" y="1919288"/>
            <a:ext cx="641350" cy="304800"/>
          </a:xfrm>
          <a:prstGeom prst="rect">
            <a:avLst/>
          </a:prstGeom>
          <a:noFill/>
          <a:ln w="9525">
            <a:noFill/>
            <a:miter lim="800000"/>
            <a:headEnd/>
            <a:tailEnd/>
          </a:ln>
        </p:spPr>
        <p:txBody>
          <a:bodyPr wrap="none">
            <a:spAutoFit/>
          </a:bodyPr>
          <a:lstStyle/>
          <a:p>
            <a:r>
              <a:rPr lang="en-CA">
                <a:latin typeface="PT Sans Narrow"/>
              </a:rPr>
              <a:t>Current</a:t>
            </a:r>
            <a:endParaRPr lang="en-US">
              <a:latin typeface="PT Sans Narrow"/>
            </a:endParaRPr>
          </a:p>
        </p:txBody>
      </p:sp>
      <p:sp>
        <p:nvSpPr>
          <p:cNvPr id="19481" name="Rectangle 21"/>
          <p:cNvSpPr>
            <a:spLocks noChangeArrowheads="1"/>
          </p:cNvSpPr>
          <p:nvPr/>
        </p:nvSpPr>
        <p:spPr bwMode="auto">
          <a:xfrm>
            <a:off x="1722438" y="3687763"/>
            <a:ext cx="584200" cy="304800"/>
          </a:xfrm>
          <a:prstGeom prst="rect">
            <a:avLst/>
          </a:prstGeom>
          <a:noFill/>
          <a:ln w="9525">
            <a:noFill/>
            <a:miter lim="800000"/>
            <a:headEnd/>
            <a:tailEnd/>
          </a:ln>
        </p:spPr>
        <p:txBody>
          <a:bodyPr wrap="none">
            <a:spAutoFit/>
          </a:bodyPr>
          <a:lstStyle/>
          <a:p>
            <a:r>
              <a:rPr lang="en-CA">
                <a:latin typeface="PT Sans Narrow"/>
              </a:rPr>
              <a:t>Future</a:t>
            </a:r>
            <a:endParaRPr lang="en-US">
              <a:latin typeface="PT Sans Narrow"/>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88;p17"/>
          <p:cNvSpPr txBox="1">
            <a:spLocks noChangeArrowheads="1"/>
          </p:cNvSpPr>
          <p:nvPr/>
        </p:nvSpPr>
        <p:spPr bwMode="auto">
          <a:xfrm>
            <a:off x="1624013" y="4556125"/>
            <a:ext cx="7175500" cy="106363"/>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a:solidFill>
                  <a:srgbClr val="FFFFFF"/>
                </a:solidFill>
                <a:latin typeface="PT Sans Narrow"/>
                <a:sym typeface="PT Sans Narrow"/>
              </a:rPr>
              <a:t>Project Title</a:t>
            </a:r>
          </a:p>
        </p:txBody>
      </p:sp>
      <p:sp>
        <p:nvSpPr>
          <p:cNvPr id="21506" name="Google Shape;89;p17"/>
          <p:cNvSpPr txBox="1">
            <a:spLocks noChangeArrowheads="1"/>
          </p:cNvSpPr>
          <p:nvPr/>
        </p:nvSpPr>
        <p:spPr bwMode="auto">
          <a:xfrm>
            <a:off x="106363" y="177800"/>
            <a:ext cx="5681662" cy="819150"/>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3000">
                <a:latin typeface="PT Sans Narrow"/>
                <a:sym typeface="PT Sans Narrow"/>
              </a:rPr>
              <a:t>Project Impact and Aspirations</a:t>
            </a:r>
          </a:p>
        </p:txBody>
      </p:sp>
      <p:sp>
        <p:nvSpPr>
          <p:cNvPr id="21507" name="Google Shape;90;p17"/>
          <p:cNvSpPr txBox="1">
            <a:spLocks noChangeArrowheads="1"/>
          </p:cNvSpPr>
          <p:nvPr/>
        </p:nvSpPr>
        <p:spPr bwMode="auto">
          <a:xfrm>
            <a:off x="192088" y="828675"/>
            <a:ext cx="8636000" cy="3681413"/>
          </a:xfrm>
          <a:prstGeom prst="rect">
            <a:avLst/>
          </a:prstGeom>
          <a:noFill/>
          <a:ln w="9525">
            <a:noFill/>
            <a:miter lim="800000"/>
            <a:headEnd/>
            <a:tailEnd/>
          </a:ln>
        </p:spPr>
        <p:txBody>
          <a:bodyPr lIns="91425" tIns="91425" rIns="91425" bIns="91425"/>
          <a:lstStyle/>
          <a:p>
            <a:pPr marL="457200" indent="-317500">
              <a:buClr>
                <a:srgbClr val="000000"/>
              </a:buClr>
              <a:buSzPts val="1400"/>
              <a:buFont typeface="Arial" charset="0"/>
              <a:buChar char="●"/>
            </a:pPr>
            <a:r>
              <a:rPr lang="en-US">
                <a:latin typeface="PT Sans Narrow"/>
              </a:rPr>
              <a:t>Communicate the applications of our results:</a:t>
            </a:r>
          </a:p>
          <a:p>
            <a:pPr marL="457200" indent="-317500">
              <a:buClr>
                <a:srgbClr val="000000"/>
              </a:buClr>
              <a:buFont typeface="Arial" charset="0"/>
              <a:buNone/>
            </a:pPr>
            <a:endParaRPr lang="en-US">
              <a:latin typeface="PT Sans Narrow"/>
            </a:endParaRPr>
          </a:p>
          <a:p>
            <a:pPr marL="914400" lvl="1" indent="-317500">
              <a:buClr>
                <a:srgbClr val="000000"/>
              </a:buClr>
              <a:buSzPts val="1400"/>
              <a:buFont typeface="Arial" charset="0"/>
              <a:buChar char="○"/>
            </a:pPr>
            <a:r>
              <a:rPr lang="en-US" b="1">
                <a:latin typeface="PT Sans Narrow"/>
              </a:rPr>
              <a:t>Collaborations </a:t>
            </a:r>
            <a:r>
              <a:rPr lang="en-US">
                <a:latin typeface="PT Sans Narrow"/>
              </a:rPr>
              <a:t>with </a:t>
            </a:r>
            <a:r>
              <a:rPr lang="en-US" altLang="zh-CN">
                <a:latin typeface="PT Sans Narrow"/>
                <a:ea typeface="Arial Unicode MS" pitchFamily="34" charset="-122"/>
                <a:cs typeface="Arial Unicode MS" pitchFamily="34" charset="-122"/>
              </a:rPr>
              <a:t>NCAR, ECCC,</a:t>
            </a:r>
            <a:r>
              <a:rPr lang="en-US">
                <a:latin typeface="PT Sans Narrow"/>
              </a:rPr>
              <a:t> and other GWF projects especially Pillar 3 EXTREME project for the </a:t>
            </a:r>
            <a:r>
              <a:rPr lang="en-US" altLang="zh-CN">
                <a:latin typeface="PT Sans Narrow"/>
                <a:ea typeface="Arial Unicode MS" pitchFamily="34" charset="-122"/>
                <a:cs typeface="Arial Unicode MS" pitchFamily="34" charset="-122"/>
              </a:rPr>
              <a:t>use of model projections</a:t>
            </a:r>
            <a:endParaRPr lang="en-US">
              <a:latin typeface="PT Sans Narrow"/>
            </a:endParaRPr>
          </a:p>
          <a:p>
            <a:pPr marL="457200" indent="-317500">
              <a:buClr>
                <a:srgbClr val="000000"/>
              </a:buClr>
              <a:buFont typeface="Arial" charset="0"/>
              <a:buNone/>
            </a:pPr>
            <a:endParaRPr lang="en-US">
              <a:latin typeface="PT Sans Narrow"/>
            </a:endParaRPr>
          </a:p>
          <a:p>
            <a:pPr marL="914400" lvl="1" indent="-317500">
              <a:buClr>
                <a:srgbClr val="000000"/>
              </a:buClr>
              <a:buSzPts val="1400"/>
              <a:buFont typeface="Arial" charset="0"/>
              <a:buChar char="○"/>
            </a:pPr>
            <a:r>
              <a:rPr lang="en-US" b="1">
                <a:latin typeface="PT Sans Narrow"/>
              </a:rPr>
              <a:t>In the coming year</a:t>
            </a:r>
            <a:r>
              <a:rPr lang="en-US">
                <a:latin typeface="PT Sans Narrow"/>
              </a:rPr>
              <a:t>, we will examine the underlying physical processes for changes in MCSs and storm properties, and to understand how do extreme precipitation features scale across resolution from GCMs to RCMs to convective permitting WRF.</a:t>
            </a:r>
            <a:r>
              <a:rPr lang="en-US"/>
              <a:t> </a:t>
            </a:r>
            <a:endParaRPr lang="en-US">
              <a:latin typeface="PT Sans Narrow"/>
            </a:endParaRPr>
          </a:p>
          <a:p>
            <a:pPr marL="457200" indent="-317500">
              <a:buClr>
                <a:srgbClr val="000000"/>
              </a:buClr>
              <a:buFont typeface="Arial" charset="0"/>
              <a:buNone/>
            </a:pPr>
            <a:endParaRPr lang="en-US">
              <a:latin typeface="PT Sans Narrow"/>
            </a:endParaRPr>
          </a:p>
          <a:p>
            <a:pPr marL="914400" lvl="1" indent="-317500">
              <a:buClr>
                <a:srgbClr val="000000"/>
              </a:buClr>
              <a:buSzPts val="1400"/>
              <a:buFont typeface="Arial" charset="0"/>
              <a:buChar char="○"/>
            </a:pPr>
            <a:r>
              <a:rPr lang="en-US" b="1">
                <a:latin typeface="PT Sans Narrow"/>
              </a:rPr>
              <a:t>The impact</a:t>
            </a:r>
            <a:r>
              <a:rPr lang="en-US">
                <a:latin typeface="PT Sans Narrow"/>
              </a:rPr>
              <a:t> </a:t>
            </a:r>
            <a:r>
              <a:rPr lang="en-US" b="1">
                <a:latin typeface="PT Sans Narrow"/>
              </a:rPr>
              <a:t>of this research</a:t>
            </a:r>
            <a:r>
              <a:rPr lang="en-US">
                <a:latin typeface="PT Sans Narrow"/>
              </a:rPr>
              <a:t> </a:t>
            </a:r>
            <a:r>
              <a:rPr lang="en-US" b="1">
                <a:latin typeface="PT Sans Narrow"/>
              </a:rPr>
              <a:t>to society</a:t>
            </a:r>
            <a:r>
              <a:rPr lang="en-US">
                <a:latin typeface="PT Sans Narrow"/>
              </a:rPr>
              <a:t> will be a better understanding of the physical soundness of future precipitation projections by climate models, thereby providing a scientific foundation for the proper use of model projections that many GWF</a:t>
            </a:r>
            <a:r>
              <a:rPr lang="en-US"/>
              <a:t>’</a:t>
            </a:r>
            <a:r>
              <a:rPr lang="en-US">
                <a:latin typeface="PT Sans Narrow"/>
              </a:rPr>
              <a:t>s users depend on.</a:t>
            </a:r>
          </a:p>
        </p:txBody>
      </p:sp>
      <p:pic>
        <p:nvPicPr>
          <p:cNvPr id="21508" name="Google Shape;91;p17"/>
          <p:cNvPicPr preferRelativeResize="0">
            <a:picLocks noChangeAspect="1" noChangeArrowheads="1"/>
          </p:cNvPicPr>
          <p:nvPr/>
        </p:nvPicPr>
        <p:blipFill>
          <a:blip r:embed="rId3"/>
          <a:srcRect/>
          <a:stretch>
            <a:fillRect/>
          </a:stretch>
        </p:blipFill>
        <p:spPr bwMode="auto">
          <a:xfrm>
            <a:off x="152400" y="4445000"/>
            <a:ext cx="8839200" cy="614363"/>
          </a:xfrm>
          <a:prstGeom prst="rect">
            <a:avLst/>
          </a:prstGeom>
          <a:noFill/>
          <a:ln w="9525">
            <a:noFill/>
            <a:miter lim="800000"/>
            <a:headEnd/>
            <a:tailEnd/>
          </a:ln>
        </p:spPr>
      </p:pic>
      <p:sp>
        <p:nvSpPr>
          <p:cNvPr id="21509" name="Google Shape;74;p15"/>
          <p:cNvSpPr txBox="1">
            <a:spLocks noChangeArrowheads="1"/>
          </p:cNvSpPr>
          <p:nvPr/>
        </p:nvSpPr>
        <p:spPr bwMode="auto">
          <a:xfrm>
            <a:off x="1624013" y="4556125"/>
            <a:ext cx="7212012" cy="255588"/>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1200" b="1">
                <a:solidFill>
                  <a:schemeClr val="bg1"/>
                </a:solidFill>
                <a:latin typeface="PT Sans Narrow"/>
              </a:rPr>
              <a:t>Pillar 1: Short-duration extreme precipitation in future climate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351</Words>
  <Application>Microsoft Office PowerPoint</Application>
  <PresentationFormat>On-screen Show (16:9)</PresentationFormat>
  <Paragraphs>51</Paragraphs>
  <Slides>4</Slides>
  <Notes>4</Notes>
  <HiddenSlides>0</HiddenSlides>
  <MMClips>0</MMClips>
  <ScaleCrop>false</ScaleCrop>
  <HeadingPairs>
    <vt:vector size="6" baseType="variant">
      <vt:variant>
        <vt:lpstr>Fonts Used</vt:lpstr>
      </vt:variant>
      <vt:variant>
        <vt:i4>4</vt:i4>
      </vt:variant>
      <vt:variant>
        <vt:lpstr>Design Template</vt:lpstr>
      </vt:variant>
      <vt:variant>
        <vt:i4>3</vt:i4>
      </vt:variant>
      <vt:variant>
        <vt:lpstr>Slide Titles</vt:lpstr>
      </vt:variant>
      <vt:variant>
        <vt:i4>4</vt:i4>
      </vt:variant>
    </vt:vector>
  </HeadingPairs>
  <TitlesOfParts>
    <vt:vector size="11" baseType="lpstr">
      <vt:lpstr>Arial</vt:lpstr>
      <vt:lpstr>Calibri</vt:lpstr>
      <vt:lpstr>PT Sans Narrow</vt:lpstr>
      <vt:lpstr>Arial Unicode MS</vt:lpstr>
      <vt:lpstr>Simple Light</vt:lpstr>
      <vt:lpstr>Simple Light</vt:lpstr>
      <vt:lpstr>Simple Light</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DeBeer, Chris</dc:creator>
  <cp:lastModifiedBy>YP</cp:lastModifiedBy>
  <cp:revision>26</cp:revision>
  <dcterms:modified xsi:type="dcterms:W3CDTF">2019-11-19T04:45:01Z</dcterms:modified>
</cp:coreProperties>
</file>