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94556"/>
  </p:normalViewPr>
  <p:slideViewPr>
    <p:cSldViewPr snapToGrid="0">
      <p:cViewPr varScale="1">
        <p:scale>
          <a:sx n="105" d="100"/>
          <a:sy n="105" d="100"/>
        </p:scale>
        <p:origin x="102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3db3644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It can help to frame your main research objective as a question. For example,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How will climate change affect agriculture in Canada?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How can we improve water quality and reduce algal blooms in Canadian lakes?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What are the links between fish health, food safety and food security in the Indigenous North?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What is the significance of groundwater fluxes on surface water flow?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73db3644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3db3644b4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73db3644b4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2" cy="791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4594622"/>
            <a:ext cx="4800599" cy="48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rrb.leon.andrew@gmail.com" TargetMode="External"/><Relationship Id="rId4" Type="http://schemas.openxmlformats.org/officeDocument/2006/relationships/hyperlink" Target="mailto:jbaltzer@wlu.ca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coordinates: PI, email, website, etc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06750" y="177900"/>
            <a:ext cx="869345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CA" sz="3000" dirty="0">
                <a:latin typeface="PT Sans Narrow"/>
                <a:ea typeface="PT Sans Narrow"/>
                <a:cs typeface="PT Sans Narrow"/>
                <a:sym typeface="PT Sans Narrow"/>
              </a:rPr>
              <a:t>Water Knowledge Camps: Building Capacity for Cross-Cultural Water Knowledge, Research, and Environmental Monitoring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152400" y="1214256"/>
            <a:ext cx="4419601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CA" sz="1800" dirty="0"/>
              <a:t>Enhancing community-based research and monitoring of water and climate change issues in the </a:t>
            </a:r>
            <a:r>
              <a:rPr lang="en-CA" sz="1800" dirty="0" err="1"/>
              <a:t>Sahtú</a:t>
            </a:r>
            <a:r>
              <a:rPr lang="en-CA" sz="1800" dirty="0"/>
              <a:t> region of the NWT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en-CA" dirty="0"/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lang="en-CA" dirty="0"/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CA" sz="1800" dirty="0"/>
              <a:t>Project Leads: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CA" sz="1800" dirty="0"/>
              <a:t>Leon Andrew, Ɂ</a:t>
            </a:r>
            <a:r>
              <a:rPr lang="en-CA" sz="1800" dirty="0" err="1"/>
              <a:t>ehdzo</a:t>
            </a:r>
            <a:r>
              <a:rPr lang="en-CA" sz="1800" dirty="0"/>
              <a:t> </a:t>
            </a:r>
            <a:r>
              <a:rPr lang="en-CA" sz="1800" dirty="0" err="1"/>
              <a:t>Got’ı̨nę</a:t>
            </a:r>
            <a:r>
              <a:rPr lang="en-CA" sz="1800" dirty="0"/>
              <a:t> </a:t>
            </a:r>
            <a:r>
              <a:rPr lang="en-CA" sz="1800" dirty="0" err="1"/>
              <a:t>Gots’e</a:t>
            </a:r>
            <a:r>
              <a:rPr lang="en-CA" sz="1800" dirty="0"/>
              <a:t>̨́ </a:t>
            </a:r>
            <a:r>
              <a:rPr lang="en-CA" sz="1800" dirty="0" err="1"/>
              <a:t>Nákedı</a:t>
            </a:r>
            <a:r>
              <a:rPr lang="en-CA" sz="1800" dirty="0"/>
              <a:t> -</a:t>
            </a:r>
            <a:r>
              <a:rPr lang="en-CA" sz="1800" dirty="0" err="1"/>
              <a:t>Sahtú</a:t>
            </a:r>
            <a:r>
              <a:rPr lang="en-CA" sz="1800" dirty="0"/>
              <a:t> Renewable Resources Board </a:t>
            </a:r>
            <a:r>
              <a:rPr lang="en-CA" sz="1800" dirty="0">
                <a:hlinkClick r:id="rId3"/>
              </a:rPr>
              <a:t>srrb.leon.andrew@gmail.com</a:t>
            </a:r>
            <a:endParaRPr lang="en-CA" sz="1800" dirty="0"/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CA" sz="1800" dirty="0"/>
              <a:t>Jennifer </a:t>
            </a:r>
            <a:r>
              <a:rPr lang="en-CA" sz="1800" dirty="0" err="1"/>
              <a:t>Baltzer</a:t>
            </a:r>
            <a:r>
              <a:rPr lang="en-CA" sz="1800" dirty="0"/>
              <a:t> , Wilfrid Laurier University </a:t>
            </a:r>
            <a:r>
              <a:rPr lang="en-CA" sz="1800" dirty="0">
                <a:hlinkClick r:id="rId4"/>
              </a:rPr>
              <a:t>jbaltzer@wlu.ca</a:t>
            </a:r>
            <a:endParaRPr lang="en-CA" sz="1800" dirty="0"/>
          </a:p>
          <a:p>
            <a:pPr lvl="0"/>
            <a:endParaRPr lang="en-CA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CA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Water Knowledge Camps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0FDB77-DFB4-8A44-B99B-F8792CAF7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214256"/>
            <a:ext cx="44196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106750" y="177900"/>
            <a:ext cx="5680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Transformational Science Highlights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152400" y="895571"/>
            <a:ext cx="5240558" cy="366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Discussions and demonstrations of science tools and methods, </a:t>
            </a:r>
            <a:r>
              <a:rPr lang="en-US" sz="1800" dirty="0">
                <a:solidFill>
                  <a:schemeClr val="tx1"/>
                </a:solidFill>
              </a:rPr>
              <a:t>and cross-cultural activities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Focus groups and sharing circles about changes being observed on the land, community concerns and need to build capacity for more engagement and involvement in research and monitoring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800" dirty="0"/>
              <a:t>Co-production of knowledge is necessary to merge Dene and non-Dene way (two ways of knowing)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1800" dirty="0"/>
              <a:t>Accountability of researchers to communicate results and involve community</a:t>
            </a:r>
          </a:p>
          <a:p>
            <a:pPr marL="7429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CA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Water Knowledge Camps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28789B-86C6-1F48-BB88-F4F256CAE2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97" t="27157" r="8093"/>
          <a:stretch/>
        </p:blipFill>
        <p:spPr>
          <a:xfrm>
            <a:off x="5392958" y="895571"/>
            <a:ext cx="3598642" cy="35501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06750" y="177900"/>
            <a:ext cx="5680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T Sans Narrow"/>
                <a:ea typeface="PT Sans Narrow"/>
                <a:cs typeface="PT Sans Narrow"/>
                <a:sym typeface="PT Sans Narrow"/>
              </a:rPr>
              <a:t>Project Impact and Aspirations</a:t>
            </a:r>
            <a:endParaRPr sz="30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106749" y="753150"/>
            <a:ext cx="4763633" cy="369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91425" rIns="91425" bIns="91425" anchor="t" anchorCtr="0">
            <a:noAutofit/>
          </a:bodyPr>
          <a:lstStyle/>
          <a:p>
            <a:pPr marL="3429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Camps support local and regional Indigenous Guardian programs</a:t>
            </a:r>
          </a:p>
          <a:p>
            <a:pPr marL="342900" lvl="1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Continue to include </a:t>
            </a:r>
            <a:r>
              <a:rPr lang="en-US" sz="2000" dirty="0" err="1"/>
              <a:t>Sahtú</a:t>
            </a:r>
            <a:r>
              <a:rPr lang="en-US" sz="2000" dirty="0"/>
              <a:t> Youth in the project</a:t>
            </a:r>
            <a:endParaRPr sz="2000" dirty="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Help establish local and regional monitoring networks</a:t>
            </a:r>
            <a:endParaRPr sz="2000" dirty="0"/>
          </a:p>
          <a:p>
            <a:pPr lvl="3">
              <a:buSzPct val="100000"/>
            </a:pPr>
            <a:r>
              <a:rPr lang="en" sz="2000" dirty="0"/>
              <a:t>Upcoming camps</a:t>
            </a:r>
          </a:p>
          <a:p>
            <a:pPr marL="342900" lvl="8" indent="-342900"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2020 Camp in Fort Good Hope</a:t>
            </a:r>
          </a:p>
          <a:p>
            <a:pPr marL="342900" lvl="8" indent="-342900">
              <a:buSzPct val="100000"/>
              <a:buFont typeface="Arial" panose="020B0604020202020204" pitchFamily="34" charset="0"/>
              <a:buChar char="•"/>
            </a:pPr>
            <a:r>
              <a:rPr lang="en" sz="2000" dirty="0"/>
              <a:t>2021 Camp on Great Bear Lake with UNSECO Ts</a:t>
            </a:r>
            <a:r>
              <a:rPr lang="en-CA" sz="2000" dirty="0" err="1"/>
              <a:t>á</a:t>
            </a:r>
            <a:r>
              <a:rPr lang="en-CA" sz="2000" dirty="0"/>
              <a:t> </a:t>
            </a:r>
            <a:r>
              <a:rPr lang="en-CA" sz="2000" dirty="0" err="1"/>
              <a:t>Tué</a:t>
            </a:r>
            <a:r>
              <a:rPr lang="en" sz="2000" dirty="0"/>
              <a:t> Biosphere Reserve</a:t>
            </a:r>
            <a:endParaRPr sz="2000" dirty="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sz="2000" dirty="0"/>
          </a:p>
          <a:p>
            <a:pPr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CA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Water Knowledge Camps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C0D7F0-9D08-5047-920B-3B33801102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19" t="11187" r="31516"/>
          <a:stretch/>
        </p:blipFill>
        <p:spPr>
          <a:xfrm>
            <a:off x="5472196" y="874725"/>
            <a:ext cx="3519404" cy="36925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106750" y="177900"/>
            <a:ext cx="84204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Challenges and Cross-project </a:t>
            </a:r>
            <a:r>
              <a:rPr lang="en" sz="30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Collaboration Opportunities</a:t>
            </a:r>
            <a:endParaRPr sz="30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272775" y="775006"/>
            <a:ext cx="4791718" cy="378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/>
              <a:t>On-the-Land camps are seen as a valuable way of building relationships, trust that can build towards co-creation of research projects and priorities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 err="1"/>
              <a:t>Sahtú</a:t>
            </a:r>
            <a:r>
              <a:rPr lang="en-US" sz="1800" dirty="0"/>
              <a:t> communities value the experience of being on the land together and value the opportunity to connect with each other, the youth and the land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sz="1800" dirty="0"/>
              <a:t>Ideal setting for bringing together two ways of knowing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/>
              <a:t>Many challenges, but many opportunities to support community-led research in the NWT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CA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Water Knowledge Camps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8DDFAF-3C71-C948-9510-E31F3C2F6E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97" r="6905"/>
          <a:stretch/>
        </p:blipFill>
        <p:spPr>
          <a:xfrm>
            <a:off x="5064493" y="775006"/>
            <a:ext cx="3927107" cy="37809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391</Words>
  <Application>Microsoft Macintosh PowerPoint</Application>
  <PresentationFormat>On-screen Show (16:9)</PresentationFormat>
  <Paragraphs>45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PT Sans Narrow</vt:lpstr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DeBeer, Chris</dc:creator>
  <cp:lastModifiedBy>Jennifer Baltzer</cp:lastModifiedBy>
  <cp:revision>17</cp:revision>
  <dcterms:modified xsi:type="dcterms:W3CDTF">2019-11-19T11:43:37Z</dcterms:modified>
</cp:coreProperties>
</file>